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4081" r:id="rId3"/>
    <p:sldId id="4082" r:id="rId4"/>
    <p:sldId id="4083" r:id="rId5"/>
    <p:sldId id="4084" r:id="rId6"/>
    <p:sldId id="4085" r:id="rId7"/>
    <p:sldId id="4086" r:id="rId8"/>
    <p:sldId id="4087" r:id="rId9"/>
    <p:sldId id="4088" r:id="rId10"/>
    <p:sldId id="408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6993" autoAdjust="0"/>
    <p:restoredTop sz="94660"/>
  </p:normalViewPr>
  <p:slideViewPr>
    <p:cSldViewPr snapToGrid="0">
      <p:cViewPr varScale="1">
        <p:scale>
          <a:sx n="128" d="100"/>
          <a:sy n="128" d="100"/>
        </p:scale>
        <p:origin x="156" y="1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6A9336-894B-244B-90AD-05EBCF9CE8A7}" type="datetimeFigureOut">
              <a:rPr lang="en-US">
                <a:solidFill>
                  <a:prstClr val="black">
                    <a:tint val="75000"/>
                  </a:prstClr>
                </a:solidFill>
              </a:rPr>
              <a:pPr/>
              <a:t>11/21/2018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B30B278-F0E8-B848-BBDA-BF37493D1110}"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2189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6A9336-894B-244B-90AD-05EBCF9CE8A7}" type="datetimeFigureOut">
              <a:rPr lang="en-US">
                <a:solidFill>
                  <a:prstClr val="black">
                    <a:tint val="75000"/>
                  </a:prstClr>
                </a:solidFill>
              </a:rPr>
              <a:pPr/>
              <a:t>11/21/2018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B30B278-F0E8-B848-BBDA-BF37493D1110}"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8022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6A9336-894B-244B-90AD-05EBCF9CE8A7}" type="datetimeFigureOut">
              <a:rPr lang="en-US">
                <a:solidFill>
                  <a:prstClr val="black">
                    <a:tint val="75000"/>
                  </a:prstClr>
                </a:solidFill>
              </a:rPr>
              <a:pPr/>
              <a:t>11/21/2018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B30B278-F0E8-B848-BBDA-BF37493D1110}"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0023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A02B0C-3688-B441-9B30-C0C05B41F896}" type="datetimeFigureOut">
              <a:rPr lang="en-US" smtClean="0">
                <a:solidFill>
                  <a:prstClr val="black">
                    <a:tint val="75000"/>
                  </a:prstClr>
                </a:solidFill>
              </a:rPr>
              <a:pPr/>
              <a:t>11/21/2018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E56E56-E60C-F54E-B3F9-85B6862940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9478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spcBef>
                <a:spcPts val="0"/>
              </a:spcBef>
              <a:buFont typeface="Arial" charset="0"/>
              <a:buNone/>
              <a:defRPr b="1">
                <a:solidFill>
                  <a:schemeClr val="bg1"/>
                </a:solidFill>
                <a:latin typeface="Corbel" charset="0"/>
                <a:ea typeface="Corbel" charset="0"/>
                <a:cs typeface="Corbel" charset="0"/>
              </a:defRPr>
            </a:lvl1pPr>
          </a:lstStyle>
          <a:p>
            <a:r>
              <a:rPr lang="en-US" dirty="0"/>
              <a:t>Click to edit Master title style</a:t>
            </a:r>
          </a:p>
        </p:txBody>
      </p:sp>
      <p:sp>
        <p:nvSpPr>
          <p:cNvPr id="3" name="Content Placeholder 2"/>
          <p:cNvSpPr>
            <a:spLocks noGrp="1"/>
          </p:cNvSpPr>
          <p:nvPr>
            <p:ph idx="1"/>
          </p:nvPr>
        </p:nvSpPr>
        <p:spPr/>
        <p:txBody>
          <a:bodyPr/>
          <a:lstStyle>
            <a:lvl1pPr marL="0" indent="0">
              <a:spcBef>
                <a:spcPts val="0"/>
              </a:spcBef>
              <a:buNone/>
              <a:defRPr b="1">
                <a:solidFill>
                  <a:schemeClr val="bg1"/>
                </a:solidFill>
                <a:latin typeface="Corbel" charset="0"/>
                <a:ea typeface="Corbel" charset="0"/>
                <a:cs typeface="Corbel" charset="0"/>
              </a:defRPr>
            </a:lvl1pPr>
            <a:lvl2pPr marL="0" indent="0">
              <a:spcBef>
                <a:spcPts val="0"/>
              </a:spcBef>
              <a:buNone/>
              <a:defRPr b="1">
                <a:solidFill>
                  <a:schemeClr val="bg1"/>
                </a:solidFill>
                <a:latin typeface="Corbel" charset="0"/>
                <a:ea typeface="Corbel" charset="0"/>
                <a:cs typeface="Corbel" charset="0"/>
              </a:defRPr>
            </a:lvl2pPr>
            <a:lvl3pPr marL="0" indent="0">
              <a:spcBef>
                <a:spcPts val="0"/>
              </a:spcBef>
              <a:buNone/>
              <a:defRPr b="1">
                <a:solidFill>
                  <a:schemeClr val="bg1"/>
                </a:solidFill>
                <a:latin typeface="Corbel" charset="0"/>
                <a:ea typeface="Corbel" charset="0"/>
                <a:cs typeface="Corbel" charset="0"/>
              </a:defRPr>
            </a:lvl3pPr>
            <a:lvl4pPr marL="0" indent="0">
              <a:spcBef>
                <a:spcPts val="0"/>
              </a:spcBef>
              <a:buNone/>
              <a:defRPr b="1">
                <a:solidFill>
                  <a:schemeClr val="bg1"/>
                </a:solidFill>
                <a:latin typeface="Corbel" charset="0"/>
                <a:ea typeface="Corbel" charset="0"/>
                <a:cs typeface="Corbel" charset="0"/>
              </a:defRPr>
            </a:lvl4pPr>
            <a:lvl5pPr marL="0" indent="0">
              <a:spcBef>
                <a:spcPts val="0"/>
              </a:spcBef>
              <a:buNone/>
              <a:defRPr b="1">
                <a:solidFill>
                  <a:schemeClr val="bg1"/>
                </a:solidFill>
                <a:latin typeface="Corbel" charset="0"/>
                <a:ea typeface="Corbel" charset="0"/>
                <a:cs typeface="Corbe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A02B0C-3688-B441-9B30-C0C05B41F896}" type="datetimeFigureOut">
              <a:rPr lang="en-US" smtClean="0">
                <a:solidFill>
                  <a:prstClr val="black">
                    <a:tint val="75000"/>
                  </a:prstClr>
                </a:solidFill>
              </a:rPr>
              <a:pPr/>
              <a:t>11/21/2018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E56E56-E60C-F54E-B3F9-85B6862940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1995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A02B0C-3688-B441-9B30-C0C05B41F896}" type="datetimeFigureOut">
              <a:rPr lang="en-US" smtClean="0">
                <a:solidFill>
                  <a:prstClr val="black">
                    <a:tint val="75000"/>
                  </a:prstClr>
                </a:solidFill>
              </a:rPr>
              <a:pPr/>
              <a:t>11/21/2018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E56E56-E60C-F54E-B3F9-85B6862940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96654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A02B0C-3688-B441-9B30-C0C05B41F896}" type="datetimeFigureOut">
              <a:rPr lang="en-US" smtClean="0">
                <a:solidFill>
                  <a:prstClr val="black">
                    <a:tint val="75000"/>
                  </a:prstClr>
                </a:solidFill>
              </a:rPr>
              <a:pPr/>
              <a:t>11/21/2018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E56E56-E60C-F54E-B3F9-85B6862940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3693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A02B0C-3688-B441-9B30-C0C05B41F896}" type="datetimeFigureOut">
              <a:rPr lang="en-US" smtClean="0">
                <a:solidFill>
                  <a:prstClr val="black">
                    <a:tint val="75000"/>
                  </a:prstClr>
                </a:solidFill>
              </a:rPr>
              <a:pPr/>
              <a:t>11/21/2018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1E56E56-E60C-F54E-B3F9-85B6862940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9125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A02B0C-3688-B441-9B30-C0C05B41F896}" type="datetimeFigureOut">
              <a:rPr lang="en-US" smtClean="0">
                <a:solidFill>
                  <a:prstClr val="black">
                    <a:tint val="75000"/>
                  </a:prstClr>
                </a:solidFill>
              </a:rPr>
              <a:pPr/>
              <a:t>11/21/2018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1E56E56-E60C-F54E-B3F9-85B6862940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5440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02B0C-3688-B441-9B30-C0C05B41F896}" type="datetimeFigureOut">
              <a:rPr lang="en-US" smtClean="0">
                <a:solidFill>
                  <a:prstClr val="black">
                    <a:tint val="75000"/>
                  </a:prstClr>
                </a:solidFill>
              </a:rPr>
              <a:pPr/>
              <a:t>11/21/2018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1E56E56-E60C-F54E-B3F9-85B6862940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14974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A02B0C-3688-B441-9B30-C0C05B41F896}" type="datetimeFigureOut">
              <a:rPr lang="en-US" smtClean="0">
                <a:solidFill>
                  <a:prstClr val="black">
                    <a:tint val="75000"/>
                  </a:prstClr>
                </a:solidFill>
              </a:rPr>
              <a:pPr/>
              <a:t>11/21/2018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E56E56-E60C-F54E-B3F9-85B6862940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379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spcBef>
                <a:spcPts val="0"/>
              </a:spcBef>
              <a:buFont typeface="Arial" charset="0"/>
              <a:buNone/>
              <a:defRPr b="1">
                <a:solidFill>
                  <a:schemeClr val="bg1"/>
                </a:solidFill>
                <a:latin typeface="Corbel" charset="0"/>
                <a:ea typeface="Corbel" charset="0"/>
                <a:cs typeface="Corbel" charset="0"/>
              </a:defRPr>
            </a:lvl1pPr>
          </a:lstStyle>
          <a:p>
            <a:r>
              <a:rPr lang="en-US" dirty="0"/>
              <a:t>Click to edit Master title style</a:t>
            </a:r>
          </a:p>
        </p:txBody>
      </p:sp>
      <p:sp>
        <p:nvSpPr>
          <p:cNvPr id="3" name="Content Placeholder 2"/>
          <p:cNvSpPr>
            <a:spLocks noGrp="1"/>
          </p:cNvSpPr>
          <p:nvPr>
            <p:ph idx="1"/>
          </p:nvPr>
        </p:nvSpPr>
        <p:spPr/>
        <p:txBody>
          <a:bodyPr/>
          <a:lstStyle>
            <a:lvl1pPr marL="0" indent="0">
              <a:spcBef>
                <a:spcPts val="0"/>
              </a:spcBef>
              <a:buNone/>
              <a:defRPr b="1">
                <a:solidFill>
                  <a:schemeClr val="bg1"/>
                </a:solidFill>
                <a:latin typeface="Corbel" charset="0"/>
                <a:ea typeface="Corbel" charset="0"/>
                <a:cs typeface="Corbel" charset="0"/>
              </a:defRPr>
            </a:lvl1pPr>
            <a:lvl2pPr marL="0" indent="0">
              <a:spcBef>
                <a:spcPts val="0"/>
              </a:spcBef>
              <a:buNone/>
              <a:defRPr b="1">
                <a:solidFill>
                  <a:schemeClr val="bg1"/>
                </a:solidFill>
                <a:latin typeface="Corbel" charset="0"/>
                <a:ea typeface="Corbel" charset="0"/>
                <a:cs typeface="Corbel" charset="0"/>
              </a:defRPr>
            </a:lvl2pPr>
            <a:lvl3pPr marL="0" indent="0">
              <a:spcBef>
                <a:spcPts val="0"/>
              </a:spcBef>
              <a:buNone/>
              <a:defRPr b="1">
                <a:solidFill>
                  <a:schemeClr val="bg1"/>
                </a:solidFill>
                <a:latin typeface="Corbel" charset="0"/>
                <a:ea typeface="Corbel" charset="0"/>
                <a:cs typeface="Corbel" charset="0"/>
              </a:defRPr>
            </a:lvl3pPr>
            <a:lvl4pPr marL="0" indent="0">
              <a:spcBef>
                <a:spcPts val="0"/>
              </a:spcBef>
              <a:buNone/>
              <a:defRPr b="1">
                <a:solidFill>
                  <a:schemeClr val="bg1"/>
                </a:solidFill>
                <a:latin typeface="Corbel" charset="0"/>
                <a:ea typeface="Corbel" charset="0"/>
                <a:cs typeface="Corbel" charset="0"/>
              </a:defRPr>
            </a:lvl4pPr>
            <a:lvl5pPr marL="0" indent="0">
              <a:spcBef>
                <a:spcPts val="0"/>
              </a:spcBef>
              <a:buNone/>
              <a:defRPr b="1">
                <a:solidFill>
                  <a:schemeClr val="bg1"/>
                </a:solidFill>
                <a:latin typeface="Corbel" charset="0"/>
                <a:ea typeface="Corbel" charset="0"/>
                <a:cs typeface="Corbe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6A9336-894B-244B-90AD-05EBCF9CE8A7}" type="datetimeFigureOut">
              <a:rPr lang="en-US">
                <a:solidFill>
                  <a:prstClr val="black">
                    <a:tint val="75000"/>
                  </a:prstClr>
                </a:solidFill>
              </a:rPr>
              <a:pPr/>
              <a:t>11/21/2018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B30B278-F0E8-B848-BBDA-BF37493D1110}"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81694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A02B0C-3688-B441-9B30-C0C05B41F896}" type="datetimeFigureOut">
              <a:rPr lang="en-US" smtClean="0">
                <a:solidFill>
                  <a:prstClr val="black">
                    <a:tint val="75000"/>
                  </a:prstClr>
                </a:solidFill>
              </a:rPr>
              <a:pPr/>
              <a:t>11/21/2018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E56E56-E60C-F54E-B3F9-85B6862940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30777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A02B0C-3688-B441-9B30-C0C05B41F896}" type="datetimeFigureOut">
              <a:rPr lang="en-US" smtClean="0">
                <a:solidFill>
                  <a:prstClr val="black">
                    <a:tint val="75000"/>
                  </a:prstClr>
                </a:solidFill>
              </a:rPr>
              <a:pPr/>
              <a:t>11/21/2018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E56E56-E60C-F54E-B3F9-85B6862940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7585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A02B0C-3688-B441-9B30-C0C05B41F896}" type="datetimeFigureOut">
              <a:rPr lang="en-US" smtClean="0">
                <a:solidFill>
                  <a:prstClr val="black">
                    <a:tint val="75000"/>
                  </a:prstClr>
                </a:solidFill>
              </a:rPr>
              <a:pPr/>
              <a:t>11/21/2018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E56E56-E60C-F54E-B3F9-85B6862940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2182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6A9336-894B-244B-90AD-05EBCF9CE8A7}" type="datetimeFigureOut">
              <a:rPr lang="en-US">
                <a:solidFill>
                  <a:prstClr val="black">
                    <a:tint val="75000"/>
                  </a:prstClr>
                </a:solidFill>
              </a:rPr>
              <a:pPr/>
              <a:t>11/21/2018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B30B278-F0E8-B848-BBDA-BF37493D1110}"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5249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6A9336-894B-244B-90AD-05EBCF9CE8A7}" type="datetimeFigureOut">
              <a:rPr lang="en-US">
                <a:solidFill>
                  <a:prstClr val="black">
                    <a:tint val="75000"/>
                  </a:prstClr>
                </a:solidFill>
              </a:rPr>
              <a:pPr/>
              <a:t>11/21/2018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B30B278-F0E8-B848-BBDA-BF37493D1110}"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0840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6A9336-894B-244B-90AD-05EBCF9CE8A7}" type="datetimeFigureOut">
              <a:rPr lang="en-US">
                <a:solidFill>
                  <a:prstClr val="black">
                    <a:tint val="75000"/>
                  </a:prstClr>
                </a:solidFill>
              </a:rPr>
              <a:pPr/>
              <a:t>11/21/2018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B30B278-F0E8-B848-BBDA-BF37493D1110}"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1166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6A9336-894B-244B-90AD-05EBCF9CE8A7}" type="datetimeFigureOut">
              <a:rPr lang="en-US">
                <a:solidFill>
                  <a:prstClr val="black">
                    <a:tint val="75000"/>
                  </a:prstClr>
                </a:solidFill>
              </a:rPr>
              <a:pPr/>
              <a:t>11/21/2018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B30B278-F0E8-B848-BBDA-BF37493D1110}"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369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6A9336-894B-244B-90AD-05EBCF9CE8A7}" type="datetimeFigureOut">
              <a:rPr lang="en-US">
                <a:solidFill>
                  <a:prstClr val="black">
                    <a:tint val="75000"/>
                  </a:prstClr>
                </a:solidFill>
              </a:rPr>
              <a:pPr/>
              <a:t>11/21/2018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B30B278-F0E8-B848-BBDA-BF37493D1110}"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2593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6A9336-894B-244B-90AD-05EBCF9CE8A7}" type="datetimeFigureOut">
              <a:rPr lang="en-US">
                <a:solidFill>
                  <a:prstClr val="black">
                    <a:tint val="75000"/>
                  </a:prstClr>
                </a:solidFill>
              </a:rPr>
              <a:pPr/>
              <a:t>11/21/2018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B30B278-F0E8-B848-BBDA-BF37493D1110}"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6276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6A9336-894B-244B-90AD-05EBCF9CE8A7}" type="datetimeFigureOut">
              <a:rPr lang="en-US">
                <a:solidFill>
                  <a:prstClr val="black">
                    <a:tint val="75000"/>
                  </a:prstClr>
                </a:solidFill>
              </a:rPr>
              <a:pPr/>
              <a:t>11/21/2018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B30B278-F0E8-B848-BBDA-BF37493D1110}"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9552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B66A9336-894B-244B-90AD-05EBCF9CE8A7}" type="datetimeFigureOut">
              <a:rPr lang="en-US" smtClean="0">
                <a:solidFill>
                  <a:prstClr val="black">
                    <a:tint val="75000"/>
                  </a:prstClr>
                </a:solidFill>
                <a:latin typeface="Calibri" panose="020F0502020204030204"/>
                <a:cs typeface=""/>
              </a:rPr>
              <a:pPr fontAlgn="auto">
                <a:spcBef>
                  <a:spcPts val="0"/>
                </a:spcBef>
                <a:spcAft>
                  <a:spcPts val="0"/>
                </a:spcAft>
              </a:pPr>
              <a:t>11/21/2018</a:t>
            </a:fld>
            <a:endParaRPr lang="en-US">
              <a:solidFill>
                <a:prstClr val="black">
                  <a:tint val="75000"/>
                </a:prstClr>
              </a:solidFill>
              <a:latin typeface="Calibri" panose="020F0502020204030204"/>
              <a:cs typeface=""/>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panose="020F0502020204030204"/>
              <a:cs typeface=""/>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2B30B278-F0E8-B848-BBDA-BF37493D1110}" type="slidenum">
              <a:rPr lang="en-US" smtClean="0">
                <a:solidFill>
                  <a:prstClr val="black">
                    <a:tint val="75000"/>
                  </a:prstClr>
                </a:solidFill>
                <a:latin typeface="Calibri" panose="020F0502020204030204"/>
                <a:cs typeface=""/>
              </a:rPr>
              <a:pPr fontAlgn="auto">
                <a:spcBef>
                  <a:spcPts val="0"/>
                </a:spcBef>
                <a:spcAft>
                  <a:spcPts val="0"/>
                </a:spcAft>
              </a:pPr>
              <a:t>‹#›</a:t>
            </a:fld>
            <a:endParaRPr lang="en-US">
              <a:solidFill>
                <a:prstClr val="black">
                  <a:tint val="75000"/>
                </a:prstClr>
              </a:solidFill>
              <a:latin typeface="Calibri" panose="020F0502020204030204"/>
              <a:cs typeface=""/>
            </a:endParaRPr>
          </a:p>
        </p:txBody>
      </p:sp>
    </p:spTree>
    <p:extLst>
      <p:ext uri="{BB962C8B-B14F-4D97-AF65-F5344CB8AC3E}">
        <p14:creationId xmlns:p14="http://schemas.microsoft.com/office/powerpoint/2010/main" val="296636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4AA02B0C-3688-B441-9B30-C0C05B41F896}" type="datetimeFigureOut">
              <a:rPr lang="en-US" smtClean="0">
                <a:solidFill>
                  <a:prstClr val="black">
                    <a:tint val="75000"/>
                  </a:prstClr>
                </a:solidFill>
                <a:latin typeface="Calibri" panose="020F0502020204030204"/>
                <a:cs typeface=""/>
              </a:rPr>
              <a:pPr fontAlgn="auto">
                <a:spcBef>
                  <a:spcPts val="0"/>
                </a:spcBef>
                <a:spcAft>
                  <a:spcPts val="0"/>
                </a:spcAft>
              </a:pPr>
              <a:t>11/21/2018</a:t>
            </a:fld>
            <a:endParaRPr lang="en-US">
              <a:solidFill>
                <a:prstClr val="black">
                  <a:tint val="75000"/>
                </a:prstClr>
              </a:solidFill>
              <a:latin typeface="Calibri" panose="020F0502020204030204"/>
              <a:cs typeface=""/>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panose="020F0502020204030204"/>
              <a:cs typeface=""/>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1E56E56-E60C-F54E-B3F9-85B686294009}" type="slidenum">
              <a:rPr lang="en-US" smtClean="0">
                <a:solidFill>
                  <a:prstClr val="black">
                    <a:tint val="75000"/>
                  </a:prstClr>
                </a:solidFill>
                <a:latin typeface="Calibri" panose="020F0502020204030204"/>
                <a:cs typeface=""/>
              </a:rPr>
              <a:pPr fontAlgn="auto">
                <a:spcBef>
                  <a:spcPts val="0"/>
                </a:spcBef>
                <a:spcAft>
                  <a:spcPts val="0"/>
                </a:spcAft>
              </a:pPr>
              <a:t>‹#›</a:t>
            </a:fld>
            <a:endParaRPr lang="en-US">
              <a:solidFill>
                <a:prstClr val="black">
                  <a:tint val="75000"/>
                </a:prstClr>
              </a:solidFill>
              <a:latin typeface="Calibri" panose="020F0502020204030204"/>
              <a:cs typeface=""/>
            </a:endParaRPr>
          </a:p>
        </p:txBody>
      </p:sp>
    </p:spTree>
    <p:extLst>
      <p:ext uri="{BB962C8B-B14F-4D97-AF65-F5344CB8AC3E}">
        <p14:creationId xmlns:p14="http://schemas.microsoft.com/office/powerpoint/2010/main" val="25761819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570087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latin typeface="Corbel" charset="0"/>
                <a:ea typeface="Corbel" charset="0"/>
                <a:cs typeface="Corbel" charset="0"/>
              </a:rPr>
              <a:t>“HOW CAN A LOVING GOD SEND PEOPLE TO HELL?”</a:t>
            </a:r>
          </a:p>
        </p:txBody>
      </p:sp>
    </p:spTree>
    <p:extLst>
      <p:ext uri="{BB962C8B-B14F-4D97-AF65-F5344CB8AC3E}">
        <p14:creationId xmlns:p14="http://schemas.microsoft.com/office/powerpoint/2010/main" val="375911039"/>
      </p:ext>
    </p:extLst>
  </p:cSld>
  <p:clrMapOvr>
    <a:masterClrMapping/>
  </p:clrMapOvr>
  <mc:AlternateContent xmlns:mc="http://schemas.openxmlformats.org/markup-compatibility/2006" xmlns:p14="http://schemas.microsoft.com/office/powerpoint/2010/main">
    <mc:Choice Requires="p14">
      <p:transition spd="med">
        <p14:pan dir="u"/>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bg1"/>
                </a:solidFill>
                <a:latin typeface="Corbel" charset="0"/>
                <a:ea typeface="Corbel" charset="0"/>
                <a:cs typeface="Corbel" charset="0"/>
              </a:rPr>
              <a:t>HOW DOES HELL HARMONIZE WITH GOD’S CHARACTER?</a:t>
            </a:r>
          </a:p>
        </p:txBody>
      </p:sp>
    </p:spTree>
    <p:extLst>
      <p:ext uri="{BB962C8B-B14F-4D97-AF65-F5344CB8AC3E}">
        <p14:creationId xmlns:p14="http://schemas.microsoft.com/office/powerpoint/2010/main" val="39942999"/>
      </p:ext>
    </p:extLst>
  </p:cSld>
  <p:clrMapOvr>
    <a:masterClrMapping/>
  </p:clrMapOvr>
  <mc:AlternateContent xmlns:mc="http://schemas.openxmlformats.org/markup-compatibility/2006" xmlns:p14="http://schemas.microsoft.com/office/powerpoint/2010/main">
    <mc:Choice Requires="p14">
      <p:transition spd="med">
        <p14:pan dir="u"/>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800" dirty="0"/>
              <a:t>Faith is the Evidence of God’s RIGHTEOUSNESS</a:t>
            </a:r>
          </a:p>
        </p:txBody>
      </p:sp>
      <p:sp>
        <p:nvSpPr>
          <p:cNvPr id="3" name="Content Placeholder 2"/>
          <p:cNvSpPr>
            <a:spLocks noGrp="1"/>
          </p:cNvSpPr>
          <p:nvPr>
            <p:ph idx="1"/>
          </p:nvPr>
        </p:nvSpPr>
        <p:spPr/>
        <p:txBody>
          <a:bodyPr>
            <a:noAutofit/>
          </a:bodyPr>
          <a:lstStyle/>
          <a:p>
            <a:r>
              <a:rPr lang="en-US" sz="4000" dirty="0"/>
              <a:t>God is QUALIFYING us for an eternal home. As we are tested and tempted in this life, will we prove to be one who loves God, who truly depends on Him, who desires to do what is right because it is the right thing to do, and who will remain holy and loyal no matter the cost, even unto death? </a:t>
            </a:r>
            <a:r>
              <a:rPr lang="en-US" sz="2600" dirty="0"/>
              <a:t>Acts 14.22; Rom. 5.3-5; 8.17; Phil. 1.27-30; Heb. 5.8-9</a:t>
            </a:r>
          </a:p>
        </p:txBody>
      </p:sp>
    </p:spTree>
    <p:extLst>
      <p:ext uri="{BB962C8B-B14F-4D97-AF65-F5344CB8AC3E}">
        <p14:creationId xmlns:p14="http://schemas.microsoft.com/office/powerpoint/2010/main" val="1307086329"/>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Faith is the Evidence of God’s JUDGMENT</a:t>
            </a:r>
          </a:p>
        </p:txBody>
      </p:sp>
      <p:sp>
        <p:nvSpPr>
          <p:cNvPr id="3" name="Content Placeholder 2"/>
          <p:cNvSpPr>
            <a:spLocks noGrp="1"/>
          </p:cNvSpPr>
          <p:nvPr>
            <p:ph idx="1"/>
          </p:nvPr>
        </p:nvSpPr>
        <p:spPr/>
        <p:txBody>
          <a:bodyPr>
            <a:noAutofit/>
          </a:bodyPr>
          <a:lstStyle/>
          <a:p>
            <a:pPr lvl="0"/>
            <a:r>
              <a:rPr lang="en-US" sz="4000" dirty="0"/>
              <a:t>The UNPUNISHED wicked causes the UNAVENGED righteous to suffer in this life – these injustices must be made right (6-7) and the righteous must be vindicated (v10) </a:t>
            </a:r>
            <a:r>
              <a:rPr lang="mr-IN" sz="4000" dirty="0"/>
              <a:t>–</a:t>
            </a:r>
            <a:r>
              <a:rPr lang="en-US" sz="4000" dirty="0"/>
              <a:t> and the impenitent lawbreaker must be punished (v8-9); else God ceases to be holy and righteous, becoming UNJUST and IMMORAL.</a:t>
            </a:r>
          </a:p>
        </p:txBody>
      </p:sp>
    </p:spTree>
    <p:extLst>
      <p:ext uri="{BB962C8B-B14F-4D97-AF65-F5344CB8AC3E}">
        <p14:creationId xmlns:p14="http://schemas.microsoft.com/office/powerpoint/2010/main" val="1589706340"/>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God’s JUSTICE Demands that He Punish the Evildoer</a:t>
            </a:r>
          </a:p>
        </p:txBody>
      </p:sp>
      <p:sp>
        <p:nvSpPr>
          <p:cNvPr id="3" name="Content Placeholder 2"/>
          <p:cNvSpPr>
            <a:spLocks noGrp="1"/>
          </p:cNvSpPr>
          <p:nvPr>
            <p:ph idx="1"/>
          </p:nvPr>
        </p:nvSpPr>
        <p:spPr/>
        <p:txBody>
          <a:bodyPr>
            <a:normAutofit/>
          </a:bodyPr>
          <a:lstStyle/>
          <a:p>
            <a:pPr lvl="0"/>
            <a:r>
              <a:rPr lang="en-US" sz="5400" dirty="0"/>
              <a:t>If divine punishment is not meted out against man’s LAWLESSNESS, God becomes UNJUST Himself:</a:t>
            </a:r>
          </a:p>
          <a:p>
            <a:pPr lvl="0"/>
            <a:r>
              <a:rPr lang="en-US" sz="2300" dirty="0"/>
              <a:t>Psalm 37.28; </a:t>
            </a:r>
            <a:r>
              <a:rPr lang="hu-HU" sz="2300" dirty="0" err="1"/>
              <a:t>Isaiah</a:t>
            </a:r>
            <a:r>
              <a:rPr lang="hu-HU" sz="2300" dirty="0"/>
              <a:t> 61.8; </a:t>
            </a:r>
            <a:r>
              <a:rPr lang="hu-HU" sz="2300" dirty="0" err="1"/>
              <a:t>Ezekiel</a:t>
            </a:r>
            <a:r>
              <a:rPr lang="hu-HU" sz="2300" dirty="0"/>
              <a:t> 18.19-32; Rom. 1.18-32; 2.5-11; 6.23; 12.19</a:t>
            </a:r>
            <a:endParaRPr lang="en-US" sz="2300" dirty="0"/>
          </a:p>
        </p:txBody>
      </p:sp>
    </p:spTree>
    <p:extLst>
      <p:ext uri="{BB962C8B-B14F-4D97-AF65-F5344CB8AC3E}">
        <p14:creationId xmlns:p14="http://schemas.microsoft.com/office/powerpoint/2010/main" val="1350404053"/>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God’s HOLINESS Demands that He Punish the Evildoer</a:t>
            </a:r>
          </a:p>
        </p:txBody>
      </p:sp>
      <p:sp>
        <p:nvSpPr>
          <p:cNvPr id="3" name="Content Placeholder 2"/>
          <p:cNvSpPr>
            <a:spLocks noGrp="1"/>
          </p:cNvSpPr>
          <p:nvPr>
            <p:ph idx="1"/>
          </p:nvPr>
        </p:nvSpPr>
        <p:spPr/>
        <p:txBody>
          <a:bodyPr>
            <a:normAutofit/>
          </a:bodyPr>
          <a:lstStyle/>
          <a:p>
            <a:r>
              <a:rPr lang="en-US" sz="4200" dirty="0"/>
              <a:t>Since God HATES evil and cannot TOLERATE wrongdoing (Psalm 5.4-6; 11.6-7), He must CONDEMN all lawbreakers to hell (Matt. 25.41); else He ceases to be the only truly holy Being (Lev. 19.2; 1 John 1.5).</a:t>
            </a:r>
          </a:p>
        </p:txBody>
      </p:sp>
    </p:spTree>
    <p:extLst>
      <p:ext uri="{BB962C8B-B14F-4D97-AF65-F5344CB8AC3E}">
        <p14:creationId xmlns:p14="http://schemas.microsoft.com/office/powerpoint/2010/main" val="1633737275"/>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God’s LOVE Demands that He Punish the Evildoer</a:t>
            </a:r>
          </a:p>
        </p:txBody>
      </p:sp>
      <p:sp>
        <p:nvSpPr>
          <p:cNvPr id="3" name="Content Placeholder 2"/>
          <p:cNvSpPr>
            <a:spLocks noGrp="1"/>
          </p:cNvSpPr>
          <p:nvPr>
            <p:ph idx="1"/>
          </p:nvPr>
        </p:nvSpPr>
        <p:spPr/>
        <p:txBody>
          <a:bodyPr>
            <a:noAutofit/>
          </a:bodyPr>
          <a:lstStyle/>
          <a:p>
            <a:r>
              <a:rPr lang="en-US" sz="4200" dirty="0"/>
              <a:t>Since no execution of justice is UNLOVING, SENTENCING someone to hell for their UNFORGIVEN crimes is the most LOVING thing God can do for them, and especially for the righteous; else He ceases to be loving.</a:t>
            </a:r>
          </a:p>
        </p:txBody>
      </p:sp>
    </p:spTree>
    <p:extLst>
      <p:ext uri="{BB962C8B-B14F-4D97-AF65-F5344CB8AC3E}">
        <p14:creationId xmlns:p14="http://schemas.microsoft.com/office/powerpoint/2010/main" val="496470383"/>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6443"/>
            <a:ext cx="10515600" cy="4565114"/>
          </a:xfrm>
        </p:spPr>
        <p:txBody>
          <a:bodyPr>
            <a:noAutofit/>
          </a:bodyPr>
          <a:lstStyle/>
          <a:p>
            <a:r>
              <a:rPr lang="en-US" sz="5400" dirty="0"/>
              <a:t>In the end, the Devil and his children get what they deserve – BANISHMENT to an eternal hell – and God’s children get what they do not deserve – eternity in God’s PRESENCE </a:t>
            </a:r>
            <a:r>
              <a:rPr lang="en-US" sz="3600" dirty="0"/>
              <a:t>(Rom. 11.22)</a:t>
            </a:r>
            <a:r>
              <a:rPr lang="en-US" sz="5400" dirty="0"/>
              <a:t>.</a:t>
            </a:r>
          </a:p>
        </p:txBody>
      </p:sp>
    </p:spTree>
    <p:extLst>
      <p:ext uri="{BB962C8B-B14F-4D97-AF65-F5344CB8AC3E}">
        <p14:creationId xmlns:p14="http://schemas.microsoft.com/office/powerpoint/2010/main" val="120375848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354</Words>
  <Application>Microsoft Office PowerPoint</Application>
  <PresentationFormat>Widescreen</PresentationFormat>
  <Paragraphs>14</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Corbel</vt:lpstr>
      <vt:lpstr>1_Office Theme</vt:lpstr>
      <vt:lpstr>2_Office Theme</vt:lpstr>
      <vt:lpstr>PowerPoint Presentation</vt:lpstr>
      <vt:lpstr>“HOW CAN A LOVING GOD SEND PEOPLE TO HELL?”</vt:lpstr>
      <vt:lpstr>HOW DOES HELL HARMONIZE WITH GOD’S CHARACTER?</vt:lpstr>
      <vt:lpstr>Faith is the Evidence of God’s RIGHTEOUSNESS</vt:lpstr>
      <vt:lpstr>Faith is the Evidence of God’s JUDGMENT</vt:lpstr>
      <vt:lpstr>God’s JUSTICE Demands that He Punish the Evildoer</vt:lpstr>
      <vt:lpstr>God’s HOLINESS Demands that He Punish the Evildoer</vt:lpstr>
      <vt:lpstr>God’s LOVE Demands that He Punish the Evildoer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Allgor</dc:creator>
  <cp:lastModifiedBy>Daniel Allgor</cp:lastModifiedBy>
  <cp:revision>2</cp:revision>
  <dcterms:created xsi:type="dcterms:W3CDTF">2018-11-21T23:03:58Z</dcterms:created>
  <dcterms:modified xsi:type="dcterms:W3CDTF">2018-11-21T23:05:33Z</dcterms:modified>
</cp:coreProperties>
</file>