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64"/>
    <p:restoredTop sz="94635"/>
  </p:normalViewPr>
  <p:slideViewPr>
    <p:cSldViewPr snapToGrid="0" snapToObjects="1" showGuides="1">
      <p:cViewPr>
        <p:scale>
          <a:sx n="85" d="100"/>
          <a:sy n="85" d="100"/>
        </p:scale>
        <p:origin x="1696" y="6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3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4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3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8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1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2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6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61C67-5863-604E-86DC-FC92453BAB3F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3CAE-D53E-3D4B-A3A7-A65C5DA9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6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25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Study? Consider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40000"/>
              </a:lnSpc>
            </a:pPr>
            <a:r>
              <a:rPr lang="en-US" sz="3600" dirty="0" smtClean="0"/>
              <a:t>We need God’s authority for all that we do.</a:t>
            </a:r>
          </a:p>
          <a:p>
            <a:pPr algn="ctr">
              <a:lnSpc>
                <a:spcPct val="140000"/>
              </a:lnSpc>
            </a:pPr>
            <a:r>
              <a:rPr lang="en-US" sz="3600" dirty="0" smtClean="0"/>
              <a:t>We need God’s authority for most of what we do.</a:t>
            </a:r>
          </a:p>
          <a:p>
            <a:pPr algn="ctr">
              <a:lnSpc>
                <a:spcPct val="140000"/>
              </a:lnSpc>
            </a:pPr>
            <a:r>
              <a:rPr lang="en-US" sz="3600" dirty="0" smtClean="0"/>
              <a:t>We need God’s authority for some of what we do.</a:t>
            </a:r>
          </a:p>
          <a:p>
            <a:pPr algn="ctr">
              <a:lnSpc>
                <a:spcPct val="140000"/>
              </a:lnSpc>
            </a:pPr>
            <a:r>
              <a:rPr lang="en-US" sz="3600" dirty="0" smtClean="0"/>
              <a:t>We need God’s authority for none of what we do.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273225"/>
            <a:ext cx="1842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Review</a:t>
            </a:r>
            <a:endParaRPr lang="en-US" sz="3200" b="1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36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9704"/>
            <a:ext cx="10515600" cy="549859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church of Christ: The one body of Christ is the totality of all forgiven sinners of all time in all places – not a collection of all local </a:t>
            </a:r>
            <a:r>
              <a:rPr lang="en-US" sz="3600" dirty="0" smtClean="0"/>
              <a:t>churches: </a:t>
            </a:r>
            <a:r>
              <a:rPr lang="en-US" sz="2900" dirty="0" smtClean="0"/>
              <a:t>Matt</a:t>
            </a:r>
            <a:r>
              <a:rPr lang="en-US" sz="2900" dirty="0" smtClean="0"/>
              <a:t>. 16.18; Eph. 1.22-23; Acts 2.41, 47; Eph. 5.23, 30; 1 Cor. 12.13; Heb. </a:t>
            </a:r>
            <a:r>
              <a:rPr lang="en-US" sz="2900" dirty="0" smtClean="0"/>
              <a:t>12.23</a:t>
            </a:r>
            <a:endParaRPr lang="en-US" sz="2900" dirty="0" smtClean="0"/>
          </a:p>
          <a:p>
            <a:endParaRPr lang="en-US" sz="3600" dirty="0" smtClean="0"/>
          </a:p>
          <a:p>
            <a:r>
              <a:rPr lang="en-US" sz="3600" dirty="0" smtClean="0"/>
              <a:t>The churches of Christ: The organized collectivity of forgiven sinners in any given geographical location that assemble, worship, and work together, and submit to Christ in all things; separate and independent in organization from all other </a:t>
            </a:r>
            <a:r>
              <a:rPr lang="en-US" sz="3600" smtClean="0"/>
              <a:t>local </a:t>
            </a:r>
            <a:r>
              <a:rPr lang="en-US" sz="3600" smtClean="0"/>
              <a:t>churches: </a:t>
            </a:r>
            <a:r>
              <a:rPr lang="en-US" sz="2900" smtClean="0"/>
              <a:t>Rom</a:t>
            </a:r>
            <a:r>
              <a:rPr lang="en-US" sz="2900" dirty="0" smtClean="0"/>
              <a:t>. 16.16; 1 Cor. 1.2; 16.19; Gal. 1.2; Col. </a:t>
            </a:r>
            <a:r>
              <a:rPr lang="en-US" sz="2900" dirty="0" smtClean="0"/>
              <a:t>3.17</a:t>
            </a:r>
            <a:endParaRPr lang="en-US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1842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Review</a:t>
            </a:r>
            <a:endParaRPr lang="en-US" sz="3200" b="1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4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BOUNDARIES of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Self-GOVERNING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independent in organization and work with local leadership or oversight: Phil. 1.1; cf. Acts 14.23; 20.17, 28; 1 Thess. 5.12-13; Heb. 13.17; 1 Peter 5.2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err="1" smtClean="0"/>
              <a:t>Self-EXAMINING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determined fellowship among membership: Acts 9.26-27; 18.27; 1 Cor. 5.1-13</a:t>
            </a:r>
          </a:p>
          <a:p>
            <a:pPr lvl="0"/>
            <a:endParaRPr lang="en-US" sz="3200" dirty="0"/>
          </a:p>
          <a:p>
            <a:r>
              <a:rPr lang="en-US" sz="3200" dirty="0" err="1" smtClean="0"/>
              <a:t>Self-SUPPORTING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common treasury to finance and manage their own work: 1 Cor. 16.1-3</a:t>
            </a:r>
          </a:p>
        </p:txBody>
      </p:sp>
    </p:spTree>
    <p:extLst>
      <p:ext uri="{BB962C8B-B14F-4D97-AF65-F5344CB8AC3E}">
        <p14:creationId xmlns:p14="http://schemas.microsoft.com/office/powerpoint/2010/main" val="1668801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BOUNDARIES of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Self-DELEGATING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determined their own evangelistic efforts: Acts 11.22; 13.1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Self-MINISTERING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supported their own preachers and needy saints: 1 Cor. 9.7-14; Acts 2.44-45; 4.34-35; 1 Tim. 5.9-16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Self-EDIFYING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encouraged their own members through assembly, worship, and teaching: Acts 11.26; 13.1; Rom. 12.4-8; Eph. 4.11-16; Col. 3.16; 1 Thess. 5.12-15; Heb. 10.24-25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7169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AUTHORITY of </a:t>
            </a:r>
            <a:r>
              <a:rPr lang="en-US" dirty="0"/>
              <a:t>Autonomy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29275" cy="4351338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Church autonomy does not allow us to violate God’s will; we must </a:t>
            </a:r>
            <a:r>
              <a:rPr lang="en-US" sz="3200" dirty="0" smtClean="0"/>
              <a:t>SUBMIT to </a:t>
            </a:r>
            <a:r>
              <a:rPr lang="en-US" sz="3200" dirty="0" smtClean="0"/>
              <a:t>Christ in all things: Acts 2.42; 20.27-32; 1 Cor. 4.17; Eph. 1.22-23; 5.23-24; 2 Tim. 3.16-17; 2 John 9</a:t>
            </a:r>
          </a:p>
          <a:p>
            <a:pPr lvl="0"/>
            <a:endParaRPr lang="en-US" sz="3000" dirty="0" smtClean="0"/>
          </a:p>
          <a:p>
            <a:pPr lvl="0"/>
            <a:r>
              <a:rPr lang="en-US" sz="3200" dirty="0" smtClean="0"/>
              <a:t>Church autonomy does not </a:t>
            </a:r>
            <a:r>
              <a:rPr lang="en-US" sz="3200" dirty="0" smtClean="0"/>
              <a:t>SHIELD us </a:t>
            </a:r>
            <a:r>
              <a:rPr lang="en-US" sz="3200" dirty="0" smtClean="0"/>
              <a:t>from outside teaching and correction – we must be willing to accept rebuke if we are found to be in error.</a:t>
            </a:r>
          </a:p>
          <a:p>
            <a:pPr lvl="0"/>
            <a:endParaRPr lang="en-US" sz="3000" dirty="0"/>
          </a:p>
          <a:p>
            <a:r>
              <a:rPr lang="en-US" sz="3200" dirty="0" smtClean="0"/>
              <a:t>Church autonomy is violated if a local church </a:t>
            </a:r>
            <a:r>
              <a:rPr lang="en-US" sz="3200" dirty="0" smtClean="0"/>
              <a:t>SURRENDERS herself </a:t>
            </a:r>
            <a:r>
              <a:rPr lang="en-US" sz="3200" dirty="0" smtClean="0"/>
              <a:t>to another eldership or organization.</a:t>
            </a:r>
          </a:p>
        </p:txBody>
      </p:sp>
    </p:spTree>
    <p:extLst>
      <p:ext uri="{BB962C8B-B14F-4D97-AF65-F5344CB8AC3E}">
        <p14:creationId xmlns:p14="http://schemas.microsoft.com/office/powerpoint/2010/main" val="1603275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SAFEGUARDS of Autonomy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bg1"/>
                </a:solidFill>
              </a:rPr>
              <a:t>Each local church honors God’s WISDOM: 2 Tim. 1.13</a:t>
            </a:r>
          </a:p>
          <a:p>
            <a:pPr lvl="0"/>
            <a:endParaRPr lang="en-US" sz="3200" dirty="0" smtClean="0">
              <a:solidFill>
                <a:schemeClr val="bg1"/>
              </a:solidFill>
            </a:endParaRPr>
          </a:p>
          <a:p>
            <a:pPr lvl="0"/>
            <a:r>
              <a:rPr lang="en-US" sz="3200" dirty="0" smtClean="0">
                <a:solidFill>
                  <a:schemeClr val="bg1"/>
                </a:solidFill>
              </a:rPr>
              <a:t>Each local church fulfills their own RESPONSIBILITIES.</a:t>
            </a:r>
          </a:p>
          <a:p>
            <a:pPr lvl="0"/>
            <a:endParaRPr lang="en-US" sz="3200" dirty="0" smtClean="0">
              <a:solidFill>
                <a:schemeClr val="bg1"/>
              </a:solidFill>
            </a:endParaRPr>
          </a:p>
          <a:p>
            <a:pPr lvl="0"/>
            <a:r>
              <a:rPr lang="en-US" sz="3200" dirty="0" smtClean="0">
                <a:solidFill>
                  <a:schemeClr val="bg1"/>
                </a:solidFill>
              </a:rPr>
              <a:t>Each local church is free from the CONTROL of any other organization or centralized power.</a:t>
            </a:r>
          </a:p>
          <a:p>
            <a:pPr lvl="0"/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Each local church is PROTECTED from apostasy: </a:t>
            </a:r>
            <a:r>
              <a:rPr lang="en-US" sz="3200" dirty="0" smtClean="0">
                <a:solidFill>
                  <a:schemeClr val="bg1"/>
                </a:solidFill>
              </a:rPr>
              <a:t>Acts 20.29-31</a:t>
            </a:r>
            <a:r>
              <a:rPr lang="en-US" sz="3200" dirty="0"/>
              <a:t>; 1 Cor. 5.1, </a:t>
            </a:r>
            <a:r>
              <a:rPr lang="en-US" sz="3200" dirty="0" smtClean="0"/>
              <a:t>6-7; </a:t>
            </a:r>
            <a:r>
              <a:rPr lang="en-US" sz="3200" dirty="0" smtClean="0">
                <a:solidFill>
                  <a:schemeClr val="bg1"/>
                </a:solidFill>
              </a:rPr>
              <a:t>Heb</a:t>
            </a:r>
            <a:r>
              <a:rPr lang="en-US" sz="3200" dirty="0" smtClean="0">
                <a:solidFill>
                  <a:schemeClr val="bg1"/>
                </a:solidFill>
              </a:rPr>
              <a:t>. 13.17; Rev. 2; </a:t>
            </a:r>
            <a:r>
              <a:rPr lang="en-US" sz="3200" dirty="0" smtClean="0">
                <a:solidFill>
                  <a:schemeClr val="bg1"/>
                </a:solidFill>
              </a:rPr>
              <a:t>3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95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485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Corbel</vt:lpstr>
      <vt:lpstr>Arial</vt:lpstr>
      <vt:lpstr>Office Theme</vt:lpstr>
      <vt:lpstr>PowerPoint Presentation</vt:lpstr>
      <vt:lpstr>Why This Study? Consider the Following:</vt:lpstr>
      <vt:lpstr>PowerPoint Presentation</vt:lpstr>
      <vt:lpstr>The BOUNDARIES of Autonomy</vt:lpstr>
      <vt:lpstr>The BOUNDARIES of Autonomy</vt:lpstr>
      <vt:lpstr>The AUTHORITY of Autonomy</vt:lpstr>
      <vt:lpstr>The SAFEGUARDS of Autonomy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30</cp:revision>
  <dcterms:created xsi:type="dcterms:W3CDTF">2018-07-01T02:48:31Z</dcterms:created>
  <dcterms:modified xsi:type="dcterms:W3CDTF">2018-07-01T13:13:00Z</dcterms:modified>
</cp:coreProperties>
</file>