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67" r:id="rId2"/>
    <p:sldId id="266" r:id="rId3"/>
    <p:sldId id="268" r:id="rId4"/>
    <p:sldId id="269" r:id="rId5"/>
    <p:sldId id="270" r:id="rId6"/>
    <p:sldId id="272" r:id="rId7"/>
    <p:sldId id="271" r:id="rId8"/>
    <p:sldId id="273" r:id="rId9"/>
    <p:sldId id="274" r:id="rId10"/>
    <p:sldId id="257" r:id="rId11"/>
    <p:sldId id="258" r:id="rId12"/>
    <p:sldId id="282" r:id="rId13"/>
    <p:sldId id="283" r:id="rId14"/>
    <p:sldId id="264" r:id="rId15"/>
    <p:sldId id="265" r:id="rId16"/>
    <p:sldId id="276" r:id="rId17"/>
    <p:sldId id="277" r:id="rId18"/>
    <p:sldId id="278" r:id="rId19"/>
    <p:sldId id="279" r:id="rId20"/>
    <p:sldId id="280"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55"/>
    <p:restoredTop sz="96104"/>
  </p:normalViewPr>
  <p:slideViewPr>
    <p:cSldViewPr snapToGrid="0" snapToObjects="1" showGuides="1">
      <p:cViewPr>
        <p:scale>
          <a:sx n="66" d="100"/>
          <a:sy n="66" d="100"/>
        </p:scale>
        <p:origin x="400" y="1264"/>
      </p:cViewPr>
      <p:guideLst>
        <p:guide orient="horz" pos="2160"/>
        <p:guide pos="3840"/>
      </p:guideLst>
    </p:cSldViewPr>
  </p:slideViewPr>
  <p:outlineViewPr>
    <p:cViewPr>
      <p:scale>
        <a:sx n="33" d="100"/>
        <a:sy n="33" d="100"/>
      </p:scale>
      <p:origin x="0" y="-1639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6B2116-209A-9940-A93D-A10CC372AA43}" type="datetimeFigureOut">
              <a:rPr lang="en-US" smtClean="0"/>
              <a:t>4/29/18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6F5400-2323-F644-8E8B-0BCD71185ED8}" type="slidenum">
              <a:rPr lang="en-US" smtClean="0"/>
              <a:t>‹#›</a:t>
            </a:fld>
            <a:endParaRPr lang="en-US"/>
          </a:p>
        </p:txBody>
      </p:sp>
    </p:spTree>
    <p:extLst>
      <p:ext uri="{BB962C8B-B14F-4D97-AF65-F5344CB8AC3E}">
        <p14:creationId xmlns:p14="http://schemas.microsoft.com/office/powerpoint/2010/main" val="329450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Is God Silent? 1 Cor. 4.6</a:t>
            </a:r>
          </a:p>
          <a:p>
            <a:r>
              <a:rPr lang="en-US" sz="1200" kern="1200" dirty="0" smtClean="0">
                <a:solidFill>
                  <a:schemeClr val="tx1"/>
                </a:solidFill>
                <a:effectLst/>
                <a:latin typeface="+mn-lt"/>
                <a:ea typeface="+mn-ea"/>
                <a:cs typeface="+mn-cs"/>
              </a:rPr>
              <a:t>When we “go beyond what is WRITTEN,” we are in the realm of silence.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Does Silence Give PERMISSION [Authorize]?</a:t>
            </a:r>
          </a:p>
          <a:p>
            <a:r>
              <a:rPr lang="en-US" sz="1200" kern="1200" dirty="0" smtClean="0">
                <a:solidFill>
                  <a:schemeClr val="tx1"/>
                </a:solidFill>
                <a:effectLst/>
                <a:latin typeface="+mn-lt"/>
                <a:ea typeface="+mn-ea"/>
                <a:cs typeface="+mn-cs"/>
              </a:rPr>
              <a:t>There are two positions when approaching God’s silence: (1) Silence is permissive and (2) Silence prohibits.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How Communication Works</a:t>
            </a:r>
          </a:p>
          <a:p>
            <a:r>
              <a:rPr lang="en-US" sz="1200" kern="1200" dirty="0" smtClean="0">
                <a:solidFill>
                  <a:schemeClr val="tx1"/>
                </a:solidFill>
                <a:effectLst/>
                <a:latin typeface="+mn-lt"/>
                <a:ea typeface="+mn-ea"/>
                <a:cs typeface="+mn-cs"/>
              </a:rPr>
              <a:t>EXCLUSIVE (specific) communication: Excludes everything except what has been specified. Cannot add to or take from.</a:t>
            </a:r>
          </a:p>
          <a:p>
            <a:r>
              <a:rPr lang="en-US" sz="1200" kern="1200" dirty="0" smtClean="0">
                <a:solidFill>
                  <a:schemeClr val="tx1"/>
                </a:solidFill>
                <a:effectLst/>
                <a:latin typeface="+mn-lt"/>
                <a:ea typeface="+mn-ea"/>
                <a:cs typeface="+mn-cs"/>
              </a:rPr>
              <a:t>INCLUSIVE (generic) communication: instructions that are not specific; matters of judgment; necessary to carry out of a command.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Tell someone: “Go to the store and buy milk and bread.”</a:t>
            </a:r>
          </a:p>
          <a:p>
            <a:r>
              <a:rPr lang="en-US" sz="1200" kern="1200" dirty="0" smtClean="0">
                <a:solidFill>
                  <a:schemeClr val="tx1"/>
                </a:solidFill>
                <a:effectLst/>
                <a:latin typeface="+mn-lt"/>
                <a:ea typeface="+mn-ea"/>
                <a:cs typeface="+mn-cs"/>
              </a:rPr>
              <a:t>Tell someone: “Take the bus to the store and use cash to buy milk and bread.”</a:t>
            </a:r>
          </a:p>
          <a:p>
            <a:r>
              <a:rPr lang="en-US" sz="1200" kern="1200" dirty="0" smtClean="0">
                <a:solidFill>
                  <a:schemeClr val="tx1"/>
                </a:solidFill>
                <a:effectLst/>
                <a:latin typeface="+mn-lt"/>
                <a:ea typeface="+mn-ea"/>
                <a:cs typeface="+mn-cs"/>
              </a:rPr>
              <a:t>Tell someone: “Go to Walmart and buy 2% milk and white bread.”</a:t>
            </a:r>
          </a:p>
          <a:p>
            <a:r>
              <a:rPr lang="en-US" sz="1200" kern="1200" dirty="0" smtClean="0">
                <a:solidFill>
                  <a:schemeClr val="tx1"/>
                </a:solidFill>
                <a:effectLst/>
                <a:latin typeface="+mn-lt"/>
                <a:ea typeface="+mn-ea"/>
                <a:cs typeface="+mn-cs"/>
              </a:rPr>
              <a:t>Tell someone: “Go to the store and buy milk and bread.”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Would “God DIDN’T Say Not to” Work Here?</a:t>
            </a:r>
          </a:p>
          <a:p>
            <a:r>
              <a:rPr lang="en-US" sz="1200" kern="1200" dirty="0" smtClean="0">
                <a:solidFill>
                  <a:schemeClr val="tx1"/>
                </a:solidFill>
                <a:effectLst/>
                <a:latin typeface="+mn-lt"/>
                <a:ea typeface="+mn-ea"/>
                <a:cs typeface="+mn-cs"/>
              </a:rPr>
              <a:t>Exo. 12.5: Did silence allow for OTHER animals?</a:t>
            </a:r>
          </a:p>
          <a:p>
            <a:r>
              <a:rPr lang="en-US" sz="1200" kern="1200" dirty="0" smtClean="0">
                <a:solidFill>
                  <a:schemeClr val="tx1"/>
                </a:solidFill>
                <a:effectLst/>
                <a:latin typeface="+mn-lt"/>
                <a:ea typeface="+mn-ea"/>
                <a:cs typeface="+mn-cs"/>
              </a:rPr>
              <a:t>Lev. 10.1; Jer. 7.30-31: Did silence allow for SELF-IMPOSED worship?</a:t>
            </a:r>
          </a:p>
          <a:p>
            <a:r>
              <a:rPr lang="en-US" sz="1200" kern="1200" dirty="0" smtClean="0">
                <a:solidFill>
                  <a:schemeClr val="tx1"/>
                </a:solidFill>
                <a:effectLst/>
                <a:latin typeface="+mn-lt"/>
                <a:ea typeface="+mn-ea"/>
                <a:cs typeface="+mn-cs"/>
              </a:rPr>
              <a:t>2 Sam. 7.1-7: Did silence allow David to build a TEMPLE?</a:t>
            </a:r>
          </a:p>
          <a:p>
            <a:r>
              <a:rPr lang="en-US" sz="1200" kern="1200" dirty="0" smtClean="0">
                <a:solidFill>
                  <a:schemeClr val="tx1"/>
                </a:solidFill>
                <a:effectLst/>
                <a:latin typeface="+mn-lt"/>
                <a:ea typeface="+mn-ea"/>
                <a:cs typeface="+mn-cs"/>
              </a:rPr>
              <a:t>2 Kings 5.10: Did silence allow for another BODY of water?</a:t>
            </a:r>
          </a:p>
          <a:p>
            <a:r>
              <a:rPr lang="en-US" sz="1200" kern="1200" dirty="0" smtClean="0">
                <a:solidFill>
                  <a:schemeClr val="tx1"/>
                </a:solidFill>
                <a:effectLst/>
                <a:latin typeface="+mn-lt"/>
                <a:ea typeface="+mn-ea"/>
                <a:cs typeface="+mn-cs"/>
              </a:rPr>
              <a:t>Silence NEVER permits, only REVELATION permits.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is simply communication. Nothing Special. We use it every day.</a:t>
            </a:r>
          </a:p>
          <a:p>
            <a:r>
              <a:rPr lang="en-US" sz="1200" kern="1200" dirty="0" smtClean="0">
                <a:solidFill>
                  <a:schemeClr val="tx1"/>
                </a:solidFill>
                <a:effectLst/>
                <a:latin typeface="+mn-lt"/>
                <a:ea typeface="+mn-ea"/>
                <a:cs typeface="+mn-cs"/>
              </a:rPr>
              <a:t>Why throw it out when it comes to the Bible?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How Do We Show RESPECT for God’s Silence?</a:t>
            </a:r>
          </a:p>
          <a:p>
            <a:r>
              <a:rPr lang="en-US" sz="1200" kern="1200" dirty="0" smtClean="0">
                <a:solidFill>
                  <a:schemeClr val="tx1"/>
                </a:solidFill>
                <a:effectLst/>
                <a:latin typeface="+mn-lt"/>
                <a:ea typeface="+mn-ea"/>
                <a:cs typeface="+mn-cs"/>
              </a:rPr>
              <a:t>By following what has been REVEALED: Deut. 29.29; Rom. 10.17; Acts 15.24; 1 Cor. 4.6; 2 John 9; 2 Tim. 3.16-17</a:t>
            </a:r>
          </a:p>
          <a:p>
            <a:r>
              <a:rPr lang="en-US" sz="1200" kern="1200" dirty="0" smtClean="0">
                <a:solidFill>
                  <a:schemeClr val="tx1"/>
                </a:solidFill>
                <a:effectLst/>
                <a:latin typeface="+mn-lt"/>
                <a:ea typeface="+mn-ea"/>
                <a:cs typeface="+mn-cs"/>
              </a:rPr>
              <a:t>By not turning to the RIGHT or to the LEFT: Deut. 4.2; 12.32; Josh. 1.7-8</a:t>
            </a:r>
          </a:p>
          <a:p>
            <a:r>
              <a:rPr lang="en-US" sz="1200" kern="1200" dirty="0" smtClean="0">
                <a:solidFill>
                  <a:schemeClr val="tx1"/>
                </a:solidFill>
                <a:effectLst/>
                <a:latin typeface="+mn-lt"/>
                <a:ea typeface="+mn-ea"/>
                <a:cs typeface="+mn-cs"/>
              </a:rPr>
              <a:t>By speaking as the ORACLES of God: 1 Peter 4.11</a:t>
            </a:r>
          </a:p>
          <a:p>
            <a:r>
              <a:rPr lang="en-US" sz="1200" kern="1200" dirty="0" smtClean="0">
                <a:solidFill>
                  <a:schemeClr val="tx1"/>
                </a:solidFill>
                <a:effectLst/>
                <a:latin typeface="+mn-lt"/>
                <a:ea typeface="+mn-ea"/>
                <a:cs typeface="+mn-cs"/>
              </a:rPr>
              <a:t>By recognizing the law of EXCLUSION: Heb. 7.14</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Have We Learned about Communication? </a:t>
            </a:r>
          </a:p>
          <a:p>
            <a:r>
              <a:rPr lang="en-US" sz="1200" kern="1200" dirty="0" smtClean="0">
                <a:solidFill>
                  <a:schemeClr val="tx1"/>
                </a:solidFill>
                <a:effectLst/>
                <a:latin typeface="+mn-lt"/>
                <a:ea typeface="+mn-ea"/>
                <a:cs typeface="+mn-cs"/>
              </a:rPr>
              <a:t>We tell, show, imply something to someone we want them to know or do.</a:t>
            </a:r>
          </a:p>
          <a:p>
            <a:r>
              <a:rPr lang="en-US" sz="1200" kern="1200" dirty="0" smtClean="0">
                <a:solidFill>
                  <a:schemeClr val="tx1"/>
                </a:solidFill>
                <a:effectLst/>
                <a:latin typeface="+mn-lt"/>
                <a:ea typeface="+mn-ea"/>
                <a:cs typeface="+mn-cs"/>
              </a:rPr>
              <a:t>We give inclusive commands which include aids to carry out the command, and exclusive commands which excludes anything not specified.</a:t>
            </a:r>
          </a:p>
          <a:p>
            <a:r>
              <a:rPr lang="en-US" sz="1200" kern="1200" dirty="0" smtClean="0">
                <a:solidFill>
                  <a:schemeClr val="tx1"/>
                </a:solidFill>
                <a:effectLst/>
                <a:latin typeface="+mn-lt"/>
                <a:ea typeface="+mn-ea"/>
                <a:cs typeface="+mn-cs"/>
              </a:rPr>
              <a:t>If it changes the command it is an ADDITION.</a:t>
            </a:r>
          </a:p>
          <a:p>
            <a:r>
              <a:rPr lang="en-US" sz="1200" kern="1200" dirty="0" smtClean="0">
                <a:solidFill>
                  <a:schemeClr val="tx1"/>
                </a:solidFill>
                <a:effectLst/>
                <a:latin typeface="+mn-lt"/>
                <a:ea typeface="+mn-ea"/>
                <a:cs typeface="+mn-cs"/>
              </a:rPr>
              <a:t>All communication works this way.</a:t>
            </a:r>
          </a:p>
          <a:p>
            <a:r>
              <a:rPr lang="en-US" sz="1200" kern="1200" dirty="0" smtClean="0">
                <a:solidFill>
                  <a:schemeClr val="tx1"/>
                </a:solidFill>
                <a:effectLst/>
                <a:latin typeface="+mn-lt"/>
                <a:ea typeface="+mn-ea"/>
                <a:cs typeface="+mn-cs"/>
              </a:rPr>
              <a:t>God communicates with us the same way.</a:t>
            </a:r>
          </a:p>
        </p:txBody>
      </p:sp>
      <p:sp>
        <p:nvSpPr>
          <p:cNvPr id="4" name="Slide Number Placeholder 3"/>
          <p:cNvSpPr>
            <a:spLocks noGrp="1"/>
          </p:cNvSpPr>
          <p:nvPr>
            <p:ph type="sldNum" sz="quarter" idx="10"/>
          </p:nvPr>
        </p:nvSpPr>
        <p:spPr/>
        <p:txBody>
          <a:bodyPr/>
          <a:lstStyle/>
          <a:p>
            <a:fld id="{F66F5400-2323-F644-8E8B-0BCD71185ED8}" type="slidenum">
              <a:rPr lang="en-US" smtClean="0"/>
              <a:t>1</a:t>
            </a:fld>
            <a:endParaRPr lang="en-US"/>
          </a:p>
        </p:txBody>
      </p:sp>
    </p:spTree>
    <p:extLst>
      <p:ext uri="{BB962C8B-B14F-4D97-AF65-F5344CB8AC3E}">
        <p14:creationId xmlns:p14="http://schemas.microsoft.com/office/powerpoint/2010/main" val="6147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2C668A-E4D7-8046-98BC-D9688C9E6F16}" type="datetimeFigureOut">
              <a:rPr lang="en-US" smtClean="0"/>
              <a:t>4/28/18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96A92-38CD-DD42-953D-C25484CCAA1D}" type="slidenum">
              <a:rPr lang="en-US" smtClean="0"/>
              <a:t>‹#›</a:t>
            </a:fld>
            <a:endParaRPr lang="en-US"/>
          </a:p>
        </p:txBody>
      </p:sp>
    </p:spTree>
    <p:extLst>
      <p:ext uri="{BB962C8B-B14F-4D97-AF65-F5344CB8AC3E}">
        <p14:creationId xmlns:p14="http://schemas.microsoft.com/office/powerpoint/2010/main" val="598406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C668A-E4D7-8046-98BC-D9688C9E6F16}" type="datetimeFigureOut">
              <a:rPr lang="en-US" smtClean="0"/>
              <a:t>4/28/18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96A92-38CD-DD42-953D-C25484CCAA1D}" type="slidenum">
              <a:rPr lang="en-US" smtClean="0"/>
              <a:t>‹#›</a:t>
            </a:fld>
            <a:endParaRPr lang="en-US"/>
          </a:p>
        </p:txBody>
      </p:sp>
    </p:spTree>
    <p:extLst>
      <p:ext uri="{BB962C8B-B14F-4D97-AF65-F5344CB8AC3E}">
        <p14:creationId xmlns:p14="http://schemas.microsoft.com/office/powerpoint/2010/main" val="1883002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C668A-E4D7-8046-98BC-D9688C9E6F16}" type="datetimeFigureOut">
              <a:rPr lang="en-US" smtClean="0"/>
              <a:t>4/28/18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96A92-38CD-DD42-953D-C25484CCAA1D}" type="slidenum">
              <a:rPr lang="en-US" smtClean="0"/>
              <a:t>‹#›</a:t>
            </a:fld>
            <a:endParaRPr lang="en-US"/>
          </a:p>
        </p:txBody>
      </p:sp>
    </p:spTree>
    <p:extLst>
      <p:ext uri="{BB962C8B-B14F-4D97-AF65-F5344CB8AC3E}">
        <p14:creationId xmlns:p14="http://schemas.microsoft.com/office/powerpoint/2010/main" val="15328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spcBef>
                <a:spcPts val="0"/>
              </a:spcBef>
              <a:buFont typeface="Arial" charset="0"/>
              <a:buNone/>
              <a:defRPr b="1">
                <a:solidFill>
                  <a:schemeClr val="bg1"/>
                </a:solidFill>
                <a:latin typeface="Corbel" charset="0"/>
                <a:ea typeface="Corbel" charset="0"/>
                <a:cs typeface="Corbe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0"/>
              </a:spcBef>
              <a:buNone/>
              <a:defRPr b="1">
                <a:solidFill>
                  <a:schemeClr val="bg1"/>
                </a:solidFill>
                <a:latin typeface="Corbel" charset="0"/>
                <a:ea typeface="Corbel" charset="0"/>
                <a:cs typeface="Corbel" charset="0"/>
              </a:defRPr>
            </a:lvl1pPr>
            <a:lvl2pPr marL="457200" indent="0">
              <a:spcBef>
                <a:spcPts val="0"/>
              </a:spcBef>
              <a:buNone/>
              <a:defRPr b="1">
                <a:solidFill>
                  <a:schemeClr val="bg1"/>
                </a:solidFill>
                <a:latin typeface="Corbel" charset="0"/>
                <a:ea typeface="Corbel" charset="0"/>
                <a:cs typeface="Corbel" charset="0"/>
              </a:defRPr>
            </a:lvl2pPr>
            <a:lvl3pPr marL="914400" indent="0">
              <a:spcBef>
                <a:spcPts val="0"/>
              </a:spcBef>
              <a:buNone/>
              <a:defRPr b="1">
                <a:solidFill>
                  <a:schemeClr val="bg1"/>
                </a:solidFill>
                <a:latin typeface="Corbel" charset="0"/>
                <a:ea typeface="Corbel" charset="0"/>
                <a:cs typeface="Corbel" charset="0"/>
              </a:defRPr>
            </a:lvl3pPr>
            <a:lvl4pPr marL="1371600" indent="0">
              <a:spcBef>
                <a:spcPts val="0"/>
              </a:spcBef>
              <a:buNone/>
              <a:defRPr b="1">
                <a:solidFill>
                  <a:schemeClr val="bg1"/>
                </a:solidFill>
                <a:latin typeface="Corbel" charset="0"/>
                <a:ea typeface="Corbel" charset="0"/>
                <a:cs typeface="Corbel" charset="0"/>
              </a:defRPr>
            </a:lvl4pPr>
            <a:lvl5pPr marL="1828800" indent="0">
              <a:spcBef>
                <a:spcPts val="0"/>
              </a:spcBef>
              <a:buNone/>
              <a:defRPr b="1">
                <a:solidFill>
                  <a:schemeClr val="bg1"/>
                </a:solidFill>
                <a:latin typeface="Corbel" charset="0"/>
                <a:ea typeface="Corbel" charset="0"/>
                <a:cs typeface="Corbe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C668A-E4D7-8046-98BC-D9688C9E6F16}" type="datetimeFigureOut">
              <a:rPr lang="en-US" smtClean="0"/>
              <a:t>4/28/18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96A92-38CD-DD42-953D-C25484CCAA1D}" type="slidenum">
              <a:rPr lang="en-US" smtClean="0"/>
              <a:t>‹#›</a:t>
            </a:fld>
            <a:endParaRPr lang="en-US"/>
          </a:p>
        </p:txBody>
      </p:sp>
    </p:spTree>
    <p:extLst>
      <p:ext uri="{BB962C8B-B14F-4D97-AF65-F5344CB8AC3E}">
        <p14:creationId xmlns:p14="http://schemas.microsoft.com/office/powerpoint/2010/main" val="755051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2C668A-E4D7-8046-98BC-D9688C9E6F16}" type="datetimeFigureOut">
              <a:rPr lang="en-US" smtClean="0"/>
              <a:t>4/28/18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96A92-38CD-DD42-953D-C25484CCAA1D}" type="slidenum">
              <a:rPr lang="en-US" smtClean="0"/>
              <a:t>‹#›</a:t>
            </a:fld>
            <a:endParaRPr lang="en-US"/>
          </a:p>
        </p:txBody>
      </p:sp>
    </p:spTree>
    <p:extLst>
      <p:ext uri="{BB962C8B-B14F-4D97-AF65-F5344CB8AC3E}">
        <p14:creationId xmlns:p14="http://schemas.microsoft.com/office/powerpoint/2010/main" val="66157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2C668A-E4D7-8046-98BC-D9688C9E6F16}" type="datetimeFigureOut">
              <a:rPr lang="en-US" smtClean="0"/>
              <a:t>4/28/18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96A92-38CD-DD42-953D-C25484CCAA1D}" type="slidenum">
              <a:rPr lang="en-US" smtClean="0"/>
              <a:t>‹#›</a:t>
            </a:fld>
            <a:endParaRPr lang="en-US"/>
          </a:p>
        </p:txBody>
      </p:sp>
    </p:spTree>
    <p:extLst>
      <p:ext uri="{BB962C8B-B14F-4D97-AF65-F5344CB8AC3E}">
        <p14:creationId xmlns:p14="http://schemas.microsoft.com/office/powerpoint/2010/main" val="1527780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2C668A-E4D7-8046-98BC-D9688C9E6F16}" type="datetimeFigureOut">
              <a:rPr lang="en-US" smtClean="0"/>
              <a:t>4/28/18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B96A92-38CD-DD42-953D-C25484CCAA1D}" type="slidenum">
              <a:rPr lang="en-US" smtClean="0"/>
              <a:t>‹#›</a:t>
            </a:fld>
            <a:endParaRPr lang="en-US"/>
          </a:p>
        </p:txBody>
      </p:sp>
    </p:spTree>
    <p:extLst>
      <p:ext uri="{BB962C8B-B14F-4D97-AF65-F5344CB8AC3E}">
        <p14:creationId xmlns:p14="http://schemas.microsoft.com/office/powerpoint/2010/main" val="2091590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2C668A-E4D7-8046-98BC-D9688C9E6F16}" type="datetimeFigureOut">
              <a:rPr lang="en-US" smtClean="0"/>
              <a:t>4/28/18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B96A92-38CD-DD42-953D-C25484CCAA1D}" type="slidenum">
              <a:rPr lang="en-US" smtClean="0"/>
              <a:t>‹#›</a:t>
            </a:fld>
            <a:endParaRPr lang="en-US"/>
          </a:p>
        </p:txBody>
      </p:sp>
    </p:spTree>
    <p:extLst>
      <p:ext uri="{BB962C8B-B14F-4D97-AF65-F5344CB8AC3E}">
        <p14:creationId xmlns:p14="http://schemas.microsoft.com/office/powerpoint/2010/main" val="1193967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C668A-E4D7-8046-98BC-D9688C9E6F16}" type="datetimeFigureOut">
              <a:rPr lang="en-US" smtClean="0"/>
              <a:t>4/28/18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B96A92-38CD-DD42-953D-C25484CCAA1D}" type="slidenum">
              <a:rPr lang="en-US" smtClean="0"/>
              <a:t>‹#›</a:t>
            </a:fld>
            <a:endParaRPr lang="en-US"/>
          </a:p>
        </p:txBody>
      </p:sp>
    </p:spTree>
    <p:extLst>
      <p:ext uri="{BB962C8B-B14F-4D97-AF65-F5344CB8AC3E}">
        <p14:creationId xmlns:p14="http://schemas.microsoft.com/office/powerpoint/2010/main" val="928440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2C668A-E4D7-8046-98BC-D9688C9E6F16}" type="datetimeFigureOut">
              <a:rPr lang="en-US" smtClean="0"/>
              <a:t>4/28/18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96A92-38CD-DD42-953D-C25484CCAA1D}" type="slidenum">
              <a:rPr lang="en-US" smtClean="0"/>
              <a:t>‹#›</a:t>
            </a:fld>
            <a:endParaRPr lang="en-US"/>
          </a:p>
        </p:txBody>
      </p:sp>
    </p:spTree>
    <p:extLst>
      <p:ext uri="{BB962C8B-B14F-4D97-AF65-F5344CB8AC3E}">
        <p14:creationId xmlns:p14="http://schemas.microsoft.com/office/powerpoint/2010/main" val="68401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2C668A-E4D7-8046-98BC-D9688C9E6F16}" type="datetimeFigureOut">
              <a:rPr lang="en-US" smtClean="0"/>
              <a:t>4/28/18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96A92-38CD-DD42-953D-C25484CCAA1D}" type="slidenum">
              <a:rPr lang="en-US" smtClean="0"/>
              <a:t>‹#›</a:t>
            </a:fld>
            <a:endParaRPr lang="en-US"/>
          </a:p>
        </p:txBody>
      </p:sp>
    </p:spTree>
    <p:extLst>
      <p:ext uri="{BB962C8B-B14F-4D97-AF65-F5344CB8AC3E}">
        <p14:creationId xmlns:p14="http://schemas.microsoft.com/office/powerpoint/2010/main" val="6810152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C668A-E4D7-8046-98BC-D9688C9E6F16}" type="datetimeFigureOut">
              <a:rPr lang="en-US" smtClean="0"/>
              <a:t>4/28/18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B96A92-38CD-DD42-953D-C25484CCAA1D}" type="slidenum">
              <a:rPr lang="en-US" smtClean="0"/>
              <a:t>‹#›</a:t>
            </a:fld>
            <a:endParaRPr lang="en-US"/>
          </a:p>
        </p:txBody>
      </p:sp>
    </p:spTree>
    <p:extLst>
      <p:ext uri="{BB962C8B-B14F-4D97-AF65-F5344CB8AC3E}">
        <p14:creationId xmlns:p14="http://schemas.microsoft.com/office/powerpoint/2010/main" val="558404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2265217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Examples and Communication</a:t>
            </a:r>
            <a:endParaRPr lang="en-US" dirty="0"/>
          </a:p>
        </p:txBody>
      </p:sp>
      <p:graphicFrame>
        <p:nvGraphicFramePr>
          <p:cNvPr id="4" name="Group 114"/>
          <p:cNvGraphicFramePr>
            <a:graphicFrameLocks/>
          </p:cNvGraphicFramePr>
          <p:nvPr>
            <p:extLst>
              <p:ext uri="{D42A27DB-BD31-4B8C-83A1-F6EECF244321}">
                <p14:modId xmlns:p14="http://schemas.microsoft.com/office/powerpoint/2010/main" val="1085208725"/>
              </p:ext>
            </p:extLst>
          </p:nvPr>
        </p:nvGraphicFramePr>
        <p:xfrm>
          <a:off x="838200" y="1881197"/>
          <a:ext cx="9379858" cy="624485"/>
        </p:xfrm>
        <a:graphic>
          <a:graphicData uri="http://schemas.openxmlformats.org/drawingml/2006/table">
            <a:tbl>
              <a:tblPr/>
              <a:tblGrid>
                <a:gridCol w="2399799"/>
                <a:gridCol w="2484855"/>
                <a:gridCol w="4495204"/>
              </a:tblGrid>
              <a:tr h="6244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bg1"/>
                          </a:solidFill>
                          <a:effectLst/>
                          <a:latin typeface="Corbel"/>
                          <a:cs typeface="Corbel"/>
                        </a:rPr>
                        <a:t>Case:</a:t>
                      </a:r>
                    </a:p>
                  </a:txBody>
                  <a:tcPr anchor="ctr" horzOverflow="overflow">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bg1"/>
                          </a:solidFill>
                          <a:effectLst/>
                          <a:latin typeface="Corbel"/>
                          <a:cs typeface="Corbel"/>
                        </a:rPr>
                        <a:t>Generic</a:t>
                      </a:r>
                    </a:p>
                  </a:txBody>
                  <a:tcPr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cap="none" normalizeH="0" baseline="0" dirty="0" smtClean="0">
                          <a:ln>
                            <a:noFill/>
                          </a:ln>
                          <a:solidFill>
                            <a:schemeClr val="bg1"/>
                          </a:solidFill>
                          <a:effectLst/>
                          <a:latin typeface="Corbel"/>
                          <a:cs typeface="Corbel"/>
                        </a:rPr>
                        <a:t>Specific</a:t>
                      </a:r>
                    </a:p>
                  </a:txBody>
                  <a:tcPr anchor="ct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81175459"/>
              </p:ext>
            </p:extLst>
          </p:nvPr>
        </p:nvGraphicFramePr>
        <p:xfrm>
          <a:off x="838200" y="2518264"/>
          <a:ext cx="9379858" cy="624485"/>
        </p:xfrm>
        <a:graphic>
          <a:graphicData uri="http://schemas.openxmlformats.org/drawingml/2006/table">
            <a:tbl>
              <a:tblPr/>
              <a:tblGrid>
                <a:gridCol w="2400478"/>
                <a:gridCol w="2486425"/>
                <a:gridCol w="4492955"/>
              </a:tblGrid>
              <a:tr h="6244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bg1"/>
                          </a:solidFill>
                          <a:effectLst/>
                          <a:latin typeface="Corbel"/>
                          <a:cs typeface="Corbel"/>
                        </a:rPr>
                        <a:t>Noah</a:t>
                      </a:r>
                    </a:p>
                  </a:txBody>
                  <a:tcPr anchor="ctr" horzOverflow="overflow">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bg1"/>
                          </a:solidFill>
                          <a:effectLst/>
                          <a:latin typeface="Corbel"/>
                          <a:cs typeface="Corbel"/>
                        </a:rPr>
                        <a:t>Wood</a:t>
                      </a:r>
                    </a:p>
                  </a:txBody>
                  <a:tcPr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bg1"/>
                          </a:solidFill>
                          <a:effectLst/>
                          <a:latin typeface="Corbel"/>
                          <a:cs typeface="Corbel"/>
                        </a:rPr>
                        <a:t>“Gopher” Gen. 6.14ff</a:t>
                      </a:r>
                    </a:p>
                  </a:txBody>
                  <a:tcPr anchor="ct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0371641"/>
              </p:ext>
            </p:extLst>
          </p:nvPr>
        </p:nvGraphicFramePr>
        <p:xfrm>
          <a:off x="838201" y="3156911"/>
          <a:ext cx="9379855" cy="624485"/>
        </p:xfrm>
        <a:graphic>
          <a:graphicData uri="http://schemas.openxmlformats.org/drawingml/2006/table">
            <a:tbl>
              <a:tblPr/>
              <a:tblGrid>
                <a:gridCol w="2399399"/>
                <a:gridCol w="2486619"/>
                <a:gridCol w="4493837"/>
              </a:tblGrid>
              <a:tr h="6244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bg1"/>
                          </a:solidFill>
                          <a:effectLst/>
                          <a:latin typeface="Corbel"/>
                          <a:cs typeface="Corbel"/>
                        </a:rPr>
                        <a:t>Naaman</a:t>
                      </a:r>
                    </a:p>
                  </a:txBody>
                  <a:tcPr anchor="ctr" horzOverflow="overflow">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bg1"/>
                          </a:solidFill>
                          <a:effectLst/>
                          <a:latin typeface="Corbel"/>
                          <a:cs typeface="Corbel"/>
                        </a:rPr>
                        <a:t>Water</a:t>
                      </a:r>
                    </a:p>
                  </a:txBody>
                  <a:tcPr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bg1"/>
                          </a:solidFill>
                          <a:effectLst/>
                          <a:latin typeface="Corbel"/>
                          <a:cs typeface="Corbel"/>
                        </a:rPr>
                        <a:t>“Jordan” 2 Kings 5.9</a:t>
                      </a:r>
                    </a:p>
                  </a:txBody>
                  <a:tcPr anchor="ct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45886334"/>
              </p:ext>
            </p:extLst>
          </p:nvPr>
        </p:nvGraphicFramePr>
        <p:xfrm>
          <a:off x="838199" y="3795558"/>
          <a:ext cx="9379859" cy="624485"/>
        </p:xfrm>
        <a:graphic>
          <a:graphicData uri="http://schemas.openxmlformats.org/drawingml/2006/table">
            <a:tbl>
              <a:tblPr/>
              <a:tblGrid>
                <a:gridCol w="2397610"/>
                <a:gridCol w="2487735"/>
                <a:gridCol w="4494514"/>
              </a:tblGrid>
              <a:tr h="6244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bg1"/>
                          </a:solidFill>
                          <a:effectLst/>
                          <a:latin typeface="Corbel"/>
                          <a:cs typeface="Corbel"/>
                        </a:rPr>
                        <a:t>Passover</a:t>
                      </a:r>
                    </a:p>
                  </a:txBody>
                  <a:tcPr anchor="ctr" horzOverflow="overflow">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bg1"/>
                          </a:solidFill>
                          <a:effectLst/>
                          <a:latin typeface="Corbel"/>
                          <a:cs typeface="Corbel"/>
                        </a:rPr>
                        <a:t>Animal</a:t>
                      </a:r>
                    </a:p>
                  </a:txBody>
                  <a:tcPr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bg1"/>
                          </a:solidFill>
                          <a:effectLst/>
                          <a:latin typeface="Corbel"/>
                          <a:cs typeface="Corbel"/>
                        </a:rPr>
                        <a:t>“Lamb” Exo. 12.15</a:t>
                      </a:r>
                    </a:p>
                  </a:txBody>
                  <a:tcPr anchor="ct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031866791"/>
              </p:ext>
            </p:extLst>
          </p:nvPr>
        </p:nvGraphicFramePr>
        <p:xfrm>
          <a:off x="838199" y="4434534"/>
          <a:ext cx="9379857" cy="624485"/>
        </p:xfrm>
        <a:graphic>
          <a:graphicData uri="http://schemas.openxmlformats.org/drawingml/2006/table">
            <a:tbl>
              <a:tblPr/>
              <a:tblGrid>
                <a:gridCol w="2397076"/>
                <a:gridCol w="2488268"/>
                <a:gridCol w="4494513"/>
              </a:tblGrid>
              <a:tr h="6244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bg1"/>
                          </a:solidFill>
                          <a:effectLst/>
                          <a:latin typeface="Corbel"/>
                          <a:cs typeface="Corbel"/>
                        </a:rPr>
                        <a:t>Praise</a:t>
                      </a:r>
                    </a:p>
                  </a:txBody>
                  <a:tcPr anchor="ctr" horzOverflow="overflow">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bg1"/>
                          </a:solidFill>
                          <a:effectLst/>
                          <a:latin typeface="Corbel"/>
                          <a:cs typeface="Corbel"/>
                        </a:rPr>
                        <a:t>Music</a:t>
                      </a:r>
                    </a:p>
                  </a:txBody>
                  <a:tcPr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bg1"/>
                          </a:solidFill>
                          <a:effectLst/>
                          <a:latin typeface="Corbel"/>
                          <a:cs typeface="Corbel"/>
                        </a:rPr>
                        <a:t>“Sing” Eph. 5.19</a:t>
                      </a:r>
                    </a:p>
                  </a:txBody>
                  <a:tcPr anchor="ct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9538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1881289256"/>
              </p:ext>
            </p:extLst>
          </p:nvPr>
        </p:nvGraphicFramePr>
        <p:xfrm>
          <a:off x="88900" y="291126"/>
          <a:ext cx="12103100" cy="487680"/>
        </p:xfrm>
        <a:graphic>
          <a:graphicData uri="http://schemas.openxmlformats.org/drawingml/2006/table">
            <a:tbl>
              <a:tblPr firstRow="1" bandRow="1"/>
              <a:tblGrid>
                <a:gridCol w="5699179"/>
                <a:gridCol w="4136403"/>
                <a:gridCol w="2267518"/>
              </a:tblGrid>
              <a:tr h="483792">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2600" b="1" dirty="0" smtClean="0">
                          <a:solidFill>
                            <a:schemeClr val="bg1"/>
                          </a:solidFill>
                          <a:latin typeface="Corbel"/>
                          <a:cs typeface="Corbel"/>
                        </a:rPr>
                        <a:t>Tell</a:t>
                      </a:r>
                      <a:r>
                        <a:rPr lang="en-US" sz="2600" b="1" baseline="0" dirty="0" smtClean="0">
                          <a:solidFill>
                            <a:schemeClr val="bg1"/>
                          </a:solidFill>
                          <a:latin typeface="Corbel"/>
                          <a:cs typeface="Corbel"/>
                        </a:rPr>
                        <a:t> [specific command]</a:t>
                      </a:r>
                      <a:endParaRPr lang="en-US" sz="2600" b="1" dirty="0">
                        <a:solidFill>
                          <a:schemeClr val="bg1"/>
                        </a:solidFill>
                        <a:latin typeface="Corbel"/>
                        <a:cs typeface="Corbe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2600" b="1" dirty="0" smtClean="0">
                          <a:solidFill>
                            <a:schemeClr val="bg1"/>
                          </a:solidFill>
                          <a:latin typeface="Corbel"/>
                          <a:cs typeface="Corbel"/>
                        </a:rPr>
                        <a:t>Generic</a:t>
                      </a:r>
                      <a:r>
                        <a:rPr lang="en-US" sz="2600" b="1" baseline="0" dirty="0" smtClean="0">
                          <a:solidFill>
                            <a:schemeClr val="bg1"/>
                          </a:solidFill>
                          <a:latin typeface="Corbel"/>
                          <a:cs typeface="Corbel"/>
                        </a:rPr>
                        <a:t> </a:t>
                      </a:r>
                      <a:r>
                        <a:rPr lang="en-US" sz="2600" b="1" dirty="0" smtClean="0">
                          <a:solidFill>
                            <a:schemeClr val="bg1"/>
                          </a:solidFill>
                          <a:latin typeface="Corbel"/>
                          <a:cs typeface="Corbel"/>
                        </a:rPr>
                        <a:t>Authority</a:t>
                      </a:r>
                      <a:endParaRPr lang="en-US" sz="2600" b="1" dirty="0">
                        <a:solidFill>
                          <a:schemeClr val="bg1"/>
                        </a:solidFill>
                        <a:latin typeface="Corbel"/>
                        <a:cs typeface="Corbe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2600" b="1" dirty="0" smtClean="0">
                          <a:solidFill>
                            <a:schemeClr val="bg1"/>
                          </a:solidFill>
                          <a:latin typeface="Corbel"/>
                          <a:cs typeface="Corbel"/>
                        </a:rPr>
                        <a:t>Action</a:t>
                      </a:r>
                      <a:endParaRPr lang="en-US" sz="2600" b="1" dirty="0">
                        <a:solidFill>
                          <a:schemeClr val="bg1"/>
                        </a:solidFill>
                        <a:latin typeface="Corbel"/>
                        <a:cs typeface="Corbe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200413082"/>
              </p:ext>
            </p:extLst>
          </p:nvPr>
        </p:nvGraphicFramePr>
        <p:xfrm>
          <a:off x="88900" y="774918"/>
          <a:ext cx="12103100" cy="870826"/>
        </p:xfrm>
        <a:graphic>
          <a:graphicData uri="http://schemas.openxmlformats.org/drawingml/2006/table">
            <a:tbl>
              <a:tblPr firstRow="1" bandRow="1"/>
              <a:tblGrid>
                <a:gridCol w="5699179"/>
                <a:gridCol w="4136403"/>
                <a:gridCol w="2267518"/>
              </a:tblGrid>
              <a:tr h="870826">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latin typeface="Corbel"/>
                          <a:cs typeface="Corbel"/>
                        </a:rPr>
                        <a:t>Build Ark: Gopher</a:t>
                      </a:r>
                      <a:r>
                        <a:rPr lang="en-US" sz="2400" b="1" baseline="0" dirty="0" smtClean="0">
                          <a:solidFill>
                            <a:schemeClr val="bg1"/>
                          </a:solidFill>
                          <a:latin typeface="Corbel"/>
                          <a:cs typeface="Corbel"/>
                        </a:rPr>
                        <a:t> Wood; measurements; one door, etc.</a:t>
                      </a:r>
                      <a:endParaRPr lang="en-US" sz="2400" b="1" dirty="0" smtClean="0">
                        <a:solidFill>
                          <a:schemeClr val="bg1"/>
                        </a:solidFill>
                        <a:latin typeface="Corbel"/>
                        <a:cs typeface="Corbel"/>
                      </a:endParaRPr>
                    </a:p>
                  </a:txBody>
                  <a:tcPr>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bg1"/>
                          </a:solidFill>
                          <a:latin typeface="Corbel"/>
                          <a:ea typeface="+mn-ea"/>
                          <a:cs typeface="Corbel"/>
                        </a:rPr>
                        <a:t>Any</a:t>
                      </a:r>
                      <a:r>
                        <a:rPr lang="en-US" sz="2400" b="1" kern="1200" baseline="0" dirty="0" smtClean="0">
                          <a:solidFill>
                            <a:schemeClr val="bg1"/>
                          </a:solidFill>
                          <a:latin typeface="Corbel"/>
                          <a:ea typeface="+mn-ea"/>
                          <a:cs typeface="Corbel"/>
                        </a:rPr>
                        <a:t> t</a:t>
                      </a:r>
                      <a:r>
                        <a:rPr lang="en-US" sz="2400" b="1" kern="1200" dirty="0" smtClean="0">
                          <a:solidFill>
                            <a:schemeClr val="bg1"/>
                          </a:solidFill>
                          <a:latin typeface="Corbel"/>
                          <a:ea typeface="+mn-ea"/>
                          <a:cs typeface="Corbel"/>
                        </a:rPr>
                        <a:t>ools necessary to</a:t>
                      </a:r>
                      <a:r>
                        <a:rPr lang="en-US" sz="2400" b="1" kern="1200" baseline="0" dirty="0" smtClean="0">
                          <a:solidFill>
                            <a:schemeClr val="bg1"/>
                          </a:solidFill>
                          <a:latin typeface="Corbel"/>
                          <a:ea typeface="+mn-ea"/>
                          <a:cs typeface="Corbel"/>
                        </a:rPr>
                        <a:t> </a:t>
                      </a:r>
                      <a:r>
                        <a:rPr lang="en-US" sz="2400" b="1" kern="1200" dirty="0" smtClean="0">
                          <a:solidFill>
                            <a:schemeClr val="bg1"/>
                          </a:solidFill>
                          <a:latin typeface="Corbel"/>
                          <a:ea typeface="+mn-ea"/>
                          <a:cs typeface="Corbel"/>
                        </a:rPr>
                        <a:t>build the ark.</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a:r>
                        <a:rPr lang="en-US" sz="2400" b="1" dirty="0" smtClean="0">
                          <a:solidFill>
                            <a:schemeClr val="bg1"/>
                          </a:solidFill>
                          <a:latin typeface="Corbel"/>
                          <a:cs typeface="Corbel"/>
                        </a:rPr>
                        <a:t>Ark Built</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426790811"/>
              </p:ext>
            </p:extLst>
          </p:nvPr>
        </p:nvGraphicFramePr>
        <p:xfrm>
          <a:off x="88900" y="2906454"/>
          <a:ext cx="12103100" cy="870826"/>
        </p:xfrm>
        <a:graphic>
          <a:graphicData uri="http://schemas.openxmlformats.org/drawingml/2006/table">
            <a:tbl>
              <a:tblPr firstRow="1" bandRow="1"/>
              <a:tblGrid>
                <a:gridCol w="5699179"/>
                <a:gridCol w="4136403"/>
                <a:gridCol w="2267518"/>
              </a:tblGrid>
              <a:tr h="870826">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latin typeface="Corbel"/>
                          <a:cs typeface="Corbel"/>
                        </a:rPr>
                        <a:t>Baptize (Acts</a:t>
                      </a:r>
                      <a:r>
                        <a:rPr lang="en-US" sz="2400" b="1" baseline="0" dirty="0" smtClean="0">
                          <a:solidFill>
                            <a:schemeClr val="bg1"/>
                          </a:solidFill>
                          <a:latin typeface="Corbel"/>
                          <a:cs typeface="Corbel"/>
                        </a:rPr>
                        <a:t> 2.38)</a:t>
                      </a:r>
                      <a:r>
                        <a:rPr lang="en-US" sz="2400" b="1" dirty="0" smtClean="0">
                          <a:solidFill>
                            <a:schemeClr val="bg1"/>
                          </a:solidFill>
                          <a:latin typeface="Corbel"/>
                          <a:cs typeface="Corbel"/>
                        </a:rPr>
                        <a:t>: </a:t>
                      </a:r>
                      <a:r>
                        <a:rPr lang="en-US" sz="2400" b="1" dirty="0" smtClean="0">
                          <a:solidFill>
                            <a:schemeClr val="bg1"/>
                          </a:solidFill>
                          <a:latin typeface="Corbel"/>
                          <a:cs typeface="Corbel"/>
                        </a:rPr>
                        <a:t>I</a:t>
                      </a:r>
                      <a:r>
                        <a:rPr lang="en-US" sz="2400" b="1" baseline="0" dirty="0" smtClean="0">
                          <a:solidFill>
                            <a:schemeClr val="bg1"/>
                          </a:solidFill>
                          <a:latin typeface="Corbel"/>
                          <a:cs typeface="Corbel"/>
                        </a:rPr>
                        <a:t>n the name of Jesus for the </a:t>
                      </a:r>
                      <a:r>
                        <a:rPr lang="en-US" sz="2400" b="1" baseline="0" dirty="0" smtClean="0">
                          <a:solidFill>
                            <a:schemeClr val="bg1"/>
                          </a:solidFill>
                          <a:latin typeface="Corbel"/>
                          <a:cs typeface="Corbel"/>
                        </a:rPr>
                        <a:t>forgiveness </a:t>
                      </a:r>
                      <a:r>
                        <a:rPr lang="en-US" sz="2400" b="1" baseline="0" dirty="0" smtClean="0">
                          <a:solidFill>
                            <a:schemeClr val="bg1"/>
                          </a:solidFill>
                          <a:latin typeface="Corbel"/>
                          <a:cs typeface="Corbel"/>
                        </a:rPr>
                        <a:t>of </a:t>
                      </a:r>
                      <a:r>
                        <a:rPr lang="en-US" sz="2400" b="1" baseline="0" dirty="0" smtClean="0">
                          <a:solidFill>
                            <a:schemeClr val="bg1"/>
                          </a:solidFill>
                          <a:latin typeface="Corbel"/>
                          <a:cs typeface="Corbel"/>
                        </a:rPr>
                        <a:t>sins</a:t>
                      </a:r>
                      <a:endParaRPr lang="en-US" sz="2400" b="1" dirty="0" smtClean="0">
                        <a:solidFill>
                          <a:schemeClr val="bg1"/>
                        </a:solidFill>
                        <a:latin typeface="Corbel"/>
                        <a:cs typeface="Corbel"/>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latin typeface="Corbel"/>
                          <a:cs typeface="Corbel"/>
                        </a:rPr>
                        <a:t>Body of water not specified;</a:t>
                      </a:r>
                      <a:r>
                        <a:rPr lang="en-US" sz="2400" b="1" baseline="0" dirty="0" smtClean="0">
                          <a:solidFill>
                            <a:schemeClr val="bg1"/>
                          </a:solidFill>
                          <a:latin typeface="Corbel"/>
                          <a:cs typeface="Corbel"/>
                        </a:rPr>
                        <a:t> </a:t>
                      </a:r>
                      <a:r>
                        <a:rPr lang="en-US" sz="2400" b="1" dirty="0" smtClean="0">
                          <a:solidFill>
                            <a:schemeClr val="bg1"/>
                          </a:solidFill>
                          <a:latin typeface="Corbel"/>
                          <a:cs typeface="Corbel"/>
                        </a:rPr>
                        <a:t>pool</a:t>
                      </a:r>
                      <a:r>
                        <a:rPr lang="en-US" sz="2400" b="1" dirty="0" smtClean="0">
                          <a:solidFill>
                            <a:schemeClr val="bg1"/>
                          </a:solidFill>
                          <a:latin typeface="Corbel"/>
                          <a:cs typeface="Corbel"/>
                        </a:rPr>
                        <a:t>, </a:t>
                      </a:r>
                      <a:r>
                        <a:rPr lang="en-US" sz="2400" b="1" dirty="0" smtClean="0">
                          <a:solidFill>
                            <a:schemeClr val="bg1"/>
                          </a:solidFill>
                          <a:latin typeface="Corbel"/>
                          <a:cs typeface="Corbel"/>
                        </a:rPr>
                        <a:t>lake, baptistery</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a:r>
                        <a:rPr lang="en-US" sz="2400" b="1" dirty="0" smtClean="0">
                          <a:solidFill>
                            <a:schemeClr val="bg1"/>
                          </a:solidFill>
                          <a:latin typeface="Corbel"/>
                          <a:cs typeface="Corbel"/>
                        </a:rPr>
                        <a:t>Baptism</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270758075"/>
              </p:ext>
            </p:extLst>
          </p:nvPr>
        </p:nvGraphicFramePr>
        <p:xfrm>
          <a:off x="98435" y="3773524"/>
          <a:ext cx="12103099" cy="893576"/>
        </p:xfrm>
        <a:graphic>
          <a:graphicData uri="http://schemas.openxmlformats.org/drawingml/2006/table">
            <a:tbl>
              <a:tblPr firstRow="1" bandRow="1"/>
              <a:tblGrid>
                <a:gridCol w="5687791"/>
                <a:gridCol w="4138293"/>
                <a:gridCol w="2277015"/>
              </a:tblGrid>
              <a:tr h="893576">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latin typeface="Corbel"/>
                          <a:cs typeface="Corbel"/>
                        </a:rPr>
                        <a:t>Sing (Eph. 5.18):</a:t>
                      </a:r>
                      <a:r>
                        <a:rPr lang="en-US" sz="2400" b="1" baseline="0" dirty="0" smtClean="0">
                          <a:solidFill>
                            <a:schemeClr val="bg1"/>
                          </a:solidFill>
                          <a:latin typeface="Corbel"/>
                          <a:cs typeface="Corbel"/>
                        </a:rPr>
                        <a:t> </a:t>
                      </a:r>
                      <a:r>
                        <a:rPr lang="en-US" sz="2400" b="1" dirty="0" smtClean="0">
                          <a:solidFill>
                            <a:schemeClr val="bg1"/>
                          </a:solidFill>
                          <a:latin typeface="Corbel"/>
                          <a:cs typeface="Corbel"/>
                        </a:rPr>
                        <a:t>Speak to one another;</a:t>
                      </a:r>
                      <a:r>
                        <a:rPr lang="en-US" sz="2400" b="1" baseline="0" dirty="0" smtClean="0">
                          <a:solidFill>
                            <a:schemeClr val="bg1"/>
                          </a:solidFill>
                          <a:latin typeface="Corbel"/>
                          <a:cs typeface="Corbel"/>
                        </a:rPr>
                        <a:t> make melody in </a:t>
                      </a:r>
                      <a:r>
                        <a:rPr lang="en-US" sz="2400" b="1" baseline="0" dirty="0" smtClean="0">
                          <a:solidFill>
                            <a:schemeClr val="bg1"/>
                          </a:solidFill>
                          <a:latin typeface="Corbel"/>
                          <a:cs typeface="Corbel"/>
                        </a:rPr>
                        <a:t>heart</a:t>
                      </a:r>
                      <a:endParaRPr lang="en-US" sz="2400" b="1" dirty="0" smtClean="0">
                        <a:solidFill>
                          <a:schemeClr val="bg1"/>
                        </a:solidFill>
                        <a:latin typeface="Corbel"/>
                        <a:cs typeface="Corbel"/>
                      </a:endParaRPr>
                    </a:p>
                  </a:txBody>
                  <a:tcPr>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en-US" sz="2400" b="1" dirty="0" smtClean="0">
                          <a:solidFill>
                            <a:schemeClr val="bg1"/>
                          </a:solidFill>
                          <a:latin typeface="Corbel"/>
                          <a:cs typeface="Corbel"/>
                        </a:rPr>
                        <a:t>Songs, </a:t>
                      </a:r>
                      <a:r>
                        <a:rPr lang="en-US" sz="2400" b="1" dirty="0" smtClean="0">
                          <a:solidFill>
                            <a:schemeClr val="bg1"/>
                          </a:solidFill>
                          <a:latin typeface="Corbel"/>
                          <a:cs typeface="Corbel"/>
                        </a:rPr>
                        <a:t>song leader</a:t>
                      </a:r>
                      <a:r>
                        <a:rPr lang="en-US" sz="2400" b="1" dirty="0" smtClean="0">
                          <a:solidFill>
                            <a:schemeClr val="bg1"/>
                          </a:solidFill>
                          <a:latin typeface="Corbel"/>
                          <a:cs typeface="Corbel"/>
                        </a:rPr>
                        <a:t>, books, projector, </a:t>
                      </a:r>
                      <a:r>
                        <a:rPr lang="en-US" sz="2400" b="1" dirty="0" smtClean="0">
                          <a:solidFill>
                            <a:schemeClr val="bg1"/>
                          </a:solidFill>
                          <a:latin typeface="Corbel"/>
                          <a:cs typeface="Corbel"/>
                        </a:rPr>
                        <a:t>memorize songs</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a:r>
                        <a:rPr lang="en-US" sz="2400" b="1" dirty="0" smtClean="0">
                          <a:solidFill>
                            <a:schemeClr val="bg1"/>
                          </a:solidFill>
                          <a:latin typeface="Corbel"/>
                          <a:cs typeface="Corbel"/>
                        </a:rPr>
                        <a:t>Singing</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906097110"/>
              </p:ext>
            </p:extLst>
          </p:nvPr>
        </p:nvGraphicFramePr>
        <p:xfrm>
          <a:off x="88900" y="4674243"/>
          <a:ext cx="12103100" cy="1188720"/>
        </p:xfrm>
        <a:graphic>
          <a:graphicData uri="http://schemas.openxmlformats.org/drawingml/2006/table">
            <a:tbl>
              <a:tblPr firstRow="1" bandRow="1"/>
              <a:tblGrid>
                <a:gridCol w="5699179"/>
                <a:gridCol w="4136403"/>
                <a:gridCol w="2267518"/>
              </a:tblGrid>
              <a:tr h="636738">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latin typeface="Corbel"/>
                          <a:cs typeface="Corbel"/>
                        </a:rPr>
                        <a:t>Teach </a:t>
                      </a:r>
                      <a:r>
                        <a:rPr lang="is-IS" sz="2400" b="1" dirty="0" smtClean="0">
                          <a:solidFill>
                            <a:schemeClr val="bg1"/>
                          </a:solidFill>
                          <a:latin typeface="Corbel"/>
                          <a:cs typeface="Corbel"/>
                        </a:rPr>
                        <a:t>(Mark 16.15): </a:t>
                      </a:r>
                      <a:r>
                        <a:rPr lang="en-US" sz="2400" b="1" dirty="0" smtClean="0">
                          <a:solidFill>
                            <a:schemeClr val="bg1"/>
                          </a:solidFill>
                          <a:latin typeface="Corbel"/>
                          <a:cs typeface="Corbel"/>
                        </a:rPr>
                        <a:t>the gospel</a:t>
                      </a:r>
                      <a:endParaRPr lang="en-US" sz="2400" b="1" dirty="0">
                        <a:solidFill>
                          <a:schemeClr val="bg1"/>
                        </a:solidFill>
                        <a:latin typeface="Corbel"/>
                        <a:cs typeface="Corbe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latin typeface="Corbel"/>
                          <a:cs typeface="Corbel"/>
                        </a:rPr>
                        <a:t>Projector,</a:t>
                      </a:r>
                      <a:r>
                        <a:rPr lang="en-US" sz="2400" b="1" baseline="0" dirty="0" smtClean="0">
                          <a:solidFill>
                            <a:schemeClr val="bg1"/>
                          </a:solidFill>
                          <a:latin typeface="Corbel"/>
                          <a:cs typeface="Corbel"/>
                        </a:rPr>
                        <a:t> </a:t>
                      </a:r>
                      <a:r>
                        <a:rPr lang="en-US" sz="2400" b="1" baseline="0" dirty="0" smtClean="0">
                          <a:solidFill>
                            <a:schemeClr val="bg1"/>
                          </a:solidFill>
                          <a:latin typeface="Corbel"/>
                          <a:cs typeface="Corbel"/>
                        </a:rPr>
                        <a:t>r</a:t>
                      </a:r>
                      <a:r>
                        <a:rPr lang="en-US" sz="2400" b="1" dirty="0" smtClean="0">
                          <a:solidFill>
                            <a:schemeClr val="bg1"/>
                          </a:solidFill>
                          <a:latin typeface="Corbel"/>
                          <a:cs typeface="Corbel"/>
                        </a:rPr>
                        <a:t>adio </a:t>
                      </a:r>
                      <a:r>
                        <a:rPr lang="en-US" sz="2400" b="1" dirty="0" smtClean="0">
                          <a:solidFill>
                            <a:schemeClr val="bg1"/>
                          </a:solidFill>
                          <a:latin typeface="Corbel"/>
                          <a:cs typeface="Corbel"/>
                        </a:rPr>
                        <a:t>program, TV show, bulletin, website,</a:t>
                      </a:r>
                      <a:r>
                        <a:rPr lang="en-US" sz="2400" b="1" baseline="0" dirty="0" smtClean="0">
                          <a:solidFill>
                            <a:schemeClr val="bg1"/>
                          </a:solidFill>
                          <a:latin typeface="Corbel"/>
                          <a:cs typeface="Corbel"/>
                        </a:rPr>
                        <a:t> social </a:t>
                      </a:r>
                      <a:r>
                        <a:rPr lang="en-US" sz="2400" b="1" baseline="0" dirty="0" smtClean="0">
                          <a:solidFill>
                            <a:schemeClr val="bg1"/>
                          </a:solidFill>
                          <a:latin typeface="Corbel"/>
                          <a:cs typeface="Corbel"/>
                        </a:rPr>
                        <a:t>media, online streaming, CD</a:t>
                      </a:r>
                      <a:endParaRPr lang="en-US" sz="2400" b="1" dirty="0" smtClean="0">
                        <a:solidFill>
                          <a:schemeClr val="bg1"/>
                        </a:solidFill>
                        <a:latin typeface="Corbel"/>
                        <a:cs typeface="Corbe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a:r>
                        <a:rPr lang="en-US" sz="2400" b="1" dirty="0" smtClean="0">
                          <a:solidFill>
                            <a:schemeClr val="bg1"/>
                          </a:solidFill>
                          <a:latin typeface="Corbel"/>
                          <a:cs typeface="Corbel"/>
                        </a:rPr>
                        <a:t>Teaching</a:t>
                      </a:r>
                      <a:endParaRPr lang="en-US" sz="2400" b="1" dirty="0">
                        <a:solidFill>
                          <a:schemeClr val="bg1"/>
                        </a:solidFill>
                        <a:latin typeface="Corbel"/>
                        <a:cs typeface="Corbe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7" name="TextBox 16"/>
          <p:cNvSpPr txBox="1"/>
          <p:nvPr/>
        </p:nvSpPr>
        <p:spPr>
          <a:xfrm>
            <a:off x="-9534" y="1922156"/>
            <a:ext cx="12201534" cy="707886"/>
          </a:xfrm>
          <a:prstGeom prst="rect">
            <a:avLst/>
          </a:prstGeom>
          <a:noFill/>
        </p:spPr>
        <p:txBody>
          <a:bodyPr wrap="square" rtlCol="0">
            <a:spAutoFit/>
          </a:bodyPr>
          <a:lstStyle/>
          <a:p>
            <a:pPr algn="ctr" defTabSz="457200"/>
            <a:r>
              <a:rPr lang="en-US" sz="4000" b="1" dirty="0">
                <a:solidFill>
                  <a:schemeClr val="bg1"/>
                </a:solidFill>
                <a:latin typeface="Corbel"/>
                <a:cs typeface="Corbel"/>
              </a:rPr>
              <a:t>Was God’s word altered? Added to or taken from?</a:t>
            </a:r>
            <a:endParaRPr lang="en-US" sz="4000" b="1" dirty="0">
              <a:solidFill>
                <a:schemeClr val="bg1"/>
              </a:solidFill>
              <a:latin typeface="Corbel"/>
              <a:cs typeface="Corbel"/>
            </a:endParaRPr>
          </a:p>
        </p:txBody>
      </p:sp>
    </p:spTree>
    <p:extLst>
      <p:ext uri="{BB962C8B-B14F-4D97-AF65-F5344CB8AC3E}">
        <p14:creationId xmlns:p14="http://schemas.microsoft.com/office/powerpoint/2010/main" val="128247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967586893"/>
              </p:ext>
            </p:extLst>
          </p:nvPr>
        </p:nvGraphicFramePr>
        <p:xfrm>
          <a:off x="104766" y="291126"/>
          <a:ext cx="12087234" cy="487680"/>
        </p:xfrm>
        <a:graphic>
          <a:graphicData uri="http://schemas.openxmlformats.org/drawingml/2006/table">
            <a:tbl>
              <a:tblPr firstRow="1" bandRow="1"/>
              <a:tblGrid>
                <a:gridCol w="5691708"/>
                <a:gridCol w="4130980"/>
                <a:gridCol w="2264546"/>
              </a:tblGrid>
              <a:tr h="483792">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2600" b="1" dirty="0" smtClean="0">
                          <a:solidFill>
                            <a:schemeClr val="bg1"/>
                          </a:solidFill>
                          <a:latin typeface="Corbel"/>
                          <a:cs typeface="Corbel"/>
                        </a:rPr>
                        <a:t>Tell</a:t>
                      </a:r>
                      <a:r>
                        <a:rPr lang="en-US" sz="2600" b="1" baseline="0" dirty="0" smtClean="0">
                          <a:solidFill>
                            <a:schemeClr val="bg1"/>
                          </a:solidFill>
                          <a:latin typeface="Corbel"/>
                          <a:cs typeface="Corbel"/>
                        </a:rPr>
                        <a:t> [specific command]</a:t>
                      </a:r>
                      <a:endParaRPr lang="en-US" sz="2600" b="1" dirty="0">
                        <a:solidFill>
                          <a:schemeClr val="bg1"/>
                        </a:solidFill>
                        <a:latin typeface="Corbel"/>
                        <a:cs typeface="Corbe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2600" b="1" dirty="0" smtClean="0">
                          <a:solidFill>
                            <a:schemeClr val="bg1"/>
                          </a:solidFill>
                          <a:latin typeface="Corbel"/>
                          <a:cs typeface="Corbel"/>
                        </a:rPr>
                        <a:t>Generic</a:t>
                      </a:r>
                      <a:r>
                        <a:rPr lang="en-US" sz="2600" b="1" baseline="0" dirty="0" smtClean="0">
                          <a:solidFill>
                            <a:schemeClr val="bg1"/>
                          </a:solidFill>
                          <a:latin typeface="Corbel"/>
                          <a:cs typeface="Corbel"/>
                        </a:rPr>
                        <a:t> </a:t>
                      </a:r>
                      <a:r>
                        <a:rPr lang="en-US" sz="2600" b="1" dirty="0" smtClean="0">
                          <a:solidFill>
                            <a:schemeClr val="bg1"/>
                          </a:solidFill>
                          <a:latin typeface="Corbel"/>
                          <a:cs typeface="Corbel"/>
                        </a:rPr>
                        <a:t>Authority</a:t>
                      </a:r>
                      <a:endParaRPr lang="en-US" sz="2600" b="1" dirty="0">
                        <a:solidFill>
                          <a:schemeClr val="bg1"/>
                        </a:solidFill>
                        <a:latin typeface="Corbel"/>
                        <a:cs typeface="Corbe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2600" b="1" dirty="0" smtClean="0">
                          <a:solidFill>
                            <a:schemeClr val="bg1"/>
                          </a:solidFill>
                          <a:latin typeface="Corbel"/>
                          <a:cs typeface="Corbel"/>
                        </a:rPr>
                        <a:t>Action</a:t>
                      </a:r>
                      <a:endParaRPr lang="en-US" sz="2600" b="1" dirty="0">
                        <a:solidFill>
                          <a:schemeClr val="bg1"/>
                        </a:solidFill>
                        <a:latin typeface="Corbel"/>
                        <a:cs typeface="Corbe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486735567"/>
              </p:ext>
            </p:extLst>
          </p:nvPr>
        </p:nvGraphicFramePr>
        <p:xfrm>
          <a:off x="104766" y="774918"/>
          <a:ext cx="12087234" cy="870826"/>
        </p:xfrm>
        <a:graphic>
          <a:graphicData uri="http://schemas.openxmlformats.org/drawingml/2006/table">
            <a:tbl>
              <a:tblPr firstRow="1" bandRow="1"/>
              <a:tblGrid>
                <a:gridCol w="5691708"/>
                <a:gridCol w="4130980"/>
                <a:gridCol w="2264546"/>
              </a:tblGrid>
              <a:tr h="870826">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latin typeface="Corbel"/>
                          <a:cs typeface="Corbel"/>
                        </a:rPr>
                        <a:t>Build Ark: Gopher</a:t>
                      </a:r>
                      <a:r>
                        <a:rPr lang="en-US" sz="2400" b="1" baseline="0" dirty="0" smtClean="0">
                          <a:solidFill>
                            <a:schemeClr val="bg1"/>
                          </a:solidFill>
                          <a:latin typeface="Corbel"/>
                          <a:cs typeface="Corbel"/>
                        </a:rPr>
                        <a:t> Wood; measurements; one door, etc.</a:t>
                      </a:r>
                      <a:endParaRPr lang="en-US" sz="2400" b="1" dirty="0" smtClean="0">
                        <a:solidFill>
                          <a:schemeClr val="bg1"/>
                        </a:solidFill>
                        <a:latin typeface="Corbel"/>
                        <a:cs typeface="Corbel"/>
                      </a:endParaRPr>
                    </a:p>
                  </a:txBody>
                  <a:tcPr>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bg1"/>
                          </a:solidFill>
                          <a:latin typeface="Corbel"/>
                          <a:ea typeface="+mn-ea"/>
                          <a:cs typeface="Corbel"/>
                        </a:rPr>
                        <a:t>Any</a:t>
                      </a:r>
                      <a:r>
                        <a:rPr lang="en-US" sz="2400" b="1" kern="1200" baseline="0" dirty="0" smtClean="0">
                          <a:solidFill>
                            <a:schemeClr val="bg1"/>
                          </a:solidFill>
                          <a:latin typeface="Corbel"/>
                          <a:ea typeface="+mn-ea"/>
                          <a:cs typeface="Corbel"/>
                        </a:rPr>
                        <a:t> t</a:t>
                      </a:r>
                      <a:r>
                        <a:rPr lang="en-US" sz="2400" b="1" kern="1200" dirty="0" smtClean="0">
                          <a:solidFill>
                            <a:schemeClr val="bg1"/>
                          </a:solidFill>
                          <a:latin typeface="Corbel"/>
                          <a:ea typeface="+mn-ea"/>
                          <a:cs typeface="Corbel"/>
                        </a:rPr>
                        <a:t>ools necessary to</a:t>
                      </a:r>
                      <a:r>
                        <a:rPr lang="en-US" sz="2400" b="1" kern="1200" baseline="0" dirty="0" smtClean="0">
                          <a:solidFill>
                            <a:schemeClr val="bg1"/>
                          </a:solidFill>
                          <a:latin typeface="Corbel"/>
                          <a:ea typeface="+mn-ea"/>
                          <a:cs typeface="Corbel"/>
                        </a:rPr>
                        <a:t> </a:t>
                      </a:r>
                      <a:r>
                        <a:rPr lang="en-US" sz="2400" b="1" kern="1200" dirty="0" smtClean="0">
                          <a:solidFill>
                            <a:schemeClr val="bg1"/>
                          </a:solidFill>
                          <a:latin typeface="Corbel"/>
                          <a:ea typeface="+mn-ea"/>
                          <a:cs typeface="Corbel"/>
                        </a:rPr>
                        <a:t>build the ark.</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a:r>
                        <a:rPr lang="en-US" sz="2400" b="1" dirty="0" smtClean="0">
                          <a:solidFill>
                            <a:schemeClr val="bg1"/>
                          </a:solidFill>
                          <a:latin typeface="Corbel"/>
                          <a:cs typeface="Corbel"/>
                        </a:rPr>
                        <a:t>Ark Built</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7" name="TextBox 16"/>
          <p:cNvSpPr txBox="1"/>
          <p:nvPr/>
        </p:nvSpPr>
        <p:spPr>
          <a:xfrm>
            <a:off x="-9534" y="1922156"/>
            <a:ext cx="12201534" cy="707886"/>
          </a:xfrm>
          <a:prstGeom prst="rect">
            <a:avLst/>
          </a:prstGeom>
          <a:noFill/>
        </p:spPr>
        <p:txBody>
          <a:bodyPr wrap="square" rtlCol="0">
            <a:spAutoFit/>
          </a:bodyPr>
          <a:lstStyle/>
          <a:p>
            <a:pPr algn="ctr" defTabSz="457200"/>
            <a:r>
              <a:rPr lang="en-US" sz="4000" b="1" dirty="0">
                <a:solidFill>
                  <a:schemeClr val="bg1"/>
                </a:solidFill>
                <a:latin typeface="Corbel"/>
                <a:cs typeface="Corbel"/>
              </a:rPr>
              <a:t>Was God’s word altered? Added to or taken from?</a:t>
            </a:r>
            <a:endParaRPr lang="en-US" sz="4000" b="1" dirty="0">
              <a:solidFill>
                <a:schemeClr val="bg1"/>
              </a:solidFill>
              <a:latin typeface="Corbel"/>
              <a:cs typeface="Corbel"/>
            </a:endParaRPr>
          </a:p>
        </p:txBody>
      </p:sp>
      <p:graphicFrame>
        <p:nvGraphicFramePr>
          <p:cNvPr id="8" name="Table 7"/>
          <p:cNvGraphicFramePr>
            <a:graphicFrameLocks noGrp="1"/>
          </p:cNvGraphicFramePr>
          <p:nvPr>
            <p:extLst>
              <p:ext uri="{D42A27DB-BD31-4B8C-83A1-F6EECF244321}">
                <p14:modId xmlns:p14="http://schemas.microsoft.com/office/powerpoint/2010/main" val="79362707"/>
              </p:ext>
            </p:extLst>
          </p:nvPr>
        </p:nvGraphicFramePr>
        <p:xfrm>
          <a:off x="114300" y="4164314"/>
          <a:ext cx="12087234" cy="822960"/>
        </p:xfrm>
        <a:graphic>
          <a:graphicData uri="http://schemas.openxmlformats.org/drawingml/2006/table">
            <a:tbl>
              <a:tblPr firstRow="1" bandRow="1">
                <a:tableStyleId>{2D5ABB26-0587-4C30-8999-92F81FD0307C}</a:tableStyleId>
              </a:tblPr>
              <a:tblGrid>
                <a:gridCol w="5691708"/>
                <a:gridCol w="4130980"/>
                <a:gridCol w="2264546"/>
              </a:tblGrid>
              <a:tr h="483792">
                <a:tc>
                  <a:txBody>
                    <a:bodyPr/>
                    <a:lstStyle/>
                    <a:p>
                      <a:r>
                        <a:rPr lang="en-US" sz="2400" b="1" dirty="0" smtClean="0">
                          <a:solidFill>
                            <a:schemeClr val="bg1"/>
                          </a:solidFill>
                          <a:latin typeface="Corbel"/>
                          <a:cs typeface="Corbel"/>
                        </a:rPr>
                        <a:t>Give; first day of the </a:t>
                      </a:r>
                      <a:r>
                        <a:rPr lang="en-US" sz="2400" b="1" dirty="0" smtClean="0">
                          <a:solidFill>
                            <a:schemeClr val="bg1"/>
                          </a:solidFill>
                          <a:latin typeface="Corbel"/>
                          <a:cs typeface="Corbel"/>
                        </a:rPr>
                        <a:t>week</a:t>
                      </a:r>
                      <a:r>
                        <a:rPr lang="en-US" sz="2400" b="1" baseline="0" dirty="0" smtClean="0">
                          <a:solidFill>
                            <a:schemeClr val="bg1"/>
                          </a:solidFill>
                          <a:latin typeface="Corbel"/>
                          <a:cs typeface="Corbel"/>
                        </a:rPr>
                        <a:t> (</a:t>
                      </a:r>
                      <a:r>
                        <a:rPr lang="en-US" sz="2400" b="1" dirty="0" smtClean="0">
                          <a:solidFill>
                            <a:schemeClr val="bg1"/>
                          </a:solidFill>
                          <a:latin typeface="Corbel"/>
                          <a:cs typeface="Corbel"/>
                        </a:rPr>
                        <a:t>1 </a:t>
                      </a:r>
                      <a:r>
                        <a:rPr lang="en-US" sz="2400" b="1" dirty="0" smtClean="0">
                          <a:solidFill>
                            <a:schemeClr val="bg1"/>
                          </a:solidFill>
                          <a:latin typeface="Corbel"/>
                          <a:cs typeface="Corbel"/>
                        </a:rPr>
                        <a:t>Cor. </a:t>
                      </a:r>
                      <a:r>
                        <a:rPr lang="en-US" sz="2400" b="1" dirty="0" smtClean="0">
                          <a:solidFill>
                            <a:schemeClr val="bg1"/>
                          </a:solidFill>
                          <a:latin typeface="Corbel"/>
                          <a:cs typeface="Corbel"/>
                        </a:rPr>
                        <a:t>16.2)</a:t>
                      </a:r>
                      <a:endParaRPr lang="en-US" sz="2400" b="1" dirty="0">
                        <a:solidFill>
                          <a:schemeClr val="bg1"/>
                        </a:solidFill>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Collection</a:t>
                      </a:r>
                      <a:r>
                        <a:rPr lang="en-US" sz="2400" b="1" baseline="0" dirty="0" smtClean="0">
                          <a:solidFill>
                            <a:schemeClr val="bg1"/>
                          </a:solidFill>
                          <a:latin typeface="Corbel"/>
                          <a:cs typeface="Corbel"/>
                        </a:rPr>
                        <a:t> plate, box, bank account, treasurer</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Giving</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592441724"/>
              </p:ext>
            </p:extLst>
          </p:nvPr>
        </p:nvGraphicFramePr>
        <p:xfrm>
          <a:off x="114300" y="2906454"/>
          <a:ext cx="12087234" cy="1257860"/>
        </p:xfrm>
        <a:graphic>
          <a:graphicData uri="http://schemas.openxmlformats.org/drawingml/2006/table">
            <a:tbl>
              <a:tblPr firstRow="1" bandRow="1">
                <a:tableStyleId>{2D5ABB26-0587-4C30-8999-92F81FD0307C}</a:tableStyleId>
              </a:tblPr>
              <a:tblGrid>
                <a:gridCol w="5691708"/>
                <a:gridCol w="4130980"/>
                <a:gridCol w="2264546"/>
              </a:tblGrid>
              <a:tr h="1257860">
                <a:tc>
                  <a:txBody>
                    <a:bodyPr/>
                    <a:lstStyle/>
                    <a:p>
                      <a:r>
                        <a:rPr lang="en-US" sz="2400" b="1" dirty="0" smtClean="0">
                          <a:solidFill>
                            <a:schemeClr val="bg1"/>
                          </a:solidFill>
                          <a:latin typeface="Corbel"/>
                          <a:cs typeface="Corbel"/>
                        </a:rPr>
                        <a:t>Assemble</a:t>
                      </a:r>
                      <a:r>
                        <a:rPr lang="en-US" sz="2400" b="1" baseline="0" dirty="0" smtClean="0">
                          <a:solidFill>
                            <a:schemeClr val="bg1"/>
                          </a:solidFill>
                          <a:latin typeface="Corbel"/>
                          <a:cs typeface="Corbel"/>
                        </a:rPr>
                        <a:t> (</a:t>
                      </a:r>
                      <a:r>
                        <a:rPr lang="en-US" sz="2400" b="1" dirty="0" smtClean="0">
                          <a:solidFill>
                            <a:schemeClr val="bg1"/>
                          </a:solidFill>
                          <a:latin typeface="Corbel"/>
                          <a:cs typeface="Corbel"/>
                        </a:rPr>
                        <a:t>Heb</a:t>
                      </a:r>
                      <a:r>
                        <a:rPr lang="en-US" sz="2400" b="1" dirty="0" smtClean="0">
                          <a:solidFill>
                            <a:schemeClr val="bg1"/>
                          </a:solidFill>
                          <a:latin typeface="Corbel"/>
                          <a:cs typeface="Corbel"/>
                        </a:rPr>
                        <a:t>. </a:t>
                      </a:r>
                      <a:r>
                        <a:rPr lang="en-US" sz="2400" b="1" dirty="0" smtClean="0">
                          <a:solidFill>
                            <a:schemeClr val="bg1"/>
                          </a:solidFill>
                          <a:latin typeface="Corbel"/>
                          <a:cs typeface="Corbel"/>
                        </a:rPr>
                        <a:t>10.25)</a:t>
                      </a:r>
                      <a:endParaRPr lang="en-US" sz="2400" b="1" dirty="0">
                        <a:solidFill>
                          <a:schemeClr val="bg1"/>
                        </a:solidFill>
                        <a:latin typeface="Corbel"/>
                        <a:cs typeface="Corbel"/>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2400" b="1" dirty="0" smtClean="0">
                          <a:solidFill>
                            <a:schemeClr val="bg1"/>
                          </a:solidFill>
                          <a:latin typeface="Corbel"/>
                          <a:cs typeface="Corbel"/>
                        </a:rPr>
                        <a:t>Place</a:t>
                      </a:r>
                      <a:r>
                        <a:rPr lang="en-US" sz="2400" b="1" baseline="0" dirty="0" smtClean="0">
                          <a:solidFill>
                            <a:schemeClr val="bg1"/>
                          </a:solidFill>
                          <a:latin typeface="Corbel"/>
                          <a:cs typeface="Corbel"/>
                        </a:rPr>
                        <a:t> not specified; </a:t>
                      </a:r>
                      <a:r>
                        <a:rPr lang="en-US" sz="2400" b="1" dirty="0" smtClean="0">
                          <a:solidFill>
                            <a:schemeClr val="bg1"/>
                          </a:solidFill>
                          <a:latin typeface="Corbel"/>
                          <a:cs typeface="Corbel"/>
                        </a:rPr>
                        <a:t>buy/rent</a:t>
                      </a:r>
                      <a:r>
                        <a:rPr lang="en-US" sz="2400" b="1" dirty="0" smtClean="0">
                          <a:solidFill>
                            <a:schemeClr val="bg1"/>
                          </a:solidFill>
                          <a:latin typeface="Corbel"/>
                          <a:cs typeface="Corbel"/>
                        </a:rPr>
                        <a:t>, under a</a:t>
                      </a:r>
                      <a:r>
                        <a:rPr lang="en-US" sz="2400" b="1" baseline="0" dirty="0" smtClean="0">
                          <a:solidFill>
                            <a:schemeClr val="bg1"/>
                          </a:solidFill>
                          <a:latin typeface="Corbel"/>
                          <a:cs typeface="Corbel"/>
                        </a:rPr>
                        <a:t> tree, </a:t>
                      </a:r>
                      <a:r>
                        <a:rPr lang="en-US" sz="2400" b="1" baseline="0" dirty="0" smtClean="0">
                          <a:solidFill>
                            <a:schemeClr val="bg1"/>
                          </a:solidFill>
                          <a:latin typeface="Corbel"/>
                          <a:cs typeface="Corbel"/>
                        </a:rPr>
                        <a:t>house, chairs, lights, etc.</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2400" b="1" dirty="0" smtClean="0">
                          <a:solidFill>
                            <a:schemeClr val="bg1"/>
                          </a:solidFill>
                          <a:latin typeface="Corbel"/>
                          <a:cs typeface="Corbel"/>
                        </a:rPr>
                        <a:t>Assembling</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61671762"/>
              </p:ext>
            </p:extLst>
          </p:nvPr>
        </p:nvGraphicFramePr>
        <p:xfrm>
          <a:off x="114300" y="4988579"/>
          <a:ext cx="12087234" cy="1188720"/>
        </p:xfrm>
        <a:graphic>
          <a:graphicData uri="http://schemas.openxmlformats.org/drawingml/2006/table">
            <a:tbl>
              <a:tblPr firstRow="1" bandRow="1">
                <a:tableStyleId>{2D5ABB26-0587-4C30-8999-92F81FD0307C}</a:tableStyleId>
              </a:tblPr>
              <a:tblGrid>
                <a:gridCol w="5691708"/>
                <a:gridCol w="4130980"/>
                <a:gridCol w="2264546"/>
              </a:tblGrid>
              <a:tr h="75205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latin typeface="Corbel"/>
                          <a:cs typeface="Corbel"/>
                        </a:rPr>
                        <a:t>Lord’s </a:t>
                      </a:r>
                      <a:r>
                        <a:rPr lang="en-US" sz="2400" b="1" dirty="0" smtClean="0">
                          <a:solidFill>
                            <a:schemeClr val="bg1"/>
                          </a:solidFill>
                          <a:latin typeface="Corbel"/>
                          <a:cs typeface="Corbel"/>
                        </a:rPr>
                        <a:t>Supper; grape juice, bread</a:t>
                      </a:r>
                      <a:r>
                        <a:rPr lang="en-US" sz="2400" b="1" baseline="0" dirty="0" smtClean="0">
                          <a:solidFill>
                            <a:schemeClr val="bg1"/>
                          </a:solidFill>
                          <a:latin typeface="Corbel"/>
                          <a:cs typeface="Corbel"/>
                        </a:rPr>
                        <a:t> </a:t>
                      </a:r>
                      <a:r>
                        <a:rPr lang="en-US" sz="2400" b="1" dirty="0" smtClean="0">
                          <a:solidFill>
                            <a:schemeClr val="bg1"/>
                          </a:solidFill>
                          <a:latin typeface="Corbel"/>
                          <a:cs typeface="Corbel"/>
                        </a:rPr>
                        <a:t>(1 </a:t>
                      </a:r>
                      <a:r>
                        <a:rPr lang="en-US" sz="2400" b="1" dirty="0" smtClean="0">
                          <a:solidFill>
                            <a:schemeClr val="bg1"/>
                          </a:solidFill>
                          <a:latin typeface="Corbel"/>
                          <a:cs typeface="Corbel"/>
                        </a:rPr>
                        <a:t>Cor. </a:t>
                      </a:r>
                      <a:r>
                        <a:rPr lang="en-US" sz="2400" b="1" dirty="0" smtClean="0">
                          <a:solidFill>
                            <a:schemeClr val="bg1"/>
                          </a:solidFill>
                          <a:latin typeface="Corbel"/>
                          <a:cs typeface="Corbel"/>
                        </a:rPr>
                        <a:t>11)</a:t>
                      </a:r>
                      <a:endParaRPr lang="en-US" sz="2400" b="1" dirty="0" smtClean="0">
                        <a:solidFill>
                          <a:schemeClr val="bg1"/>
                        </a:solidFill>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sz="2400" b="1" dirty="0" smtClean="0">
                          <a:solidFill>
                            <a:schemeClr val="bg1"/>
                          </a:solidFill>
                          <a:latin typeface="Corbel"/>
                          <a:cs typeface="Corbel"/>
                        </a:rPr>
                        <a:t>Trays, cups, table, buy or make the bread, etc</a:t>
                      </a:r>
                      <a:r>
                        <a:rPr lang="en-US" sz="2400" b="1" dirty="0" smtClean="0">
                          <a:solidFill>
                            <a:schemeClr val="bg1"/>
                          </a:solidFill>
                          <a:latin typeface="Corbel"/>
                          <a:cs typeface="Corbel"/>
                        </a:rPr>
                        <a:t>.,</a:t>
                      </a:r>
                      <a:r>
                        <a:rPr lang="en-US" sz="2400" b="1" baseline="0" dirty="0" smtClean="0">
                          <a:solidFill>
                            <a:schemeClr val="bg1"/>
                          </a:solidFill>
                          <a:latin typeface="Corbel"/>
                          <a:cs typeface="Corbel"/>
                        </a:rPr>
                        <a:t> </a:t>
                      </a:r>
                      <a:r>
                        <a:rPr lang="en-US" sz="2400" b="1" dirty="0" smtClean="0">
                          <a:solidFill>
                            <a:schemeClr val="bg1"/>
                          </a:solidFill>
                          <a:latin typeface="Corbel"/>
                          <a:cs typeface="Corbel"/>
                        </a:rPr>
                        <a:t>refrigerator</a:t>
                      </a:r>
                      <a:r>
                        <a:rPr lang="en-US" sz="2400" b="1" baseline="0" dirty="0" smtClean="0">
                          <a:solidFill>
                            <a:schemeClr val="bg1"/>
                          </a:solidFill>
                          <a:latin typeface="Corbel"/>
                          <a:cs typeface="Corbel"/>
                        </a:rPr>
                        <a:t> for </a:t>
                      </a:r>
                      <a:r>
                        <a:rPr lang="en-US" sz="2400" b="1" baseline="0" dirty="0" smtClean="0">
                          <a:solidFill>
                            <a:schemeClr val="bg1"/>
                          </a:solidFill>
                          <a:latin typeface="Corbel"/>
                          <a:cs typeface="Corbel"/>
                        </a:rPr>
                        <a:t>juice/bread</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sz="2400" b="1" dirty="0" smtClean="0">
                          <a:solidFill>
                            <a:schemeClr val="bg1"/>
                          </a:solidFill>
                          <a:latin typeface="Corbel"/>
                          <a:cs typeface="Corbel"/>
                        </a:rPr>
                        <a:t>Lord</a:t>
                      </a:r>
                      <a:r>
                        <a:rPr lang="en-US" sz="2400" b="1" baseline="0" dirty="0" smtClean="0">
                          <a:solidFill>
                            <a:schemeClr val="bg1"/>
                          </a:solidFill>
                          <a:latin typeface="Corbel"/>
                          <a:cs typeface="Corbel"/>
                        </a:rPr>
                        <a:t>’s Supper</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80117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2018278525"/>
              </p:ext>
            </p:extLst>
          </p:nvPr>
        </p:nvGraphicFramePr>
        <p:xfrm>
          <a:off x="101686" y="291126"/>
          <a:ext cx="12090314" cy="487680"/>
        </p:xfrm>
        <a:graphic>
          <a:graphicData uri="http://schemas.openxmlformats.org/drawingml/2006/table">
            <a:tbl>
              <a:tblPr firstRow="1" bandRow="1"/>
              <a:tblGrid>
                <a:gridCol w="5693158"/>
                <a:gridCol w="4132033"/>
                <a:gridCol w="2265123"/>
              </a:tblGrid>
              <a:tr h="483792">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2600" b="1" dirty="0" smtClean="0">
                          <a:solidFill>
                            <a:schemeClr val="bg1"/>
                          </a:solidFill>
                          <a:latin typeface="Corbel"/>
                          <a:cs typeface="Corbel"/>
                        </a:rPr>
                        <a:t>Tell</a:t>
                      </a:r>
                      <a:r>
                        <a:rPr lang="en-US" sz="2600" b="1" baseline="0" dirty="0" smtClean="0">
                          <a:solidFill>
                            <a:schemeClr val="bg1"/>
                          </a:solidFill>
                          <a:latin typeface="Corbel"/>
                          <a:cs typeface="Corbel"/>
                        </a:rPr>
                        <a:t> [specific command]</a:t>
                      </a:r>
                      <a:endParaRPr lang="en-US" sz="2600" b="1" dirty="0">
                        <a:solidFill>
                          <a:schemeClr val="bg1"/>
                        </a:solidFill>
                        <a:latin typeface="Corbel"/>
                        <a:cs typeface="Corbe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2600" b="1" dirty="0" smtClean="0">
                          <a:solidFill>
                            <a:schemeClr val="bg1"/>
                          </a:solidFill>
                          <a:latin typeface="Corbel"/>
                          <a:cs typeface="Corbel"/>
                        </a:rPr>
                        <a:t>Generic</a:t>
                      </a:r>
                      <a:r>
                        <a:rPr lang="en-US" sz="2600" b="1" baseline="0" dirty="0" smtClean="0">
                          <a:solidFill>
                            <a:schemeClr val="bg1"/>
                          </a:solidFill>
                          <a:latin typeface="Corbel"/>
                          <a:cs typeface="Corbel"/>
                        </a:rPr>
                        <a:t> </a:t>
                      </a:r>
                      <a:r>
                        <a:rPr lang="en-US" sz="2600" b="1" dirty="0" smtClean="0">
                          <a:solidFill>
                            <a:schemeClr val="bg1"/>
                          </a:solidFill>
                          <a:latin typeface="Corbel"/>
                          <a:cs typeface="Corbel"/>
                        </a:rPr>
                        <a:t>Authority</a:t>
                      </a:r>
                      <a:endParaRPr lang="en-US" sz="2600" b="1" dirty="0">
                        <a:solidFill>
                          <a:schemeClr val="bg1"/>
                        </a:solidFill>
                        <a:latin typeface="Corbel"/>
                        <a:cs typeface="Corbe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2600" b="1" dirty="0" smtClean="0">
                          <a:solidFill>
                            <a:schemeClr val="bg1"/>
                          </a:solidFill>
                          <a:latin typeface="Corbel"/>
                          <a:cs typeface="Corbel"/>
                        </a:rPr>
                        <a:t>Action</a:t>
                      </a:r>
                      <a:endParaRPr lang="en-US" sz="2600" b="1" dirty="0">
                        <a:solidFill>
                          <a:schemeClr val="bg1"/>
                        </a:solidFill>
                        <a:latin typeface="Corbel"/>
                        <a:cs typeface="Corbe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702965310"/>
              </p:ext>
            </p:extLst>
          </p:nvPr>
        </p:nvGraphicFramePr>
        <p:xfrm>
          <a:off x="101686" y="774918"/>
          <a:ext cx="12090314" cy="870826"/>
        </p:xfrm>
        <a:graphic>
          <a:graphicData uri="http://schemas.openxmlformats.org/drawingml/2006/table">
            <a:tbl>
              <a:tblPr firstRow="1" bandRow="1"/>
              <a:tblGrid>
                <a:gridCol w="5693158"/>
                <a:gridCol w="4132033"/>
                <a:gridCol w="2265123"/>
              </a:tblGrid>
              <a:tr h="870826">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latin typeface="Corbel"/>
                          <a:cs typeface="Corbel"/>
                        </a:rPr>
                        <a:t>Build Ark: Gopher</a:t>
                      </a:r>
                      <a:r>
                        <a:rPr lang="en-US" sz="2400" b="1" baseline="0" dirty="0" smtClean="0">
                          <a:solidFill>
                            <a:schemeClr val="bg1"/>
                          </a:solidFill>
                          <a:latin typeface="Corbel"/>
                          <a:cs typeface="Corbel"/>
                        </a:rPr>
                        <a:t> Wood; measurements; one door, etc.</a:t>
                      </a:r>
                      <a:endParaRPr lang="en-US" sz="2400" b="1" dirty="0" smtClean="0">
                        <a:solidFill>
                          <a:schemeClr val="bg1"/>
                        </a:solidFill>
                        <a:latin typeface="Corbel"/>
                        <a:cs typeface="Corbel"/>
                      </a:endParaRPr>
                    </a:p>
                  </a:txBody>
                  <a:tcPr>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bg1"/>
                          </a:solidFill>
                          <a:latin typeface="Corbel"/>
                          <a:ea typeface="+mn-ea"/>
                          <a:cs typeface="Corbel"/>
                        </a:rPr>
                        <a:t>Any</a:t>
                      </a:r>
                      <a:r>
                        <a:rPr lang="en-US" sz="2400" b="1" kern="1200" baseline="0" dirty="0" smtClean="0">
                          <a:solidFill>
                            <a:schemeClr val="bg1"/>
                          </a:solidFill>
                          <a:latin typeface="Corbel"/>
                          <a:ea typeface="+mn-ea"/>
                          <a:cs typeface="Corbel"/>
                        </a:rPr>
                        <a:t> t</a:t>
                      </a:r>
                      <a:r>
                        <a:rPr lang="en-US" sz="2400" b="1" kern="1200" dirty="0" smtClean="0">
                          <a:solidFill>
                            <a:schemeClr val="bg1"/>
                          </a:solidFill>
                          <a:latin typeface="Corbel"/>
                          <a:ea typeface="+mn-ea"/>
                          <a:cs typeface="Corbel"/>
                        </a:rPr>
                        <a:t>ools necessary to</a:t>
                      </a:r>
                      <a:r>
                        <a:rPr lang="en-US" sz="2400" b="1" kern="1200" baseline="0" dirty="0" smtClean="0">
                          <a:solidFill>
                            <a:schemeClr val="bg1"/>
                          </a:solidFill>
                          <a:latin typeface="Corbel"/>
                          <a:ea typeface="+mn-ea"/>
                          <a:cs typeface="Corbel"/>
                        </a:rPr>
                        <a:t> </a:t>
                      </a:r>
                      <a:r>
                        <a:rPr lang="en-US" sz="2400" b="1" kern="1200" dirty="0" smtClean="0">
                          <a:solidFill>
                            <a:schemeClr val="bg1"/>
                          </a:solidFill>
                          <a:latin typeface="Corbel"/>
                          <a:ea typeface="+mn-ea"/>
                          <a:cs typeface="Corbel"/>
                        </a:rPr>
                        <a:t>build the ark.</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a:r>
                        <a:rPr lang="en-US" sz="2400" b="1" dirty="0" smtClean="0">
                          <a:solidFill>
                            <a:schemeClr val="bg1"/>
                          </a:solidFill>
                          <a:latin typeface="Corbel"/>
                          <a:cs typeface="Corbel"/>
                        </a:rPr>
                        <a:t>Ark Built</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7" name="TextBox 16"/>
          <p:cNvSpPr txBox="1"/>
          <p:nvPr/>
        </p:nvSpPr>
        <p:spPr>
          <a:xfrm>
            <a:off x="-9534" y="1922156"/>
            <a:ext cx="12201534" cy="707886"/>
          </a:xfrm>
          <a:prstGeom prst="rect">
            <a:avLst/>
          </a:prstGeom>
          <a:noFill/>
        </p:spPr>
        <p:txBody>
          <a:bodyPr wrap="square" rtlCol="0">
            <a:spAutoFit/>
          </a:bodyPr>
          <a:lstStyle/>
          <a:p>
            <a:pPr algn="ctr" defTabSz="457200"/>
            <a:r>
              <a:rPr lang="en-US" sz="4000" b="1" dirty="0">
                <a:solidFill>
                  <a:schemeClr val="bg1"/>
                </a:solidFill>
                <a:latin typeface="Corbel"/>
                <a:cs typeface="Corbel"/>
              </a:rPr>
              <a:t>Was God’s word altered? Added to or taken from?</a:t>
            </a:r>
            <a:endParaRPr lang="en-US" sz="4000" b="1" dirty="0">
              <a:solidFill>
                <a:schemeClr val="bg1"/>
              </a:solidFill>
              <a:latin typeface="Corbel"/>
              <a:cs typeface="Corbel"/>
            </a:endParaRPr>
          </a:p>
        </p:txBody>
      </p:sp>
      <p:graphicFrame>
        <p:nvGraphicFramePr>
          <p:cNvPr id="15" name="Table 14"/>
          <p:cNvGraphicFramePr>
            <a:graphicFrameLocks noGrp="1"/>
          </p:cNvGraphicFramePr>
          <p:nvPr>
            <p:extLst>
              <p:ext uri="{D42A27DB-BD31-4B8C-83A1-F6EECF244321}">
                <p14:modId xmlns:p14="http://schemas.microsoft.com/office/powerpoint/2010/main" val="347766560"/>
              </p:ext>
            </p:extLst>
          </p:nvPr>
        </p:nvGraphicFramePr>
        <p:xfrm>
          <a:off x="101600" y="4164314"/>
          <a:ext cx="12080866" cy="1188720"/>
        </p:xfrm>
        <a:graphic>
          <a:graphicData uri="http://schemas.openxmlformats.org/drawingml/2006/table">
            <a:tbl>
              <a:tblPr firstRow="1" bandRow="1">
                <a:tableStyleId>{2D5ABB26-0587-4C30-8999-92F81FD0307C}</a:tableStyleId>
              </a:tblPr>
              <a:tblGrid>
                <a:gridCol w="5688710"/>
                <a:gridCol w="4128803"/>
                <a:gridCol w="2263353"/>
              </a:tblGrid>
              <a:tr h="483792">
                <a:tc>
                  <a:txBody>
                    <a:bodyPr/>
                    <a:lstStyle/>
                    <a:p>
                      <a:r>
                        <a:rPr lang="en-US" sz="2400" b="1" dirty="0" smtClean="0">
                          <a:solidFill>
                            <a:schemeClr val="bg1"/>
                          </a:solidFill>
                          <a:latin typeface="Corbel"/>
                          <a:cs typeface="Corbel"/>
                        </a:rPr>
                        <a:t>Relieve needy saints:</a:t>
                      </a:r>
                      <a:r>
                        <a:rPr lang="en-US" sz="2400" b="1" baseline="0" dirty="0" smtClean="0">
                          <a:solidFill>
                            <a:schemeClr val="bg1"/>
                          </a:solidFill>
                          <a:latin typeface="Corbel"/>
                          <a:cs typeface="Corbel"/>
                        </a:rPr>
                        <a:t> 1 Tim. 5, etc.</a:t>
                      </a:r>
                      <a:endParaRPr lang="en-US" sz="2400" b="1" dirty="0" smtClean="0">
                        <a:solidFill>
                          <a:schemeClr val="bg1"/>
                        </a:solidFill>
                        <a:latin typeface="Corbel"/>
                        <a:cs typeface="Corbel"/>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2400" b="1" dirty="0" smtClean="0">
                          <a:solidFill>
                            <a:schemeClr val="bg1"/>
                          </a:solidFill>
                          <a:latin typeface="Corbel"/>
                          <a:cs typeface="Corbel"/>
                        </a:rPr>
                        <a:t>Pay doctor bills, buy food, provide care,</a:t>
                      </a:r>
                      <a:r>
                        <a:rPr lang="en-US" sz="2400" b="1" baseline="0" dirty="0" smtClean="0">
                          <a:solidFill>
                            <a:schemeClr val="bg1"/>
                          </a:solidFill>
                          <a:latin typeface="Corbel"/>
                          <a:cs typeface="Corbel"/>
                        </a:rPr>
                        <a:t> nursing home, etc.</a:t>
                      </a:r>
                      <a:endParaRPr lang="en-US" sz="2400" b="1" dirty="0" smtClean="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2400" b="1" dirty="0" smtClean="0">
                          <a:solidFill>
                            <a:schemeClr val="bg1"/>
                          </a:solidFill>
                          <a:latin typeface="Corbel"/>
                          <a:cs typeface="Corbel"/>
                        </a:rPr>
                        <a:t>Relieved</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75917954"/>
              </p:ext>
            </p:extLst>
          </p:nvPr>
        </p:nvGraphicFramePr>
        <p:xfrm>
          <a:off x="101600" y="2906454"/>
          <a:ext cx="12080866" cy="1257860"/>
        </p:xfrm>
        <a:graphic>
          <a:graphicData uri="http://schemas.openxmlformats.org/drawingml/2006/table">
            <a:tbl>
              <a:tblPr firstRow="1" bandRow="1">
                <a:tableStyleId>{2D5ABB26-0587-4C30-8999-92F81FD0307C}</a:tableStyleId>
              </a:tblPr>
              <a:tblGrid>
                <a:gridCol w="5688710"/>
                <a:gridCol w="4128803"/>
                <a:gridCol w="2263353"/>
              </a:tblGrid>
              <a:tr h="12578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latin typeface="Corbel"/>
                          <a:cs typeface="Corbel"/>
                        </a:rPr>
                        <a:t>Support</a:t>
                      </a:r>
                      <a:r>
                        <a:rPr lang="en-US" sz="2400" b="1" baseline="0" dirty="0" smtClean="0">
                          <a:solidFill>
                            <a:schemeClr val="bg1"/>
                          </a:solidFill>
                          <a:latin typeface="Corbel"/>
                          <a:cs typeface="Corbel"/>
                        </a:rPr>
                        <a:t> </a:t>
                      </a:r>
                      <a:r>
                        <a:rPr lang="en-US" sz="2400" b="1" baseline="0" dirty="0" smtClean="0">
                          <a:solidFill>
                            <a:schemeClr val="bg1"/>
                          </a:solidFill>
                          <a:latin typeface="Corbel"/>
                          <a:cs typeface="Corbel"/>
                        </a:rPr>
                        <a:t>preachers</a:t>
                      </a:r>
                      <a:r>
                        <a:rPr lang="en-US" sz="2400" b="1" baseline="0" dirty="0" smtClean="0">
                          <a:solidFill>
                            <a:schemeClr val="bg1"/>
                          </a:solidFill>
                          <a:latin typeface="Corbel"/>
                          <a:cs typeface="Corbel"/>
                        </a:rPr>
                        <a:t>: 1 Cor. </a:t>
                      </a:r>
                      <a:r>
                        <a:rPr lang="en-US" sz="2400" b="1" baseline="0" dirty="0" smtClean="0">
                          <a:solidFill>
                            <a:schemeClr val="bg1"/>
                          </a:solidFill>
                          <a:latin typeface="Corbel"/>
                          <a:cs typeface="Corbel"/>
                        </a:rPr>
                        <a:t>9.4-14</a:t>
                      </a:r>
                      <a:r>
                        <a:rPr lang="en-US" sz="2400" b="1" baseline="0" dirty="0" smtClean="0">
                          <a:solidFill>
                            <a:schemeClr val="bg1"/>
                          </a:solidFill>
                          <a:latin typeface="Corbel"/>
                          <a:cs typeface="Corbel"/>
                        </a:rPr>
                        <a:t>, etc.</a:t>
                      </a:r>
                      <a:endParaRPr lang="en-US" sz="2400" b="1" dirty="0">
                        <a:solidFill>
                          <a:schemeClr val="bg1"/>
                        </a:solidFill>
                        <a:latin typeface="Corbel"/>
                        <a:cs typeface="Corbel"/>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2400" b="1" dirty="0" smtClean="0">
                          <a:solidFill>
                            <a:schemeClr val="bg1"/>
                          </a:solidFill>
                          <a:latin typeface="Corbel"/>
                          <a:cs typeface="Corbel"/>
                        </a:rPr>
                        <a:t>Provide money, food, a house,</a:t>
                      </a:r>
                      <a:r>
                        <a:rPr lang="en-US" sz="2400" b="1" baseline="0" dirty="0" smtClean="0">
                          <a:solidFill>
                            <a:schemeClr val="bg1"/>
                          </a:solidFill>
                          <a:latin typeface="Corbel"/>
                          <a:cs typeface="Corbel"/>
                        </a:rPr>
                        <a:t> </a:t>
                      </a:r>
                      <a:r>
                        <a:rPr lang="en-US" sz="2400" b="1" dirty="0" smtClean="0">
                          <a:solidFill>
                            <a:schemeClr val="bg1"/>
                          </a:solidFill>
                          <a:latin typeface="Corbel"/>
                          <a:cs typeface="Corbel"/>
                        </a:rPr>
                        <a:t>transportation, etc.</a:t>
                      </a:r>
                      <a:endParaRPr lang="en-US" sz="4000" b="1" dirty="0" smtClean="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2400" b="1" dirty="0" smtClean="0">
                          <a:solidFill>
                            <a:schemeClr val="bg1"/>
                          </a:solidFill>
                          <a:latin typeface="Corbel"/>
                          <a:cs typeface="Corbel"/>
                        </a:rPr>
                        <a:t>Supported</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18" name="TextBox 17"/>
          <p:cNvSpPr txBox="1"/>
          <p:nvPr/>
        </p:nvSpPr>
        <p:spPr>
          <a:xfrm>
            <a:off x="11111" y="5416534"/>
            <a:ext cx="12169778" cy="954107"/>
          </a:xfrm>
          <a:prstGeom prst="rect">
            <a:avLst/>
          </a:prstGeom>
          <a:noFill/>
        </p:spPr>
        <p:txBody>
          <a:bodyPr wrap="square" rtlCol="0">
            <a:spAutoFit/>
          </a:bodyPr>
          <a:lstStyle/>
          <a:p>
            <a:pPr algn="ctr"/>
            <a:r>
              <a:rPr lang="en-US" sz="2800" b="1" dirty="0" smtClean="0">
                <a:solidFill>
                  <a:schemeClr val="bg1"/>
                </a:solidFill>
                <a:latin typeface="Corbel"/>
                <a:cs typeface="Corbel"/>
              </a:rPr>
              <a:t>Specific commands allow for aids to carry out </a:t>
            </a:r>
            <a:r>
              <a:rPr lang="en-US" sz="2800" b="1" dirty="0" smtClean="0">
                <a:solidFill>
                  <a:schemeClr val="bg1"/>
                </a:solidFill>
                <a:latin typeface="Corbel"/>
                <a:cs typeface="Corbel"/>
              </a:rPr>
              <a:t>the command.</a:t>
            </a:r>
            <a:endParaRPr lang="en-US" sz="2800" b="1" dirty="0">
              <a:solidFill>
                <a:schemeClr val="bg1"/>
              </a:solidFill>
              <a:latin typeface="Corbel"/>
              <a:cs typeface="Corbel"/>
            </a:endParaRPr>
          </a:p>
          <a:p>
            <a:pPr algn="ctr"/>
            <a:r>
              <a:rPr lang="en-US" sz="2800" b="1" dirty="0" smtClean="0">
                <a:solidFill>
                  <a:schemeClr val="bg1"/>
                </a:solidFill>
                <a:latin typeface="Corbel"/>
                <a:cs typeface="Corbel"/>
              </a:rPr>
              <a:t>Specifics </a:t>
            </a:r>
            <a:r>
              <a:rPr lang="en-US" sz="2800" b="1" dirty="0">
                <a:solidFill>
                  <a:schemeClr val="bg1"/>
                </a:solidFill>
                <a:latin typeface="Corbel"/>
                <a:cs typeface="Corbel"/>
              </a:rPr>
              <a:t>include </a:t>
            </a:r>
            <a:r>
              <a:rPr lang="en-US" sz="2800" b="1" dirty="0" smtClean="0">
                <a:solidFill>
                  <a:schemeClr val="bg1"/>
                </a:solidFill>
                <a:latin typeface="Corbel"/>
                <a:cs typeface="Corbel"/>
              </a:rPr>
              <a:t>aids, </a:t>
            </a:r>
            <a:r>
              <a:rPr lang="en-US" sz="2800" b="1" dirty="0">
                <a:solidFill>
                  <a:schemeClr val="bg1"/>
                </a:solidFill>
                <a:latin typeface="Corbel"/>
                <a:cs typeface="Corbel"/>
              </a:rPr>
              <a:t>but exclude </a:t>
            </a:r>
            <a:r>
              <a:rPr lang="en-US" sz="2800" b="1" dirty="0" smtClean="0">
                <a:solidFill>
                  <a:schemeClr val="bg1"/>
                </a:solidFill>
                <a:latin typeface="Corbel"/>
                <a:cs typeface="Corbel"/>
              </a:rPr>
              <a:t>additions.</a:t>
            </a:r>
            <a:endParaRPr lang="en-US" sz="2800" b="1" dirty="0">
              <a:solidFill>
                <a:schemeClr val="bg1"/>
              </a:solidFill>
              <a:latin typeface="Corbel"/>
              <a:cs typeface="Corbel"/>
            </a:endParaRPr>
          </a:p>
        </p:txBody>
      </p:sp>
    </p:spTree>
    <p:extLst>
      <p:ext uri="{BB962C8B-B14F-4D97-AF65-F5344CB8AC3E}">
        <p14:creationId xmlns:p14="http://schemas.microsoft.com/office/powerpoint/2010/main" val="183232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xEl>
                                              <p:pRg st="0" end="0"/>
                                            </p:txEl>
                                          </p:spTgt>
                                        </p:tgtEl>
                                        <p:attrNameLst>
                                          <p:attrName>style.visibility</p:attrName>
                                        </p:attrNameLst>
                                      </p:cBhvr>
                                      <p:to>
                                        <p:strVal val="visible"/>
                                      </p:to>
                                    </p:set>
                                    <p:animEffect transition="in" filter="fade">
                                      <p:cBhvr>
                                        <p:cTn id="12" dur="500"/>
                                        <p:tgtEl>
                                          <p:spTgt spid="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xEl>
                                              <p:pRg st="1" end="1"/>
                                            </p:txEl>
                                          </p:spTgt>
                                        </p:tgtEl>
                                        <p:attrNameLst>
                                          <p:attrName>style.visibility</p:attrName>
                                        </p:attrNameLst>
                                      </p:cBhvr>
                                      <p:to>
                                        <p:strVal val="visible"/>
                                      </p:to>
                                    </p:set>
                                    <p:animEffect transition="in" filter="fade">
                                      <p:cBhvr>
                                        <p:cTn id="17" dur="500"/>
                                        <p:tgtEl>
                                          <p:spTgt spid="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984432"/>
            <a:ext cx="12192000" cy="769441"/>
          </a:xfrm>
          <a:prstGeom prst="rect">
            <a:avLst/>
          </a:prstGeom>
        </p:spPr>
        <p:txBody>
          <a:bodyPr wrap="square">
            <a:spAutoFit/>
          </a:bodyPr>
          <a:lstStyle/>
          <a:p>
            <a:pPr algn="ctr"/>
            <a:r>
              <a:rPr lang="en-US" sz="4400" b="1" dirty="0">
                <a:solidFill>
                  <a:schemeClr val="bg1"/>
                </a:solidFill>
                <a:latin typeface="Corbel"/>
                <a:cs typeface="Corbel"/>
              </a:rPr>
              <a:t>If it </a:t>
            </a:r>
            <a:r>
              <a:rPr lang="en-US" sz="4400" b="1" dirty="0" smtClean="0">
                <a:solidFill>
                  <a:schemeClr val="bg1"/>
                </a:solidFill>
                <a:latin typeface="Corbel"/>
                <a:cs typeface="Corbel"/>
              </a:rPr>
              <a:t>changes the </a:t>
            </a:r>
            <a:r>
              <a:rPr lang="en-US" sz="4400" b="1" dirty="0">
                <a:solidFill>
                  <a:schemeClr val="bg1"/>
                </a:solidFill>
                <a:latin typeface="Corbel"/>
                <a:cs typeface="Corbel"/>
              </a:rPr>
              <a:t>command, it’s an </a:t>
            </a:r>
            <a:r>
              <a:rPr lang="en-US" sz="4400" b="1" dirty="0" smtClean="0">
                <a:solidFill>
                  <a:schemeClr val="bg1"/>
                </a:solidFill>
                <a:latin typeface="Corbel"/>
                <a:cs typeface="Corbel"/>
              </a:rPr>
              <a:t>ADDITION!</a:t>
            </a:r>
            <a:endParaRPr lang="en-US" sz="4400" b="1" dirty="0">
              <a:solidFill>
                <a:schemeClr val="bg1"/>
              </a:solidFill>
              <a:latin typeface="Corbel"/>
              <a:cs typeface="Corbel"/>
            </a:endParaRPr>
          </a:p>
        </p:txBody>
      </p:sp>
      <p:graphicFrame>
        <p:nvGraphicFramePr>
          <p:cNvPr id="7" name="Table 6"/>
          <p:cNvGraphicFramePr>
            <a:graphicFrameLocks noGrp="1"/>
          </p:cNvGraphicFramePr>
          <p:nvPr>
            <p:extLst>
              <p:ext uri="{D42A27DB-BD31-4B8C-83A1-F6EECF244321}">
                <p14:modId xmlns:p14="http://schemas.microsoft.com/office/powerpoint/2010/main" val="1331723388"/>
              </p:ext>
            </p:extLst>
          </p:nvPr>
        </p:nvGraphicFramePr>
        <p:xfrm>
          <a:off x="143707" y="1726842"/>
          <a:ext cx="12048293" cy="2359152"/>
        </p:xfrm>
        <a:graphic>
          <a:graphicData uri="http://schemas.openxmlformats.org/drawingml/2006/table">
            <a:tbl>
              <a:tblPr firstRow="1" bandRow="1">
                <a:tableStyleId>{2D5ABB26-0587-4C30-8999-92F81FD0307C}</a:tableStyleId>
              </a:tblPr>
              <a:tblGrid>
                <a:gridCol w="2925350"/>
                <a:gridCol w="3407495"/>
                <a:gridCol w="2611822"/>
                <a:gridCol w="3103626"/>
              </a:tblGrid>
              <a:tr h="41176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2400" b="1" dirty="0" smtClean="0">
                          <a:solidFill>
                            <a:schemeClr val="bg1"/>
                          </a:solidFill>
                          <a:latin typeface="Corbel"/>
                          <a:cs typeface="Corbel"/>
                        </a:rPr>
                        <a:t>Ark of the covenant: Deut. 10.8; cf. Exo. 25.12-15; Num. 4.15; 7.9; 2 Sam. 6.3; 1 Chron. 15.2, 13-15</a:t>
                      </a:r>
                    </a:p>
                    <a:p>
                      <a:pPr marL="0" marR="0" lvl="0" indent="0" algn="l" defTabSz="914400" rtl="0" eaLnBrk="1" fontAlgn="base" latinLnBrk="0" hangingPunct="1">
                        <a:lnSpc>
                          <a:spcPct val="100000"/>
                        </a:lnSpc>
                        <a:spcBef>
                          <a:spcPct val="20000"/>
                        </a:spcBef>
                        <a:spcAft>
                          <a:spcPct val="0"/>
                        </a:spcAft>
                        <a:buClrTx/>
                        <a:buSzTx/>
                        <a:buFontTx/>
                        <a:buNone/>
                        <a:tabLst/>
                        <a:defRPr/>
                      </a:pPr>
                      <a:endParaRPr lang="en-US" sz="2400" b="1" dirty="0" smtClean="0">
                        <a:solidFill>
                          <a:schemeClr val="bg1"/>
                        </a:solidFill>
                        <a:latin typeface="Corbel"/>
                        <a:cs typeface="Corbel"/>
                      </a:endParaRPr>
                    </a:p>
                  </a:txBody>
                  <a:tcPr anchor="ctr" horzOverflow="overflow">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latin typeface="Corbel"/>
                          <a:cs typeface="Corbel"/>
                        </a:rPr>
                        <a:t>Poles and placed upon the shoulders of the men of Levi, of the family of Kohath; no one should touch the ark.</a:t>
                      </a:r>
                    </a:p>
                  </a:txBody>
                  <a:tcPr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latin typeface="Corbel"/>
                          <a:cs typeface="Corbel"/>
                        </a:rPr>
                        <a:t>Carried by poles and placed upon the shoulders of the men of Levi, of the family of Kohath.</a:t>
                      </a:r>
                    </a:p>
                  </a:txBody>
                  <a:tcPr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bg1"/>
                          </a:solidFill>
                          <a:effectLst/>
                          <a:latin typeface="Corbel"/>
                          <a:cs typeface="Corbel"/>
                        </a:rPr>
                        <a:t>David used a cart to carry the </a:t>
                      </a:r>
                      <a:r>
                        <a:rPr kumimoji="0" lang="en-US" sz="2400" b="1" i="0" u="none" strike="noStrike" cap="none" normalizeH="0" baseline="0" dirty="0" smtClean="0">
                          <a:ln>
                            <a:noFill/>
                          </a:ln>
                          <a:solidFill>
                            <a:schemeClr val="bg1"/>
                          </a:solidFill>
                          <a:effectLst/>
                          <a:latin typeface="Corbel"/>
                          <a:cs typeface="Corbel"/>
                        </a:rPr>
                        <a:t>Ark.</a:t>
                      </a:r>
                      <a:endParaRPr kumimoji="0" lang="en-US" sz="2400" b="1" i="0" u="none" strike="noStrike" cap="none" normalizeH="0" baseline="0" dirty="0" smtClean="0">
                        <a:ln>
                          <a:noFill/>
                        </a:ln>
                        <a:solidFill>
                          <a:schemeClr val="bg1"/>
                        </a:solidFill>
                        <a:effectLst/>
                        <a:latin typeface="Corbel"/>
                        <a:cs typeface="Corbel"/>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Corbel"/>
                        <a:cs typeface="Corbel"/>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bg1"/>
                          </a:solidFill>
                          <a:effectLst/>
                          <a:latin typeface="Corbel"/>
                          <a:cs typeface="Corbel"/>
                        </a:rPr>
                        <a:t>Uzzah touched the </a:t>
                      </a:r>
                      <a:r>
                        <a:rPr kumimoji="0" lang="en-US" sz="2400" b="1" i="0" u="none" strike="noStrike" cap="none" normalizeH="0" baseline="0" dirty="0" smtClean="0">
                          <a:ln>
                            <a:noFill/>
                          </a:ln>
                          <a:solidFill>
                            <a:schemeClr val="bg1"/>
                          </a:solidFill>
                          <a:effectLst/>
                          <a:latin typeface="Corbel"/>
                          <a:cs typeface="Corbel"/>
                        </a:rPr>
                        <a:t>Ark.</a:t>
                      </a:r>
                      <a:endParaRPr kumimoji="0" lang="en-US" sz="2400" b="1" i="0" u="none" strike="noStrike" cap="none" normalizeH="0" baseline="0" dirty="0" smtClean="0">
                        <a:ln>
                          <a:noFill/>
                        </a:ln>
                        <a:solidFill>
                          <a:schemeClr val="bg1"/>
                        </a:solidFill>
                        <a:effectLst/>
                        <a:latin typeface="Corbel"/>
                        <a:cs typeface="Corbel"/>
                      </a:endParaRPr>
                    </a:p>
                  </a:txBody>
                  <a:tcPr anchor="ctr" horzOverflow="overflow">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42783418"/>
              </p:ext>
            </p:extLst>
          </p:nvPr>
        </p:nvGraphicFramePr>
        <p:xfrm>
          <a:off x="143708" y="80922"/>
          <a:ext cx="12048292" cy="914400"/>
        </p:xfrm>
        <a:graphic>
          <a:graphicData uri="http://schemas.openxmlformats.org/drawingml/2006/table">
            <a:tbl>
              <a:tblPr firstRow="1" bandRow="1">
                <a:tableStyleId>{2D5ABB26-0587-4C30-8999-92F81FD0307C}</a:tableStyleId>
              </a:tblPr>
              <a:tblGrid>
                <a:gridCol w="2925350"/>
                <a:gridCol w="3407495"/>
                <a:gridCol w="2611822"/>
                <a:gridCol w="3103625"/>
              </a:tblGrid>
              <a:tr h="411767">
                <a:tc>
                  <a:txBody>
                    <a:bodyPr/>
                    <a:lstStyle/>
                    <a:p>
                      <a:pPr algn="ctr"/>
                      <a:r>
                        <a:rPr lang="en-US" sz="2400" b="1" dirty="0" smtClean="0">
                          <a:solidFill>
                            <a:schemeClr val="bg1"/>
                          </a:solidFill>
                          <a:latin typeface="Corbel"/>
                          <a:cs typeface="Corbel"/>
                        </a:rPr>
                        <a:t>Specific Command</a:t>
                      </a:r>
                      <a:endParaRPr lang="en-US" sz="2400" b="1" dirty="0">
                        <a:solidFill>
                          <a:schemeClr val="bg1"/>
                        </a:solidFill>
                        <a:latin typeface="Corbel"/>
                        <a:cs typeface="Corbel"/>
                      </a:endParaRP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2400" b="1" dirty="0" smtClean="0">
                          <a:solidFill>
                            <a:schemeClr val="bg1"/>
                          </a:solidFill>
                          <a:latin typeface="Corbel"/>
                          <a:cs typeface="Corbel"/>
                        </a:rPr>
                        <a:t>Authorizes</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2400" b="1" dirty="0" smtClean="0">
                          <a:solidFill>
                            <a:schemeClr val="bg1"/>
                          </a:solidFill>
                          <a:latin typeface="Corbel"/>
                          <a:cs typeface="Corbel"/>
                        </a:rPr>
                        <a:t>Action</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2400" b="1" dirty="0" smtClean="0">
                          <a:solidFill>
                            <a:schemeClr val="bg1"/>
                          </a:solidFill>
                          <a:latin typeface="Corbel"/>
                          <a:cs typeface="Corbel"/>
                        </a:rPr>
                        <a:t>Addition</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r>
              <a:tr h="411767">
                <a:tc>
                  <a:txBody>
                    <a:bodyPr/>
                    <a:lstStyle/>
                    <a:p>
                      <a:r>
                        <a:rPr lang="en-US" sz="2400" b="1" dirty="0" smtClean="0">
                          <a:solidFill>
                            <a:schemeClr val="bg1"/>
                          </a:solidFill>
                          <a:latin typeface="Corbel"/>
                          <a:cs typeface="Corbel"/>
                        </a:rPr>
                        <a:t>Build Ark</a:t>
                      </a:r>
                      <a:endParaRPr lang="en-US" sz="2400" b="1" dirty="0">
                        <a:solidFill>
                          <a:schemeClr val="bg1"/>
                        </a:solidFill>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latin typeface="Corbel"/>
                          <a:cs typeface="Corbel"/>
                        </a:rPr>
                        <a:t>Tools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Ark Built</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Oak, Pine, </a:t>
                      </a:r>
                      <a:r>
                        <a:rPr lang="en-US" sz="2400" b="1" dirty="0" smtClean="0">
                          <a:solidFill>
                            <a:schemeClr val="bg1"/>
                          </a:solidFill>
                          <a:latin typeface="Corbel"/>
                          <a:cs typeface="Corbel"/>
                        </a:rPr>
                        <a:t>or </a:t>
                      </a:r>
                      <a:r>
                        <a:rPr lang="en-US" sz="2400" b="1" baseline="0" dirty="0" smtClean="0">
                          <a:solidFill>
                            <a:schemeClr val="bg1"/>
                          </a:solidFill>
                          <a:latin typeface="Corbel"/>
                          <a:cs typeface="Corbel"/>
                        </a:rPr>
                        <a:t>Metal</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0513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20289371"/>
              </p:ext>
            </p:extLst>
          </p:nvPr>
        </p:nvGraphicFramePr>
        <p:xfrm>
          <a:off x="143708" y="80922"/>
          <a:ext cx="12048292" cy="914400"/>
        </p:xfrm>
        <a:graphic>
          <a:graphicData uri="http://schemas.openxmlformats.org/drawingml/2006/table">
            <a:tbl>
              <a:tblPr firstRow="1" bandRow="1">
                <a:tableStyleId>{2D5ABB26-0587-4C30-8999-92F81FD0307C}</a:tableStyleId>
              </a:tblPr>
              <a:tblGrid>
                <a:gridCol w="2925350"/>
                <a:gridCol w="3407495"/>
                <a:gridCol w="2611822"/>
                <a:gridCol w="3103625"/>
              </a:tblGrid>
              <a:tr h="411767">
                <a:tc>
                  <a:txBody>
                    <a:bodyPr/>
                    <a:lstStyle/>
                    <a:p>
                      <a:pPr algn="ctr"/>
                      <a:r>
                        <a:rPr lang="en-US" sz="2400" b="1" dirty="0" smtClean="0">
                          <a:solidFill>
                            <a:schemeClr val="bg1"/>
                          </a:solidFill>
                          <a:latin typeface="Corbel"/>
                          <a:cs typeface="Corbel"/>
                        </a:rPr>
                        <a:t>Specific Command</a:t>
                      </a:r>
                      <a:endParaRPr lang="en-US" sz="2400" b="1" dirty="0">
                        <a:solidFill>
                          <a:schemeClr val="bg1"/>
                        </a:solidFill>
                        <a:latin typeface="Corbel"/>
                        <a:cs typeface="Corbel"/>
                      </a:endParaRP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2400" b="1" dirty="0" smtClean="0">
                          <a:solidFill>
                            <a:schemeClr val="bg1"/>
                          </a:solidFill>
                          <a:latin typeface="Corbel"/>
                          <a:cs typeface="Corbel"/>
                        </a:rPr>
                        <a:t>Authorizes</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2400" b="1" dirty="0" smtClean="0">
                          <a:solidFill>
                            <a:schemeClr val="bg1"/>
                          </a:solidFill>
                          <a:latin typeface="Corbel"/>
                          <a:cs typeface="Corbel"/>
                        </a:rPr>
                        <a:t>Action</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2400" b="1" dirty="0" smtClean="0">
                          <a:solidFill>
                            <a:schemeClr val="bg1"/>
                          </a:solidFill>
                          <a:latin typeface="Corbel"/>
                          <a:cs typeface="Corbel"/>
                        </a:rPr>
                        <a:t>Addition</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r>
              <a:tr h="411767">
                <a:tc>
                  <a:txBody>
                    <a:bodyPr/>
                    <a:lstStyle/>
                    <a:p>
                      <a:r>
                        <a:rPr lang="en-US" sz="2400" b="1" dirty="0" smtClean="0">
                          <a:solidFill>
                            <a:schemeClr val="bg1"/>
                          </a:solidFill>
                          <a:latin typeface="Corbel"/>
                          <a:cs typeface="Corbel"/>
                        </a:rPr>
                        <a:t>Build Ark</a:t>
                      </a:r>
                      <a:endParaRPr lang="en-US" sz="2400" b="1" dirty="0">
                        <a:solidFill>
                          <a:schemeClr val="bg1"/>
                        </a:solidFill>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latin typeface="Corbel"/>
                          <a:cs typeface="Corbel"/>
                        </a:rPr>
                        <a:t>Tools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Ark Built</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Oak, Pine, </a:t>
                      </a:r>
                      <a:r>
                        <a:rPr lang="en-US" sz="2400" b="1" dirty="0" smtClean="0">
                          <a:solidFill>
                            <a:schemeClr val="bg1"/>
                          </a:solidFill>
                          <a:latin typeface="Corbel"/>
                          <a:cs typeface="Corbel"/>
                        </a:rPr>
                        <a:t>or </a:t>
                      </a:r>
                      <a:r>
                        <a:rPr lang="en-US" sz="2400" b="1" baseline="0" dirty="0" smtClean="0">
                          <a:solidFill>
                            <a:schemeClr val="bg1"/>
                          </a:solidFill>
                          <a:latin typeface="Corbel"/>
                          <a:cs typeface="Corbel"/>
                        </a:rPr>
                        <a:t>Metal</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Rectangle 4"/>
          <p:cNvSpPr/>
          <p:nvPr/>
        </p:nvSpPr>
        <p:spPr>
          <a:xfrm>
            <a:off x="0" y="5317361"/>
            <a:ext cx="12192000" cy="830997"/>
          </a:xfrm>
          <a:prstGeom prst="rect">
            <a:avLst/>
          </a:prstGeom>
        </p:spPr>
        <p:txBody>
          <a:bodyPr wrap="square">
            <a:spAutoFit/>
          </a:bodyPr>
          <a:lstStyle/>
          <a:p>
            <a:pPr algn="ctr"/>
            <a:r>
              <a:rPr lang="en-US" sz="4800" b="1" dirty="0">
                <a:solidFill>
                  <a:schemeClr val="bg1"/>
                </a:solidFill>
                <a:latin typeface="Corbel"/>
                <a:cs typeface="Corbel"/>
              </a:rPr>
              <a:t>If it </a:t>
            </a:r>
            <a:r>
              <a:rPr lang="en-US" sz="4800" b="1" dirty="0" smtClean="0">
                <a:solidFill>
                  <a:schemeClr val="bg1"/>
                </a:solidFill>
                <a:latin typeface="Corbel"/>
                <a:cs typeface="Corbel"/>
              </a:rPr>
              <a:t>changes the </a:t>
            </a:r>
            <a:r>
              <a:rPr lang="en-US" sz="4800" b="1" dirty="0">
                <a:solidFill>
                  <a:schemeClr val="bg1"/>
                </a:solidFill>
                <a:latin typeface="Corbel"/>
                <a:cs typeface="Corbel"/>
              </a:rPr>
              <a:t>command, it’s an addition!</a:t>
            </a:r>
          </a:p>
        </p:txBody>
      </p:sp>
      <p:graphicFrame>
        <p:nvGraphicFramePr>
          <p:cNvPr id="6" name="Table 5"/>
          <p:cNvGraphicFramePr>
            <a:graphicFrameLocks noGrp="1"/>
          </p:cNvGraphicFramePr>
          <p:nvPr>
            <p:extLst>
              <p:ext uri="{D42A27DB-BD31-4B8C-83A1-F6EECF244321}">
                <p14:modId xmlns:p14="http://schemas.microsoft.com/office/powerpoint/2010/main" val="490864683"/>
              </p:ext>
            </p:extLst>
          </p:nvPr>
        </p:nvGraphicFramePr>
        <p:xfrm>
          <a:off x="143708" y="1361082"/>
          <a:ext cx="12048292" cy="457200"/>
        </p:xfrm>
        <a:graphic>
          <a:graphicData uri="http://schemas.openxmlformats.org/drawingml/2006/table">
            <a:tbl>
              <a:tblPr firstRow="1" bandRow="1">
                <a:tableStyleId>{2D5ABB26-0587-4C30-8999-92F81FD0307C}</a:tableStyleId>
              </a:tblPr>
              <a:tblGrid>
                <a:gridCol w="2925350"/>
                <a:gridCol w="3407495"/>
                <a:gridCol w="2611822"/>
                <a:gridCol w="3103625"/>
              </a:tblGrid>
              <a:tr h="411767">
                <a:tc>
                  <a:txBody>
                    <a:bodyPr/>
                    <a:lstStyle/>
                    <a:p>
                      <a:r>
                        <a:rPr lang="en-US" sz="2400" b="1" dirty="0" smtClean="0">
                          <a:solidFill>
                            <a:schemeClr val="bg1"/>
                          </a:solidFill>
                          <a:latin typeface="Corbel"/>
                          <a:cs typeface="Corbel"/>
                        </a:rPr>
                        <a:t>Baptize</a:t>
                      </a:r>
                      <a:endParaRPr lang="en-US" sz="2400" b="1" dirty="0">
                        <a:solidFill>
                          <a:schemeClr val="bg1"/>
                        </a:solidFill>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Baptistery</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Baptism</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baseline="0" dirty="0" smtClean="0">
                          <a:solidFill>
                            <a:schemeClr val="bg1"/>
                          </a:solidFill>
                          <a:latin typeface="Corbel"/>
                          <a:cs typeface="Corbel"/>
                        </a:rPr>
                        <a:t>Pour, sprinkle</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4209263"/>
              </p:ext>
            </p:extLst>
          </p:nvPr>
        </p:nvGraphicFramePr>
        <p:xfrm>
          <a:off x="143708" y="1818282"/>
          <a:ext cx="12048292" cy="822960"/>
        </p:xfrm>
        <a:graphic>
          <a:graphicData uri="http://schemas.openxmlformats.org/drawingml/2006/table">
            <a:tbl>
              <a:tblPr firstRow="1" bandRow="1">
                <a:tableStyleId>{2D5ABB26-0587-4C30-8999-92F81FD0307C}</a:tableStyleId>
              </a:tblPr>
              <a:tblGrid>
                <a:gridCol w="2925350"/>
                <a:gridCol w="3407495"/>
                <a:gridCol w="2611822"/>
                <a:gridCol w="3103625"/>
              </a:tblGrid>
              <a:tr h="710721">
                <a:tc>
                  <a:txBody>
                    <a:bodyPr/>
                    <a:lstStyle/>
                    <a:p>
                      <a:r>
                        <a:rPr lang="en-US" sz="2400" b="1" dirty="0" smtClean="0">
                          <a:solidFill>
                            <a:schemeClr val="bg1"/>
                          </a:solidFill>
                          <a:latin typeface="Corbel"/>
                          <a:cs typeface="Corbel"/>
                        </a:rPr>
                        <a:t>Sing</a:t>
                      </a:r>
                      <a:endParaRPr lang="en-US" sz="2400" b="1" dirty="0">
                        <a:solidFill>
                          <a:schemeClr val="bg1"/>
                        </a:solidFill>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Books</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Singing</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baseline="0" dirty="0" smtClean="0">
                          <a:solidFill>
                            <a:schemeClr val="bg1"/>
                          </a:solidFill>
                          <a:latin typeface="Corbel"/>
                          <a:cs typeface="Corbel"/>
                        </a:rPr>
                        <a:t>Instruments, a choir, </a:t>
                      </a:r>
                      <a:r>
                        <a:rPr lang="en-US" sz="2400" b="1" baseline="0" dirty="0" smtClean="0">
                          <a:solidFill>
                            <a:schemeClr val="bg1"/>
                          </a:solidFill>
                          <a:latin typeface="Corbel"/>
                          <a:cs typeface="Corbel"/>
                        </a:rPr>
                        <a:t>solo singing</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855384807"/>
              </p:ext>
            </p:extLst>
          </p:nvPr>
        </p:nvGraphicFramePr>
        <p:xfrm>
          <a:off x="143708" y="2641239"/>
          <a:ext cx="12048292" cy="710721"/>
        </p:xfrm>
        <a:graphic>
          <a:graphicData uri="http://schemas.openxmlformats.org/drawingml/2006/table">
            <a:tbl>
              <a:tblPr firstRow="1" bandRow="1">
                <a:tableStyleId>{2D5ABB26-0587-4C30-8999-92F81FD0307C}</a:tableStyleId>
              </a:tblPr>
              <a:tblGrid>
                <a:gridCol w="2925350"/>
                <a:gridCol w="3407495"/>
                <a:gridCol w="2611822"/>
                <a:gridCol w="3103625"/>
              </a:tblGrid>
              <a:tr h="710721">
                <a:tc>
                  <a:txBody>
                    <a:bodyPr/>
                    <a:lstStyle/>
                    <a:p>
                      <a:r>
                        <a:rPr lang="en-US" sz="2400" b="1" dirty="0" smtClean="0">
                          <a:solidFill>
                            <a:schemeClr val="bg1"/>
                          </a:solidFill>
                          <a:latin typeface="Corbel"/>
                          <a:cs typeface="Corbel"/>
                        </a:rPr>
                        <a:t>Teach</a:t>
                      </a:r>
                      <a:endParaRPr lang="en-US" sz="2400" b="1" dirty="0">
                        <a:solidFill>
                          <a:schemeClr val="bg1"/>
                        </a:solidFill>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Projector</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Teaching</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False doctrine</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989896809"/>
              </p:ext>
            </p:extLst>
          </p:nvPr>
        </p:nvGraphicFramePr>
        <p:xfrm>
          <a:off x="143708" y="3351960"/>
          <a:ext cx="12048292" cy="457200"/>
        </p:xfrm>
        <a:graphic>
          <a:graphicData uri="http://schemas.openxmlformats.org/drawingml/2006/table">
            <a:tbl>
              <a:tblPr firstRow="1" bandRow="1">
                <a:tableStyleId>{2D5ABB26-0587-4C30-8999-92F81FD0307C}</a:tableStyleId>
              </a:tblPr>
              <a:tblGrid>
                <a:gridCol w="2925350"/>
                <a:gridCol w="3407495"/>
                <a:gridCol w="2611822"/>
                <a:gridCol w="3103625"/>
              </a:tblGrid>
              <a:tr h="411767">
                <a:tc>
                  <a:txBody>
                    <a:bodyPr/>
                    <a:lstStyle/>
                    <a:p>
                      <a:r>
                        <a:rPr lang="en-US" sz="2400" b="1" dirty="0" smtClean="0">
                          <a:solidFill>
                            <a:schemeClr val="bg1"/>
                          </a:solidFill>
                          <a:latin typeface="Corbel"/>
                          <a:cs typeface="Corbel"/>
                        </a:rPr>
                        <a:t>Assemble</a:t>
                      </a:r>
                      <a:endParaRPr lang="en-US" sz="2400" b="1" dirty="0">
                        <a:solidFill>
                          <a:schemeClr val="bg1"/>
                        </a:solidFill>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Place, pews</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Assembling</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Dining</a:t>
                      </a:r>
                      <a:r>
                        <a:rPr lang="en-US" sz="2400" b="1" baseline="0" dirty="0" smtClean="0">
                          <a:solidFill>
                            <a:schemeClr val="bg1"/>
                          </a:solidFill>
                          <a:latin typeface="Corbel"/>
                          <a:cs typeface="Corbel"/>
                        </a:rPr>
                        <a:t> hall</a:t>
                      </a:r>
                      <a:r>
                        <a:rPr lang="en-US" sz="2400" b="1" dirty="0" smtClean="0">
                          <a:solidFill>
                            <a:schemeClr val="bg1"/>
                          </a:solidFill>
                          <a:latin typeface="Corbel"/>
                          <a:cs typeface="Corbel"/>
                        </a:rPr>
                        <a:t>,</a:t>
                      </a:r>
                      <a:r>
                        <a:rPr lang="en-US" sz="2400" b="1" baseline="0" dirty="0" smtClean="0">
                          <a:solidFill>
                            <a:schemeClr val="bg1"/>
                          </a:solidFill>
                          <a:latin typeface="Corbel"/>
                          <a:cs typeface="Corbel"/>
                        </a:rPr>
                        <a:t> </a:t>
                      </a:r>
                      <a:r>
                        <a:rPr lang="en-US" sz="2400" b="1" baseline="0" dirty="0" smtClean="0">
                          <a:solidFill>
                            <a:schemeClr val="bg1"/>
                          </a:solidFill>
                          <a:latin typeface="Corbel"/>
                          <a:cs typeface="Corbel"/>
                        </a:rPr>
                        <a:t>gym</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635787388"/>
              </p:ext>
            </p:extLst>
          </p:nvPr>
        </p:nvGraphicFramePr>
        <p:xfrm>
          <a:off x="143708" y="3815575"/>
          <a:ext cx="12048292" cy="457200"/>
        </p:xfrm>
        <a:graphic>
          <a:graphicData uri="http://schemas.openxmlformats.org/drawingml/2006/table">
            <a:tbl>
              <a:tblPr firstRow="1" bandRow="1">
                <a:tableStyleId>{2D5ABB26-0587-4C30-8999-92F81FD0307C}</a:tableStyleId>
              </a:tblPr>
              <a:tblGrid>
                <a:gridCol w="2925350"/>
                <a:gridCol w="3407495"/>
                <a:gridCol w="2611822"/>
                <a:gridCol w="3103625"/>
              </a:tblGrid>
              <a:tr h="411767">
                <a:tc>
                  <a:txBody>
                    <a:bodyPr/>
                    <a:lstStyle/>
                    <a:p>
                      <a:r>
                        <a:rPr lang="en-US" sz="2400" b="1" dirty="0" smtClean="0">
                          <a:solidFill>
                            <a:schemeClr val="bg1"/>
                          </a:solidFill>
                          <a:latin typeface="Corbel"/>
                          <a:cs typeface="Corbel"/>
                        </a:rPr>
                        <a:t>Give</a:t>
                      </a:r>
                      <a:endParaRPr lang="en-US" sz="2400" b="1" dirty="0">
                        <a:solidFill>
                          <a:schemeClr val="bg1"/>
                        </a:solidFill>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Collection</a:t>
                      </a:r>
                      <a:r>
                        <a:rPr lang="en-US" sz="2400" b="1" baseline="0" dirty="0" smtClean="0">
                          <a:solidFill>
                            <a:schemeClr val="bg1"/>
                          </a:solidFill>
                          <a:latin typeface="Corbel"/>
                          <a:cs typeface="Corbel"/>
                        </a:rPr>
                        <a:t> plate</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Giving</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smtClean="0">
                          <a:solidFill>
                            <a:schemeClr val="bg1"/>
                          </a:solidFill>
                          <a:latin typeface="Corbel"/>
                          <a:cs typeface="Corbel"/>
                        </a:rPr>
                        <a:t>Business, yard sale</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909122713"/>
              </p:ext>
            </p:extLst>
          </p:nvPr>
        </p:nvGraphicFramePr>
        <p:xfrm>
          <a:off x="143708" y="4272775"/>
          <a:ext cx="12048292" cy="710721"/>
        </p:xfrm>
        <a:graphic>
          <a:graphicData uri="http://schemas.openxmlformats.org/drawingml/2006/table">
            <a:tbl>
              <a:tblPr firstRow="1" bandRow="1">
                <a:tableStyleId>{2D5ABB26-0587-4C30-8999-92F81FD0307C}</a:tableStyleId>
              </a:tblPr>
              <a:tblGrid>
                <a:gridCol w="2925350"/>
                <a:gridCol w="3407495"/>
                <a:gridCol w="2611822"/>
                <a:gridCol w="3103625"/>
              </a:tblGrid>
              <a:tr h="71072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latin typeface="Corbel"/>
                          <a:cs typeface="Corbel"/>
                        </a:rPr>
                        <a:t>Lord’s Supper</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latin typeface="Corbel"/>
                          <a:cs typeface="Corbel"/>
                        </a:rPr>
                        <a:t>Trays</a:t>
                      </a:r>
                      <a:r>
                        <a:rPr lang="en-US" sz="2400" b="1" dirty="0" smtClean="0">
                          <a:solidFill>
                            <a:schemeClr val="bg1"/>
                          </a:solidFill>
                          <a:latin typeface="Corbel"/>
                          <a:cs typeface="Corbel"/>
                        </a:rPr>
                        <a:t>, cups</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sz="2400" b="1" dirty="0" smtClean="0">
                          <a:solidFill>
                            <a:schemeClr val="bg1"/>
                          </a:solidFill>
                          <a:latin typeface="Corbel"/>
                          <a:cs typeface="Corbel"/>
                        </a:rPr>
                        <a:t>Lord’s Supper</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sz="2400" b="1" dirty="0" smtClean="0">
                          <a:solidFill>
                            <a:schemeClr val="bg1"/>
                          </a:solidFill>
                          <a:latin typeface="Corbel"/>
                          <a:cs typeface="Corbel"/>
                        </a:rPr>
                        <a:t>Pepsi </a:t>
                      </a:r>
                      <a:r>
                        <a:rPr lang="en-US" sz="2400" b="1" dirty="0" smtClean="0">
                          <a:solidFill>
                            <a:schemeClr val="bg1"/>
                          </a:solidFill>
                          <a:latin typeface="Corbel"/>
                          <a:cs typeface="Corbel"/>
                        </a:rPr>
                        <a:t>and </a:t>
                      </a:r>
                      <a:r>
                        <a:rPr lang="en-US" sz="2400" b="1" dirty="0" smtClean="0">
                          <a:solidFill>
                            <a:schemeClr val="bg1"/>
                          </a:solidFill>
                          <a:latin typeface="Corbel"/>
                          <a:cs typeface="Corbel"/>
                        </a:rPr>
                        <a:t>pizza</a:t>
                      </a:r>
                      <a:endParaRPr lang="en-US" sz="2400" b="1" dirty="0">
                        <a:solidFill>
                          <a:schemeClr val="bg1"/>
                        </a:solidFill>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68931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“Church of Christ Doctrine”?</a:t>
            </a:r>
            <a:endParaRPr lang="en-US" dirty="0"/>
          </a:p>
        </p:txBody>
      </p:sp>
      <p:sp>
        <p:nvSpPr>
          <p:cNvPr id="3" name="Content Placeholder 2"/>
          <p:cNvSpPr>
            <a:spLocks noGrp="1"/>
          </p:cNvSpPr>
          <p:nvPr>
            <p:ph idx="1"/>
          </p:nvPr>
        </p:nvSpPr>
        <p:spPr/>
        <p:txBody>
          <a:bodyPr>
            <a:noAutofit/>
          </a:bodyPr>
          <a:lstStyle/>
          <a:p>
            <a:r>
              <a:rPr lang="en-US" sz="3200" dirty="0" smtClean="0"/>
              <a:t>“It may be laid down as a principle of common sense, which commends itself to every candid mind, that a commission to do a thing authorizes only the doing of the thing specified. The doing of all other things is virtually forbidden. There is a maxim of law, that the expression of one thing is the exclusion of another… It must necessarily be so; for otherwise there could be no definiteness in contracts, and no precision in legislative enactments or judicial decrees. This maxim may be illustrated in a thousand ways.</a:t>
            </a:r>
          </a:p>
        </p:txBody>
      </p:sp>
    </p:spTree>
    <p:extLst>
      <p:ext uri="{BB962C8B-B14F-4D97-AF65-F5344CB8AC3E}">
        <p14:creationId xmlns:p14="http://schemas.microsoft.com/office/powerpoint/2010/main" val="2843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“Church of Christ Doctrine”?</a:t>
            </a:r>
            <a:endParaRPr lang="en-US" dirty="0"/>
          </a:p>
        </p:txBody>
      </p:sp>
      <p:sp>
        <p:nvSpPr>
          <p:cNvPr id="3" name="Content Placeholder 2"/>
          <p:cNvSpPr>
            <a:spLocks noGrp="1"/>
          </p:cNvSpPr>
          <p:nvPr>
            <p:ph idx="1"/>
          </p:nvPr>
        </p:nvSpPr>
        <p:spPr/>
        <p:txBody>
          <a:bodyPr>
            <a:noAutofit/>
          </a:bodyPr>
          <a:lstStyle/>
          <a:p>
            <a:r>
              <a:rPr lang="en-US" sz="3200" dirty="0" smtClean="0"/>
              <a:t>Numerous scriptural illustrations are at hand. For example: God commanded Noah to make an ark of gopher-wood. He assigns no reason why gopher-wood should be used. The command however, is positive, and it forbids the use of every other kind of wood. Abraham was commanded to offer his son Isaac for a burnt offering. He was virtually forbidden to offer any other member of his family. Aye, more, he could not offer an animal till the order was revoked by Him who gave it, and a second order was given, requiring the sacrifice of a ram in the place of Isaac.</a:t>
            </a:r>
          </a:p>
        </p:txBody>
      </p:sp>
    </p:spTree>
    <p:extLst>
      <p:ext uri="{BB962C8B-B14F-4D97-AF65-F5344CB8AC3E}">
        <p14:creationId xmlns:p14="http://schemas.microsoft.com/office/powerpoint/2010/main" val="493601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“Church of Christ Doctrine”?</a:t>
            </a:r>
            <a:endParaRPr lang="en-US" dirty="0"/>
          </a:p>
        </p:txBody>
      </p:sp>
      <p:sp>
        <p:nvSpPr>
          <p:cNvPr id="3" name="Content Placeholder 2"/>
          <p:cNvSpPr>
            <a:spLocks noGrp="1"/>
          </p:cNvSpPr>
          <p:nvPr>
            <p:ph idx="1"/>
          </p:nvPr>
        </p:nvSpPr>
        <p:spPr/>
        <p:txBody>
          <a:bodyPr>
            <a:noAutofit/>
          </a:bodyPr>
          <a:lstStyle/>
          <a:p>
            <a:r>
              <a:rPr lang="en-US" sz="3200" dirty="0" smtClean="0"/>
              <a:t>The institution of the Passover furnishes an illustration, or rather a combination of illustrations: A lamb was to be killed, not a heifer; it was to be of the first year, not of the second or third; a male, not a female; without a blemish, not with a blemish; on the fourteenth day of the month, not on some other day; the blood was to be applied to the door-posts and lintels, not elsewhere.”</a:t>
            </a:r>
          </a:p>
          <a:p>
            <a:endParaRPr lang="en-US" sz="3200" dirty="0"/>
          </a:p>
          <a:p>
            <a:r>
              <a:rPr lang="en-US" sz="3600" dirty="0" smtClean="0"/>
              <a:t>(Baptist Church Manual, Chapter IV, Ordinances</a:t>
            </a:r>
          </a:p>
          <a:p>
            <a:r>
              <a:rPr lang="en-US" sz="3600" dirty="0" smtClean="0"/>
              <a:t>of a Church, by J. M. Pendleton, D.D., 1867)</a:t>
            </a:r>
          </a:p>
        </p:txBody>
      </p:sp>
    </p:spTree>
    <p:extLst>
      <p:ext uri="{BB962C8B-B14F-4D97-AF65-F5344CB8AC3E}">
        <p14:creationId xmlns:p14="http://schemas.microsoft.com/office/powerpoint/2010/main" val="1809370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479324"/>
            <a:ext cx="12192000" cy="1899353"/>
          </a:xfrm>
        </p:spPr>
        <p:txBody>
          <a:bodyPr>
            <a:noAutofit/>
          </a:bodyPr>
          <a:lstStyle/>
          <a:p>
            <a:pPr algn="ctr"/>
            <a:r>
              <a:rPr lang="en-US" sz="4400" dirty="0" smtClean="0"/>
              <a:t>This is simply communication.</a:t>
            </a:r>
          </a:p>
          <a:p>
            <a:pPr algn="ctr"/>
            <a:r>
              <a:rPr lang="en-US" sz="4400" dirty="0" smtClean="0"/>
              <a:t>Nothing special. We use it every day.</a:t>
            </a:r>
          </a:p>
          <a:p>
            <a:pPr algn="ctr"/>
            <a:r>
              <a:rPr lang="en-US" sz="4400" dirty="0" smtClean="0"/>
              <a:t>Why throw it out when it comes to the Bible?</a:t>
            </a:r>
          </a:p>
        </p:txBody>
      </p:sp>
    </p:spTree>
    <p:extLst>
      <p:ext uri="{BB962C8B-B14F-4D97-AF65-F5344CB8AC3E}">
        <p14:creationId xmlns:p14="http://schemas.microsoft.com/office/powerpoint/2010/main" val="103959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God Silent?</a:t>
            </a:r>
            <a:endParaRPr lang="en-US" dirty="0"/>
          </a:p>
        </p:txBody>
      </p:sp>
      <p:sp>
        <p:nvSpPr>
          <p:cNvPr id="3" name="Content Placeholder 2"/>
          <p:cNvSpPr>
            <a:spLocks noGrp="1"/>
          </p:cNvSpPr>
          <p:nvPr>
            <p:ph idx="1"/>
          </p:nvPr>
        </p:nvSpPr>
        <p:spPr/>
        <p:txBody>
          <a:bodyPr>
            <a:normAutofit/>
          </a:bodyPr>
          <a:lstStyle/>
          <a:p>
            <a:r>
              <a:rPr lang="en-US" sz="3600" dirty="0" smtClean="0"/>
              <a:t>1 </a:t>
            </a:r>
            <a:r>
              <a:rPr lang="en-US" sz="3600" dirty="0"/>
              <a:t>Cor. 4.6: </a:t>
            </a:r>
            <a:r>
              <a:rPr lang="en-US" sz="3600" dirty="0" smtClean="0"/>
              <a:t>“I have applied all these things to myself and Apollos for your benefit, brothers, that you may learn by us not to go beyond what is written, that none of you may be puffed up in favor of one against another.”</a:t>
            </a:r>
            <a:endParaRPr lang="en-US" sz="3600" dirty="0"/>
          </a:p>
          <a:p>
            <a:endParaRPr lang="en-US" sz="3600" dirty="0" smtClean="0"/>
          </a:p>
          <a:p>
            <a:r>
              <a:rPr lang="en-US" sz="3600" dirty="0" smtClean="0"/>
              <a:t>When </a:t>
            </a:r>
            <a:r>
              <a:rPr lang="en-US" sz="3600" dirty="0"/>
              <a:t>we “go beyond what is </a:t>
            </a:r>
            <a:r>
              <a:rPr lang="en-US" sz="3600" dirty="0" smtClean="0"/>
              <a:t>WRITTEN,” we are in the </a:t>
            </a:r>
            <a:r>
              <a:rPr lang="en-US" sz="3600" dirty="0"/>
              <a:t>realm of silence</a:t>
            </a:r>
            <a:r>
              <a:rPr lang="en-US" sz="3600" dirty="0" smtClean="0"/>
              <a:t>.</a:t>
            </a:r>
            <a:endParaRPr lang="en-US" sz="3600" dirty="0"/>
          </a:p>
        </p:txBody>
      </p:sp>
    </p:spTree>
    <p:extLst>
      <p:ext uri="{BB962C8B-B14F-4D97-AF65-F5344CB8AC3E}">
        <p14:creationId xmlns:p14="http://schemas.microsoft.com/office/powerpoint/2010/main" val="20642995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Do We Show RESPECT for God’s Silence?</a:t>
            </a:r>
            <a:endParaRPr lang="en-US" sz="4000" dirty="0"/>
          </a:p>
        </p:txBody>
      </p:sp>
      <p:sp>
        <p:nvSpPr>
          <p:cNvPr id="3" name="Content Placeholder 2"/>
          <p:cNvSpPr>
            <a:spLocks noGrp="1"/>
          </p:cNvSpPr>
          <p:nvPr>
            <p:ph idx="1"/>
          </p:nvPr>
        </p:nvSpPr>
        <p:spPr/>
        <p:txBody>
          <a:bodyPr>
            <a:noAutofit/>
          </a:bodyPr>
          <a:lstStyle/>
          <a:p>
            <a:r>
              <a:rPr lang="en-US" sz="3600" dirty="0" smtClean="0"/>
              <a:t>By </a:t>
            </a:r>
            <a:r>
              <a:rPr lang="en-US" sz="3600" dirty="0"/>
              <a:t>following what has been </a:t>
            </a:r>
            <a:r>
              <a:rPr lang="en-US" sz="3600" dirty="0" smtClean="0"/>
              <a:t>REVEALED: </a:t>
            </a:r>
            <a:r>
              <a:rPr lang="en-US" dirty="0" smtClean="0"/>
              <a:t>Deut</a:t>
            </a:r>
            <a:r>
              <a:rPr lang="en-US" dirty="0"/>
              <a:t>. </a:t>
            </a:r>
            <a:r>
              <a:rPr lang="en-US" dirty="0" smtClean="0"/>
              <a:t>29.29; Rom. 10.17; Acts 15.24; </a:t>
            </a:r>
            <a:r>
              <a:rPr lang="en-US" dirty="0" smtClean="0"/>
              <a:t>1 Cor. 4.6; 2 John 9; 2 Tim. 3.16-17</a:t>
            </a:r>
            <a:endParaRPr lang="en-US" dirty="0"/>
          </a:p>
          <a:p>
            <a:endParaRPr lang="en-US" sz="3800" dirty="0" smtClean="0"/>
          </a:p>
          <a:p>
            <a:r>
              <a:rPr lang="en-US" sz="3600" dirty="0" smtClean="0"/>
              <a:t>By </a:t>
            </a:r>
            <a:r>
              <a:rPr lang="en-US" sz="3600" dirty="0"/>
              <a:t>not turning to the RIGHT or to the </a:t>
            </a:r>
            <a:r>
              <a:rPr lang="en-US" sz="3600" dirty="0" smtClean="0"/>
              <a:t>LEFT: </a:t>
            </a:r>
            <a:r>
              <a:rPr lang="en-US" dirty="0" smtClean="0"/>
              <a:t>Deut</a:t>
            </a:r>
            <a:r>
              <a:rPr lang="en-US" dirty="0"/>
              <a:t>. 4.2; 12.32; Josh. 1.7-8</a:t>
            </a:r>
          </a:p>
          <a:p>
            <a:endParaRPr lang="en-US" sz="3800" dirty="0" smtClean="0"/>
          </a:p>
          <a:p>
            <a:r>
              <a:rPr lang="en-US" sz="3600" dirty="0" smtClean="0"/>
              <a:t>By </a:t>
            </a:r>
            <a:r>
              <a:rPr lang="en-US" sz="3600" dirty="0"/>
              <a:t>speaking as the ORACLES of </a:t>
            </a:r>
            <a:r>
              <a:rPr lang="en-US" sz="3600" dirty="0" smtClean="0"/>
              <a:t>God: </a:t>
            </a:r>
            <a:r>
              <a:rPr lang="en-US" dirty="0" smtClean="0"/>
              <a:t>1 </a:t>
            </a:r>
            <a:r>
              <a:rPr lang="en-US" dirty="0"/>
              <a:t>Peter </a:t>
            </a:r>
            <a:r>
              <a:rPr lang="en-US" dirty="0" smtClean="0"/>
              <a:t>4.11</a:t>
            </a:r>
          </a:p>
          <a:p>
            <a:endParaRPr lang="en-US" sz="3800" dirty="0"/>
          </a:p>
          <a:p>
            <a:r>
              <a:rPr lang="en-US" sz="3600" dirty="0" smtClean="0"/>
              <a:t>By recognizing the law of EXCLUSION: </a:t>
            </a:r>
            <a:r>
              <a:rPr lang="en-US" dirty="0" smtClean="0"/>
              <a:t>Heb. 7.14</a:t>
            </a:r>
          </a:p>
        </p:txBody>
      </p:sp>
    </p:spTree>
    <p:extLst>
      <p:ext uri="{BB962C8B-B14F-4D97-AF65-F5344CB8AC3E}">
        <p14:creationId xmlns:p14="http://schemas.microsoft.com/office/powerpoint/2010/main" val="860153028"/>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a:t>
            </a:r>
            <a:r>
              <a:rPr lang="en-US" sz="4000" dirty="0" smtClean="0"/>
              <a:t>Have We Learned </a:t>
            </a:r>
            <a:r>
              <a:rPr lang="en-US" sz="4000" dirty="0"/>
              <a:t>about </a:t>
            </a:r>
            <a:r>
              <a:rPr lang="en-US" sz="4000" dirty="0" smtClean="0"/>
              <a:t>Communication</a:t>
            </a:r>
            <a:r>
              <a:rPr lang="en-US" sz="4000" dirty="0"/>
              <a:t>?</a:t>
            </a:r>
            <a:r>
              <a:rPr lang="en-US" sz="4000" dirty="0" smtClean="0">
                <a:effectLst/>
              </a:rPr>
              <a:t> </a:t>
            </a:r>
            <a:endParaRPr lang="en-US" sz="4000" dirty="0"/>
          </a:p>
        </p:txBody>
      </p:sp>
      <p:sp>
        <p:nvSpPr>
          <p:cNvPr id="3" name="Content Placeholder 2"/>
          <p:cNvSpPr>
            <a:spLocks noGrp="1"/>
          </p:cNvSpPr>
          <p:nvPr>
            <p:ph idx="1"/>
          </p:nvPr>
        </p:nvSpPr>
        <p:spPr/>
        <p:txBody>
          <a:bodyPr>
            <a:noAutofit/>
          </a:bodyPr>
          <a:lstStyle/>
          <a:p>
            <a:r>
              <a:rPr lang="en-US" dirty="0" smtClean="0"/>
              <a:t>We tell, show, imply something to someone we want them to know or do.</a:t>
            </a:r>
            <a:br>
              <a:rPr lang="en-US" dirty="0" smtClean="0"/>
            </a:br>
            <a:endParaRPr lang="en-US" dirty="0" smtClean="0"/>
          </a:p>
          <a:p>
            <a:r>
              <a:rPr lang="en-US" dirty="0" smtClean="0"/>
              <a:t>We give inclusive commands which include aids to carry out the command, and exclusive commands which excludes anything not specified.</a:t>
            </a:r>
          </a:p>
          <a:p>
            <a:endParaRPr lang="en-US" dirty="0"/>
          </a:p>
          <a:p>
            <a:r>
              <a:rPr lang="en-US" dirty="0" smtClean="0"/>
              <a:t>If it changes the command it is an addition.</a:t>
            </a:r>
            <a:endParaRPr lang="en-US" dirty="0" smtClean="0"/>
          </a:p>
          <a:p>
            <a:endParaRPr lang="en-US" dirty="0" smtClean="0"/>
          </a:p>
          <a:p>
            <a:r>
              <a:rPr lang="en-US" dirty="0" smtClean="0"/>
              <a:t>All communication works this way.</a:t>
            </a:r>
          </a:p>
          <a:p>
            <a:endParaRPr lang="en-US" dirty="0" smtClean="0"/>
          </a:p>
          <a:p>
            <a:r>
              <a:rPr lang="en-US" dirty="0" smtClean="0"/>
              <a:t>God communicates with us the same way.</a:t>
            </a:r>
          </a:p>
        </p:txBody>
      </p:sp>
    </p:spTree>
    <p:extLst>
      <p:ext uri="{BB962C8B-B14F-4D97-AF65-F5344CB8AC3E}">
        <p14:creationId xmlns:p14="http://schemas.microsoft.com/office/powerpoint/2010/main" val="852813925"/>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bg1"/>
                </a:solidFill>
                <a:latin typeface="Corbel" charset="0"/>
                <a:ea typeface="Corbel" charset="0"/>
                <a:cs typeface="Corbel" charset="0"/>
              </a:rPr>
              <a:t>Does Silence Give PERMISSION [Authorize]?</a:t>
            </a:r>
            <a:endParaRPr lang="en-US" sz="4000" b="1" dirty="0">
              <a:solidFill>
                <a:schemeClr val="bg1"/>
              </a:solidFill>
              <a:latin typeface="Corbel" charset="0"/>
              <a:ea typeface="Corbel" charset="0"/>
              <a:cs typeface="Corbel" charset="0"/>
            </a:endParaRPr>
          </a:p>
        </p:txBody>
      </p:sp>
      <p:sp>
        <p:nvSpPr>
          <p:cNvPr id="4" name="Text Placeholder 3"/>
          <p:cNvSpPr>
            <a:spLocks noGrp="1"/>
          </p:cNvSpPr>
          <p:nvPr>
            <p:ph type="body" idx="1"/>
          </p:nvPr>
        </p:nvSpPr>
        <p:spPr/>
        <p:txBody>
          <a:bodyPr>
            <a:normAutofit/>
          </a:bodyPr>
          <a:lstStyle/>
          <a:p>
            <a:r>
              <a:rPr lang="en-US" sz="3200" b="1" dirty="0">
                <a:solidFill>
                  <a:schemeClr val="bg1"/>
                </a:solidFill>
                <a:latin typeface="Corbel" charset="0"/>
                <a:ea typeface="Corbel" charset="0"/>
                <a:cs typeface="Corbel" charset="0"/>
              </a:rPr>
              <a:t>T</a:t>
            </a:r>
            <a:r>
              <a:rPr lang="en-US" sz="3200" b="1" dirty="0" smtClean="0">
                <a:solidFill>
                  <a:schemeClr val="bg1"/>
                </a:solidFill>
                <a:latin typeface="Corbel" charset="0"/>
                <a:ea typeface="Corbel" charset="0"/>
                <a:cs typeface="Corbel" charset="0"/>
              </a:rPr>
              <a:t>here are two positions when approaching God’s silence: (1) Silence is permissive and (2) Silence prohibits.</a:t>
            </a:r>
            <a:endParaRPr lang="en-US" sz="3200" b="1" dirty="0">
              <a:solidFill>
                <a:schemeClr val="bg1"/>
              </a:solidFill>
              <a:latin typeface="Corbel" charset="0"/>
              <a:ea typeface="Corbel" charset="0"/>
              <a:cs typeface="Corbel" charset="0"/>
            </a:endParaRPr>
          </a:p>
        </p:txBody>
      </p:sp>
    </p:spTree>
    <p:extLst>
      <p:ext uri="{BB962C8B-B14F-4D97-AF65-F5344CB8AC3E}">
        <p14:creationId xmlns:p14="http://schemas.microsoft.com/office/powerpoint/2010/main" val="60434883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dirty="0" smtClean="0"/>
              <a:t>How Communication Works</a:t>
            </a:r>
            <a:endParaRPr lang="en-US" sz="5400" dirty="0"/>
          </a:p>
        </p:txBody>
      </p:sp>
      <p:sp>
        <p:nvSpPr>
          <p:cNvPr id="5" name="Content Placeholder 4"/>
          <p:cNvSpPr>
            <a:spLocks noGrp="1"/>
          </p:cNvSpPr>
          <p:nvPr>
            <p:ph idx="1"/>
          </p:nvPr>
        </p:nvSpPr>
        <p:spPr/>
        <p:txBody>
          <a:bodyPr>
            <a:normAutofit/>
          </a:bodyPr>
          <a:lstStyle/>
          <a:p>
            <a:r>
              <a:rPr lang="en-US" sz="3200" dirty="0" smtClean="0"/>
              <a:t>EXCLUSIVE (specific) communication: Excludes everything except what has been specified. Cannot add to or take away.</a:t>
            </a:r>
          </a:p>
          <a:p>
            <a:endParaRPr lang="en-US" sz="3200" dirty="0" smtClean="0"/>
          </a:p>
          <a:p>
            <a:r>
              <a:rPr lang="en-US" sz="3200" dirty="0" smtClean="0"/>
              <a:t>INCLUSIVE (generic) communication: instructions that are not specific; matters of judgment; necessary to carry out of a command.</a:t>
            </a:r>
          </a:p>
        </p:txBody>
      </p:sp>
    </p:spTree>
    <p:extLst>
      <p:ext uri="{BB962C8B-B14F-4D97-AF65-F5344CB8AC3E}">
        <p14:creationId xmlns:p14="http://schemas.microsoft.com/office/powerpoint/2010/main" val="1514958165"/>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How Communication Works</a:t>
            </a:r>
            <a:endParaRPr lang="en-US" sz="5400" dirty="0"/>
          </a:p>
        </p:txBody>
      </p:sp>
      <p:sp>
        <p:nvSpPr>
          <p:cNvPr id="3" name="Content Placeholder 2"/>
          <p:cNvSpPr>
            <a:spLocks noGrp="1"/>
          </p:cNvSpPr>
          <p:nvPr>
            <p:ph idx="1"/>
          </p:nvPr>
        </p:nvSpPr>
        <p:spPr>
          <a:xfrm>
            <a:off x="838200" y="1825625"/>
            <a:ext cx="10628086" cy="4351338"/>
          </a:xfrm>
        </p:spPr>
        <p:txBody>
          <a:bodyPr>
            <a:noAutofit/>
          </a:bodyPr>
          <a:lstStyle/>
          <a:p>
            <a:r>
              <a:rPr lang="en-US" sz="3200" dirty="0" smtClean="0"/>
              <a:t>Tell someone: “</a:t>
            </a:r>
            <a:r>
              <a:rPr lang="en-US" sz="3200" dirty="0"/>
              <a:t>Go to the store and buy milk and bread.”</a:t>
            </a:r>
          </a:p>
          <a:p>
            <a:endParaRPr lang="en-US" sz="3200" dirty="0" smtClean="0"/>
          </a:p>
          <a:p>
            <a:r>
              <a:rPr lang="en-US" sz="3200" dirty="0" smtClean="0"/>
              <a:t>How </a:t>
            </a:r>
            <a:r>
              <a:rPr lang="en-US" sz="3200" dirty="0"/>
              <a:t>is he going to get to the store? </a:t>
            </a:r>
            <a:r>
              <a:rPr lang="en-US" sz="3200" i="1" dirty="0"/>
              <a:t>Drive, walk, bike, </a:t>
            </a:r>
            <a:r>
              <a:rPr lang="en-US" sz="3200" i="1" dirty="0" smtClean="0"/>
              <a:t>bus</a:t>
            </a:r>
            <a:endParaRPr lang="en-US" sz="3200" i="1" dirty="0"/>
          </a:p>
          <a:p>
            <a:r>
              <a:rPr lang="en-US" sz="3200" dirty="0" smtClean="0"/>
              <a:t>Which </a:t>
            </a:r>
            <a:r>
              <a:rPr lang="en-US" sz="3200" dirty="0"/>
              <a:t>store will he go to? </a:t>
            </a:r>
            <a:r>
              <a:rPr lang="en-US" sz="3200" i="1" dirty="0" smtClean="0"/>
              <a:t>Target, Walmart</a:t>
            </a:r>
            <a:endParaRPr lang="en-US" sz="3200" i="1" dirty="0"/>
          </a:p>
          <a:p>
            <a:r>
              <a:rPr lang="en-US" sz="3200" dirty="0" smtClean="0"/>
              <a:t>What </a:t>
            </a:r>
            <a:r>
              <a:rPr lang="en-US" sz="3200" dirty="0"/>
              <a:t>kind of milk and bread? </a:t>
            </a:r>
            <a:r>
              <a:rPr lang="en-US" sz="3200" i="1" dirty="0"/>
              <a:t>1</a:t>
            </a:r>
            <a:r>
              <a:rPr lang="en-US" sz="3200" i="1" dirty="0" smtClean="0"/>
              <a:t>%, </a:t>
            </a:r>
            <a:r>
              <a:rPr lang="en-US" sz="3200" i="1" dirty="0"/>
              <a:t>2</a:t>
            </a:r>
            <a:r>
              <a:rPr lang="en-US" sz="3200" i="1" dirty="0" smtClean="0"/>
              <a:t>%; white, wheat</a:t>
            </a:r>
            <a:endParaRPr lang="en-US" sz="3200" i="1" dirty="0"/>
          </a:p>
          <a:p>
            <a:r>
              <a:rPr lang="en-US" sz="3200" dirty="0" smtClean="0"/>
              <a:t>How </a:t>
            </a:r>
            <a:r>
              <a:rPr lang="en-US" sz="3200" dirty="0"/>
              <a:t>will he buy the groceries? </a:t>
            </a:r>
            <a:r>
              <a:rPr lang="en-US" sz="3200" i="1" dirty="0"/>
              <a:t>Cash, check, credit </a:t>
            </a:r>
            <a:r>
              <a:rPr lang="en-US" sz="3200" i="1" dirty="0" smtClean="0"/>
              <a:t>card</a:t>
            </a:r>
            <a:endParaRPr lang="en-US" sz="3200" i="1" dirty="0"/>
          </a:p>
          <a:p>
            <a:r>
              <a:rPr lang="en-US" sz="3200" dirty="0" smtClean="0"/>
              <a:t>How </a:t>
            </a:r>
            <a:r>
              <a:rPr lang="en-US" sz="3200" dirty="0"/>
              <a:t>will he carry the groceries? </a:t>
            </a:r>
            <a:r>
              <a:rPr lang="en-US" sz="3200" i="1" dirty="0"/>
              <a:t>In his </a:t>
            </a:r>
            <a:r>
              <a:rPr lang="en-US" sz="3200" i="1" dirty="0" smtClean="0"/>
              <a:t>arms, bag, or box</a:t>
            </a:r>
            <a:endParaRPr lang="en-US" sz="3200" i="1" dirty="0"/>
          </a:p>
          <a:p>
            <a:endParaRPr lang="en-US" sz="3200" dirty="0" smtClean="0"/>
          </a:p>
          <a:p>
            <a:r>
              <a:rPr lang="en-US" dirty="0" smtClean="0"/>
              <a:t>Inclusive communication. A</a:t>
            </a:r>
            <a:r>
              <a:rPr lang="en-US" dirty="0" smtClean="0"/>
              <a:t>ll </a:t>
            </a:r>
            <a:r>
              <a:rPr lang="en-US" dirty="0"/>
              <a:t>these things are a matter of </a:t>
            </a:r>
            <a:r>
              <a:rPr lang="en-US" dirty="0" smtClean="0"/>
              <a:t>judgment.</a:t>
            </a:r>
            <a:endParaRPr lang="en-US" dirty="0"/>
          </a:p>
        </p:txBody>
      </p:sp>
    </p:spTree>
    <p:extLst>
      <p:ext uri="{BB962C8B-B14F-4D97-AF65-F5344CB8AC3E}">
        <p14:creationId xmlns:p14="http://schemas.microsoft.com/office/powerpoint/2010/main" val="112947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How Communication Works</a:t>
            </a:r>
            <a:endParaRPr lang="en-US" sz="5400" dirty="0"/>
          </a:p>
        </p:txBody>
      </p:sp>
      <p:sp>
        <p:nvSpPr>
          <p:cNvPr id="3" name="Content Placeholder 2"/>
          <p:cNvSpPr>
            <a:spLocks noGrp="1"/>
          </p:cNvSpPr>
          <p:nvPr>
            <p:ph idx="1"/>
          </p:nvPr>
        </p:nvSpPr>
        <p:spPr>
          <a:xfrm>
            <a:off x="838199" y="1825625"/>
            <a:ext cx="10857931" cy="4351338"/>
          </a:xfrm>
        </p:spPr>
        <p:txBody>
          <a:bodyPr>
            <a:noAutofit/>
          </a:bodyPr>
          <a:lstStyle/>
          <a:p>
            <a:r>
              <a:rPr lang="en-US" sz="3200" dirty="0" smtClean="0"/>
              <a:t>Tell someone: “Take the bus to the store and use cash to buy milk and bread.”</a:t>
            </a:r>
          </a:p>
          <a:p>
            <a:endParaRPr lang="en-US" sz="3200" dirty="0" smtClean="0"/>
          </a:p>
          <a:p>
            <a:r>
              <a:rPr lang="en-US" sz="3200" dirty="0"/>
              <a:t>E</a:t>
            </a:r>
            <a:r>
              <a:rPr lang="en-US" sz="3200" dirty="0" smtClean="0"/>
              <a:t>xclusive [specific]</a:t>
            </a:r>
            <a:r>
              <a:rPr lang="en-US" sz="3200" dirty="0" smtClean="0"/>
              <a:t>: How is he going to get to the store? </a:t>
            </a:r>
            <a:r>
              <a:rPr lang="en-US" sz="3200" i="1" dirty="0" smtClean="0"/>
              <a:t>Bus.</a:t>
            </a:r>
          </a:p>
          <a:p>
            <a:endParaRPr lang="en-US" sz="3200" dirty="0" smtClean="0"/>
          </a:p>
          <a:p>
            <a:r>
              <a:rPr lang="en-US" sz="3200" dirty="0" smtClean="0"/>
              <a:t>E</a:t>
            </a:r>
            <a:r>
              <a:rPr lang="en-US" sz="3200" dirty="0" smtClean="0"/>
              <a:t>xclusive</a:t>
            </a:r>
            <a:r>
              <a:rPr lang="en-US" sz="3200" dirty="0" smtClean="0"/>
              <a:t>: How will he buy the groceries? </a:t>
            </a:r>
            <a:r>
              <a:rPr lang="en-US" sz="3200" i="1" dirty="0" smtClean="0"/>
              <a:t>Cash.</a:t>
            </a:r>
          </a:p>
          <a:p>
            <a:endParaRPr lang="en-US" sz="3200" i="1" dirty="0"/>
          </a:p>
          <a:p>
            <a:r>
              <a:rPr lang="en-US" sz="3200" dirty="0" smtClean="0"/>
              <a:t>Exclusive: </a:t>
            </a:r>
            <a:r>
              <a:rPr lang="en-US" sz="3200" i="1" dirty="0" smtClean="0"/>
              <a:t>Bread and milk category.</a:t>
            </a:r>
          </a:p>
          <a:p>
            <a:endParaRPr lang="en-US" sz="3200" dirty="0" smtClean="0"/>
          </a:p>
          <a:p>
            <a:r>
              <a:rPr lang="en-US" sz="3200" dirty="0" smtClean="0"/>
              <a:t>I</a:t>
            </a:r>
            <a:r>
              <a:rPr lang="en-US" sz="3200" dirty="0" smtClean="0"/>
              <a:t>nclusive [generic]: Which store? What kind of milk and bread? How will he carry the groceries?</a:t>
            </a:r>
          </a:p>
        </p:txBody>
      </p:sp>
    </p:spTree>
    <p:extLst>
      <p:ext uri="{BB962C8B-B14F-4D97-AF65-F5344CB8AC3E}">
        <p14:creationId xmlns:p14="http://schemas.microsoft.com/office/powerpoint/2010/main" val="131117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How Communication Works</a:t>
            </a:r>
            <a:endParaRPr lang="en-US" sz="5400" dirty="0"/>
          </a:p>
        </p:txBody>
      </p:sp>
      <p:sp>
        <p:nvSpPr>
          <p:cNvPr id="3" name="Content Placeholder 2"/>
          <p:cNvSpPr>
            <a:spLocks noGrp="1"/>
          </p:cNvSpPr>
          <p:nvPr>
            <p:ph idx="1"/>
          </p:nvPr>
        </p:nvSpPr>
        <p:spPr>
          <a:xfrm>
            <a:off x="838200" y="1825625"/>
            <a:ext cx="10628086" cy="4351338"/>
          </a:xfrm>
        </p:spPr>
        <p:txBody>
          <a:bodyPr>
            <a:noAutofit/>
          </a:bodyPr>
          <a:lstStyle/>
          <a:p>
            <a:r>
              <a:rPr lang="en-US" sz="3200" dirty="0" smtClean="0"/>
              <a:t>Tell someone: </a:t>
            </a:r>
            <a:r>
              <a:rPr lang="en-US" sz="3200" dirty="0"/>
              <a:t>“Go to Walmart and buy 2% milk and </a:t>
            </a:r>
            <a:r>
              <a:rPr lang="en-US" sz="3200" dirty="0" smtClean="0"/>
              <a:t>white bread.”</a:t>
            </a:r>
          </a:p>
          <a:p>
            <a:endParaRPr lang="en-US" sz="3200" dirty="0"/>
          </a:p>
          <a:p>
            <a:r>
              <a:rPr lang="en-US" sz="3200" dirty="0" smtClean="0"/>
              <a:t>Matter of judgment: how </a:t>
            </a:r>
            <a:r>
              <a:rPr lang="en-US" sz="3200" dirty="0"/>
              <a:t>he gets there, how he buys it</a:t>
            </a:r>
          </a:p>
          <a:p>
            <a:endParaRPr lang="en-US" sz="3200" dirty="0" smtClean="0"/>
          </a:p>
          <a:p>
            <a:r>
              <a:rPr lang="en-US" sz="3200" dirty="0" smtClean="0"/>
              <a:t>Excludes</a:t>
            </a:r>
            <a:r>
              <a:rPr lang="en-US" sz="3200" dirty="0"/>
              <a:t>: Target, 1% milk, </a:t>
            </a:r>
            <a:r>
              <a:rPr lang="en-US" sz="3200" dirty="0" smtClean="0"/>
              <a:t>100% whole wheat bread</a:t>
            </a:r>
            <a:endParaRPr lang="en-US" sz="3200" dirty="0" smtClean="0"/>
          </a:p>
          <a:p>
            <a:endParaRPr lang="en-US" sz="3200" dirty="0"/>
          </a:p>
          <a:p>
            <a:r>
              <a:rPr lang="en-US" sz="3200" dirty="0" smtClean="0"/>
              <a:t>How might we “add to or take away” from this command?</a:t>
            </a:r>
            <a:endParaRPr lang="en-US" sz="3200" dirty="0"/>
          </a:p>
        </p:txBody>
      </p:sp>
    </p:spTree>
    <p:extLst>
      <p:ext uri="{BB962C8B-B14F-4D97-AF65-F5344CB8AC3E}">
        <p14:creationId xmlns:p14="http://schemas.microsoft.com/office/powerpoint/2010/main" val="72040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How Communication Works</a:t>
            </a:r>
            <a:endParaRPr lang="en-US" sz="5400" dirty="0"/>
          </a:p>
        </p:txBody>
      </p:sp>
      <p:sp>
        <p:nvSpPr>
          <p:cNvPr id="3" name="Content Placeholder 2"/>
          <p:cNvSpPr>
            <a:spLocks noGrp="1"/>
          </p:cNvSpPr>
          <p:nvPr>
            <p:ph idx="1"/>
          </p:nvPr>
        </p:nvSpPr>
        <p:spPr>
          <a:xfrm>
            <a:off x="838200" y="1825625"/>
            <a:ext cx="10628086" cy="4351338"/>
          </a:xfrm>
        </p:spPr>
        <p:txBody>
          <a:bodyPr>
            <a:noAutofit/>
          </a:bodyPr>
          <a:lstStyle/>
          <a:p>
            <a:r>
              <a:rPr lang="en-US" sz="3200" dirty="0"/>
              <a:t>Tell </a:t>
            </a:r>
            <a:r>
              <a:rPr lang="en-US" sz="3200" dirty="0" smtClean="0"/>
              <a:t>someone: </a:t>
            </a:r>
            <a:r>
              <a:rPr lang="en-US" sz="3200" dirty="0"/>
              <a:t>“Go to the store and buy milk and bread.”</a:t>
            </a:r>
          </a:p>
          <a:p>
            <a:endParaRPr lang="en-US" sz="3200" dirty="0" smtClean="0"/>
          </a:p>
          <a:p>
            <a:r>
              <a:rPr lang="en-US" sz="3200" dirty="0" smtClean="0"/>
              <a:t>Allowed: </a:t>
            </a:r>
            <a:r>
              <a:rPr lang="en-US" sz="3200" dirty="0"/>
              <a:t>Any form of </a:t>
            </a:r>
            <a:r>
              <a:rPr lang="en-US" sz="3200" dirty="0" smtClean="0"/>
              <a:t>transportation, </a:t>
            </a:r>
            <a:r>
              <a:rPr lang="en-US" sz="3200" dirty="0"/>
              <a:t>any </a:t>
            </a:r>
            <a:r>
              <a:rPr lang="en-US" sz="3200" dirty="0" smtClean="0"/>
              <a:t>store, </a:t>
            </a:r>
            <a:r>
              <a:rPr lang="en-US" sz="3200" dirty="0"/>
              <a:t>any </a:t>
            </a:r>
            <a:r>
              <a:rPr lang="en-US" sz="3200" dirty="0" smtClean="0"/>
              <a:t>milk, and any bread.</a:t>
            </a:r>
            <a:endParaRPr lang="en-US" sz="3200" dirty="0"/>
          </a:p>
          <a:p>
            <a:endParaRPr lang="en-US" sz="3200" dirty="0" smtClean="0"/>
          </a:p>
          <a:p>
            <a:r>
              <a:rPr lang="en-US" sz="3200" dirty="0" smtClean="0"/>
              <a:t>Excludes</a:t>
            </a:r>
            <a:r>
              <a:rPr lang="en-US" sz="3200" dirty="0"/>
              <a:t>: Candy bar, movie, video game</a:t>
            </a:r>
            <a:r>
              <a:rPr lang="en-US" sz="3200" dirty="0" smtClean="0"/>
              <a:t>, toys, etc.</a:t>
            </a:r>
          </a:p>
          <a:p>
            <a:endParaRPr lang="en-US" sz="3200" dirty="0" smtClean="0"/>
          </a:p>
          <a:p>
            <a:r>
              <a:rPr lang="en-US" sz="3200" dirty="0" smtClean="0"/>
              <a:t>Did silence </a:t>
            </a:r>
            <a:r>
              <a:rPr lang="en-US" sz="3200" dirty="0"/>
              <a:t>give </a:t>
            </a:r>
            <a:r>
              <a:rPr lang="en-US" sz="3200" dirty="0" smtClean="0"/>
              <a:t>permission </a:t>
            </a:r>
            <a:r>
              <a:rPr lang="en-US" sz="3200" dirty="0"/>
              <a:t>to buy these things</a:t>
            </a:r>
            <a:r>
              <a:rPr lang="en-US" sz="3200" dirty="0" smtClean="0"/>
              <a:t>?</a:t>
            </a:r>
            <a:endParaRPr lang="en-US" sz="3200" dirty="0"/>
          </a:p>
        </p:txBody>
      </p:sp>
    </p:spTree>
    <p:extLst>
      <p:ext uri="{BB962C8B-B14F-4D97-AF65-F5344CB8AC3E}">
        <p14:creationId xmlns:p14="http://schemas.microsoft.com/office/powerpoint/2010/main" val="214730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Would “God </a:t>
            </a:r>
            <a:r>
              <a:rPr lang="en-US" sz="4000" dirty="0" smtClean="0"/>
              <a:t>DIDN’T Say Not </a:t>
            </a:r>
            <a:r>
              <a:rPr lang="en-US" sz="4000" dirty="0"/>
              <a:t>to” </a:t>
            </a:r>
            <a:r>
              <a:rPr lang="en-US" sz="4000" dirty="0" smtClean="0"/>
              <a:t>Work Here?</a:t>
            </a:r>
            <a:endParaRPr lang="en-US" sz="4000" dirty="0"/>
          </a:p>
        </p:txBody>
      </p:sp>
      <p:sp>
        <p:nvSpPr>
          <p:cNvPr id="3" name="Content Placeholder 2"/>
          <p:cNvSpPr>
            <a:spLocks noGrp="1"/>
          </p:cNvSpPr>
          <p:nvPr>
            <p:ph idx="1"/>
          </p:nvPr>
        </p:nvSpPr>
        <p:spPr/>
        <p:txBody>
          <a:bodyPr>
            <a:normAutofit lnSpcReduction="10000"/>
          </a:bodyPr>
          <a:lstStyle/>
          <a:p>
            <a:r>
              <a:rPr lang="en-US" sz="3200" dirty="0" smtClean="0"/>
              <a:t>Exo. 12.5: Did silence allow for OTHER animals?</a:t>
            </a:r>
          </a:p>
          <a:p>
            <a:endParaRPr lang="en-US" sz="3200" dirty="0" smtClean="0"/>
          </a:p>
          <a:p>
            <a:r>
              <a:rPr lang="en-US" sz="3200" dirty="0" smtClean="0"/>
              <a:t>Lev. 10.1; Jer. 7.30-31: Did silence allow for SELF-IMPOSED worship?</a:t>
            </a:r>
          </a:p>
          <a:p>
            <a:endParaRPr lang="en-US" sz="3200" dirty="0" smtClean="0"/>
          </a:p>
          <a:p>
            <a:r>
              <a:rPr lang="en-US" sz="3200" dirty="0" smtClean="0"/>
              <a:t>2 Sam. 7.1-7: </a:t>
            </a:r>
            <a:r>
              <a:rPr lang="en-US" sz="3200" dirty="0" smtClean="0"/>
              <a:t>Did silence allow David to build a TEMPLE?</a:t>
            </a:r>
          </a:p>
          <a:p>
            <a:endParaRPr lang="en-US" sz="3200" dirty="0" smtClean="0"/>
          </a:p>
          <a:p>
            <a:r>
              <a:rPr lang="en-US" sz="3200" dirty="0" smtClean="0"/>
              <a:t>2 Kings 5.10: Did silence allow for another BODY of water?</a:t>
            </a:r>
          </a:p>
          <a:p>
            <a:endParaRPr lang="en-US" sz="3200" dirty="0"/>
          </a:p>
          <a:p>
            <a:r>
              <a:rPr lang="en-US" sz="3600" dirty="0"/>
              <a:t>S</a:t>
            </a:r>
            <a:r>
              <a:rPr lang="en-US" sz="3600" dirty="0" smtClean="0"/>
              <a:t>ilence NEVER permits</a:t>
            </a:r>
            <a:r>
              <a:rPr lang="en-US" sz="3600" dirty="0"/>
              <a:t>, only </a:t>
            </a:r>
            <a:r>
              <a:rPr lang="en-US" sz="3600" dirty="0" smtClean="0"/>
              <a:t>REVELATION permits</a:t>
            </a:r>
            <a:r>
              <a:rPr lang="en-US" sz="3600" dirty="0"/>
              <a:t>.</a:t>
            </a:r>
            <a:endParaRPr lang="en-US" sz="3600" dirty="0" smtClean="0"/>
          </a:p>
        </p:txBody>
      </p:sp>
      <p:sp>
        <p:nvSpPr>
          <p:cNvPr id="4" name="Rectangle 3"/>
          <p:cNvSpPr/>
          <p:nvPr/>
        </p:nvSpPr>
        <p:spPr>
          <a:xfrm>
            <a:off x="1130300" y="2274838"/>
            <a:ext cx="9931400" cy="2308324"/>
          </a:xfrm>
          <a:prstGeom prst="rect">
            <a:avLst/>
          </a:prstGeom>
        </p:spPr>
        <p:txBody>
          <a:bodyPr wrap="square">
            <a:spAutoFit/>
          </a:bodyPr>
          <a:lstStyle/>
          <a:p>
            <a:pPr algn="ctr"/>
            <a:r>
              <a:rPr lang="en-US" sz="4800" b="1" dirty="0" smtClean="0">
                <a:solidFill>
                  <a:schemeClr val="bg1"/>
                </a:solidFill>
                <a:latin typeface="Corbel" charset="0"/>
                <a:ea typeface="Corbel" charset="0"/>
                <a:cs typeface="Corbel" charset="0"/>
              </a:rPr>
              <a:t>“Your lamb shall be without blemish, a male a year old. You may take it from the sheep or from the goats</a:t>
            </a:r>
            <a:r>
              <a:rPr lang="mr-IN" sz="4800" b="1" dirty="0" smtClean="0">
                <a:solidFill>
                  <a:schemeClr val="bg1"/>
                </a:solidFill>
                <a:latin typeface="Corbel" charset="0"/>
                <a:ea typeface="Corbel" charset="0"/>
                <a:cs typeface="Corbel" charset="0"/>
              </a:rPr>
              <a:t>…</a:t>
            </a:r>
            <a:r>
              <a:rPr lang="en-US" sz="4800" b="1" dirty="0" smtClean="0">
                <a:solidFill>
                  <a:schemeClr val="bg1"/>
                </a:solidFill>
                <a:latin typeface="Corbel" charset="0"/>
                <a:ea typeface="Corbel" charset="0"/>
                <a:cs typeface="Corbel" charset="0"/>
              </a:rPr>
              <a:t>”</a:t>
            </a:r>
            <a:endParaRPr lang="en-US" sz="4800" b="1" dirty="0">
              <a:solidFill>
                <a:schemeClr val="bg1"/>
              </a:solidFill>
              <a:latin typeface="Corbel" charset="0"/>
              <a:ea typeface="Corbel" charset="0"/>
              <a:cs typeface="Corbel" charset="0"/>
            </a:endParaRPr>
          </a:p>
        </p:txBody>
      </p:sp>
      <p:sp>
        <p:nvSpPr>
          <p:cNvPr id="5" name="Rectangle 4"/>
          <p:cNvSpPr/>
          <p:nvPr/>
        </p:nvSpPr>
        <p:spPr>
          <a:xfrm>
            <a:off x="789215" y="1825625"/>
            <a:ext cx="10613571" cy="3785652"/>
          </a:xfrm>
          <a:prstGeom prst="rect">
            <a:avLst/>
          </a:prstGeom>
        </p:spPr>
        <p:txBody>
          <a:bodyPr wrap="square">
            <a:spAutoFit/>
          </a:bodyPr>
          <a:lstStyle/>
          <a:p>
            <a:pPr algn="ctr"/>
            <a:r>
              <a:rPr lang="en-US" sz="4800" b="1" dirty="0" smtClean="0">
                <a:solidFill>
                  <a:schemeClr val="bg1"/>
                </a:solidFill>
                <a:latin typeface="Corbel" charset="0"/>
                <a:ea typeface="Corbel" charset="0"/>
                <a:cs typeface="Corbel" charset="0"/>
              </a:rPr>
              <a:t>“Now Nadab and Abihu, the sons of Aaron, each took his censer and put fire in it and laid incense on it and offered unauthorized fire before the Lord, which he had not commanded them.”</a:t>
            </a:r>
            <a:endParaRPr lang="en-US" sz="4800" b="1" dirty="0">
              <a:solidFill>
                <a:schemeClr val="bg1"/>
              </a:solidFill>
              <a:latin typeface="Corbel" charset="0"/>
              <a:ea typeface="Corbel" charset="0"/>
              <a:cs typeface="Corbel" charset="0"/>
            </a:endParaRPr>
          </a:p>
        </p:txBody>
      </p:sp>
      <p:sp>
        <p:nvSpPr>
          <p:cNvPr id="6" name="Rectangle 5"/>
          <p:cNvSpPr/>
          <p:nvPr/>
        </p:nvSpPr>
        <p:spPr>
          <a:xfrm>
            <a:off x="789215" y="1656412"/>
            <a:ext cx="10613571" cy="4401205"/>
          </a:xfrm>
          <a:prstGeom prst="rect">
            <a:avLst/>
          </a:prstGeom>
        </p:spPr>
        <p:txBody>
          <a:bodyPr wrap="square">
            <a:spAutoFit/>
          </a:bodyPr>
          <a:lstStyle/>
          <a:p>
            <a:pPr algn="ctr"/>
            <a:r>
              <a:rPr lang="en-US" sz="4000" b="1" dirty="0" smtClean="0">
                <a:solidFill>
                  <a:schemeClr val="bg1"/>
                </a:solidFill>
                <a:latin typeface="Corbel" charset="0"/>
                <a:ea typeface="Corbel" charset="0"/>
                <a:cs typeface="Corbel" charset="0"/>
              </a:rPr>
              <a:t>“For the sons of Judah have done evil in my sight, declares the Lord. They have set their detestable things in the house that is called by my name, to defile it. And they have built the high places</a:t>
            </a:r>
            <a:r>
              <a:rPr lang="mr-IN" sz="4000" b="1" dirty="0" smtClean="0">
                <a:solidFill>
                  <a:schemeClr val="bg1"/>
                </a:solidFill>
                <a:latin typeface="Corbel" charset="0"/>
                <a:ea typeface="Corbel" charset="0"/>
                <a:cs typeface="Corbel" charset="0"/>
              </a:rPr>
              <a:t>…</a:t>
            </a:r>
            <a:r>
              <a:rPr lang="en-US" sz="4000" b="1" dirty="0" smtClean="0">
                <a:solidFill>
                  <a:schemeClr val="bg1"/>
                </a:solidFill>
                <a:latin typeface="Corbel" charset="0"/>
                <a:ea typeface="Corbel" charset="0"/>
                <a:cs typeface="Corbel" charset="0"/>
              </a:rPr>
              <a:t> to burn their sons and their daughters in the fire, which I did not command, nor did it come into my mind.”</a:t>
            </a:r>
            <a:endParaRPr lang="en-US" sz="4000" b="1" dirty="0">
              <a:solidFill>
                <a:schemeClr val="bg1"/>
              </a:solidFill>
              <a:latin typeface="Corbel" charset="0"/>
              <a:ea typeface="Corbel" charset="0"/>
              <a:cs typeface="Corbel" charset="0"/>
            </a:endParaRPr>
          </a:p>
        </p:txBody>
      </p:sp>
      <p:sp>
        <p:nvSpPr>
          <p:cNvPr id="7" name="Rectangle 6"/>
          <p:cNvSpPr/>
          <p:nvPr/>
        </p:nvSpPr>
        <p:spPr>
          <a:xfrm>
            <a:off x="789215" y="1843951"/>
            <a:ext cx="10613571" cy="3170099"/>
          </a:xfrm>
          <a:prstGeom prst="rect">
            <a:avLst/>
          </a:prstGeom>
        </p:spPr>
        <p:txBody>
          <a:bodyPr wrap="square">
            <a:spAutoFit/>
          </a:bodyPr>
          <a:lstStyle/>
          <a:p>
            <a:pPr algn="ctr"/>
            <a:r>
              <a:rPr lang="en-US" sz="4000" b="1" dirty="0" smtClean="0">
                <a:solidFill>
                  <a:schemeClr val="bg1"/>
                </a:solidFill>
                <a:latin typeface="Corbel" charset="0"/>
                <a:ea typeface="Corbel" charset="0"/>
                <a:cs typeface="Corbel" charset="0"/>
              </a:rPr>
              <a:t>“Go and wash in the Jordan seven times, and your flesh shall be restored, and you shall be clean</a:t>
            </a:r>
            <a:r>
              <a:rPr lang="mr-IN" sz="4000" b="1" dirty="0" smtClean="0">
                <a:solidFill>
                  <a:schemeClr val="bg1"/>
                </a:solidFill>
                <a:latin typeface="Corbel" charset="0"/>
                <a:ea typeface="Corbel" charset="0"/>
                <a:cs typeface="Corbel" charset="0"/>
              </a:rPr>
              <a:t>…</a:t>
            </a:r>
            <a:r>
              <a:rPr lang="en-US" sz="4000" b="1" dirty="0" smtClean="0">
                <a:solidFill>
                  <a:schemeClr val="bg1"/>
                </a:solidFill>
                <a:latin typeface="Corbel" charset="0"/>
                <a:ea typeface="Corbel" charset="0"/>
                <a:cs typeface="Corbel" charset="0"/>
              </a:rPr>
              <a:t> Are not </a:t>
            </a:r>
            <a:r>
              <a:rPr lang="en-US" sz="4000" b="1" dirty="0" err="1" smtClean="0">
                <a:solidFill>
                  <a:schemeClr val="bg1"/>
                </a:solidFill>
                <a:latin typeface="Corbel" charset="0"/>
                <a:ea typeface="Corbel" charset="0"/>
                <a:cs typeface="Corbel" charset="0"/>
              </a:rPr>
              <a:t>Abana</a:t>
            </a:r>
            <a:r>
              <a:rPr lang="en-US" sz="4000" b="1" dirty="0" smtClean="0">
                <a:solidFill>
                  <a:schemeClr val="bg1"/>
                </a:solidFill>
                <a:latin typeface="Corbel" charset="0"/>
                <a:ea typeface="Corbel" charset="0"/>
                <a:cs typeface="Corbel" charset="0"/>
              </a:rPr>
              <a:t> and </a:t>
            </a:r>
            <a:r>
              <a:rPr lang="en-US" sz="4000" b="1" dirty="0" err="1" smtClean="0">
                <a:solidFill>
                  <a:schemeClr val="bg1"/>
                </a:solidFill>
                <a:latin typeface="Corbel" charset="0"/>
                <a:ea typeface="Corbel" charset="0"/>
                <a:cs typeface="Corbel" charset="0"/>
              </a:rPr>
              <a:t>Pharpar</a:t>
            </a:r>
            <a:r>
              <a:rPr lang="en-US" sz="4000" b="1" dirty="0" smtClean="0">
                <a:solidFill>
                  <a:schemeClr val="bg1"/>
                </a:solidFill>
                <a:latin typeface="Corbel" charset="0"/>
                <a:ea typeface="Corbel" charset="0"/>
                <a:cs typeface="Corbel" charset="0"/>
              </a:rPr>
              <a:t>, the rivers of Damascus, better than all the waters of Israel? Could I not wash in them and be clean?”</a:t>
            </a:r>
            <a:endParaRPr lang="en-US" sz="4000" b="1" dirty="0">
              <a:solidFill>
                <a:schemeClr val="bg1"/>
              </a:solidFill>
              <a:latin typeface="Corbel" charset="0"/>
              <a:ea typeface="Corbel" charset="0"/>
              <a:cs typeface="Corbel" charset="0"/>
            </a:endParaRPr>
          </a:p>
        </p:txBody>
      </p:sp>
    </p:spTree>
    <p:extLst>
      <p:ext uri="{BB962C8B-B14F-4D97-AF65-F5344CB8AC3E}">
        <p14:creationId xmlns:p14="http://schemas.microsoft.com/office/powerpoint/2010/main" val="97905878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par>
                                <p:cTn id="13" presetID="10" presetClass="entr" presetSubtype="0" fill="hold" grpId="1"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par>
                                <p:cTn id="21" presetID="10" presetClass="entr" presetSubtype="0" fill="hold"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500"/>
                                        <p:tgtEl>
                                          <p:spTgt spid="3">
                                            <p:txEl>
                                              <p:pRg st="0" end="0"/>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3">
                                            <p:txEl>
                                              <p:pRg st="0" end="0"/>
                                            </p:txEl>
                                          </p:spTgt>
                                        </p:tgtEl>
                                      </p:cBhvr>
                                    </p:animEffect>
                                    <p:set>
                                      <p:cBhvr>
                                        <p:cTn id="31" dur="1" fill="hold">
                                          <p:stCondLst>
                                            <p:cond delay="499"/>
                                          </p:stCondLst>
                                        </p:cTn>
                                        <p:tgtEl>
                                          <p:spTgt spid="3">
                                            <p:txEl>
                                              <p:pRg st="0" end="0"/>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3">
                                            <p:txEl>
                                              <p:pRg st="2" end="2"/>
                                            </p:txEl>
                                          </p:spTgt>
                                        </p:tgtEl>
                                      </p:cBhvr>
                                    </p:animEffect>
                                    <p:set>
                                      <p:cBhvr>
                                        <p:cTn id="34" dur="1" fill="hold">
                                          <p:stCondLst>
                                            <p:cond delay="499"/>
                                          </p:stCondLst>
                                        </p:cTn>
                                        <p:tgtEl>
                                          <p:spTgt spid="3">
                                            <p:txEl>
                                              <p:pRg st="2" end="2"/>
                                            </p:txEl>
                                          </p:spTgt>
                                        </p:tgtEl>
                                        <p:attrNameLst>
                                          <p:attrName>style.visibility</p:attrName>
                                        </p:attrNameLst>
                                      </p:cBhvr>
                                      <p:to>
                                        <p:strVal val="hidden"/>
                                      </p:to>
                                    </p:set>
                                  </p:childTnLst>
                                </p:cTn>
                              </p:par>
                              <p:par>
                                <p:cTn id="35" presetID="10" presetClass="entr" presetSubtype="0" fill="hold" grpId="1"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500"/>
                                        <p:tgtEl>
                                          <p:spTgt spid="5"/>
                                        </p:tgtEl>
                                      </p:cBhvr>
                                    </p:animEffect>
                                    <p:set>
                                      <p:cBhvr>
                                        <p:cTn id="42" dur="1" fill="hold">
                                          <p:stCondLst>
                                            <p:cond delay="499"/>
                                          </p:stCondLst>
                                        </p:cTn>
                                        <p:tgtEl>
                                          <p:spTgt spid="5"/>
                                        </p:tgtEl>
                                        <p:attrNameLst>
                                          <p:attrName>style.visibility</p:attrName>
                                        </p:attrNameLst>
                                      </p:cBhvr>
                                      <p:to>
                                        <p:strVal val="hidden"/>
                                      </p:to>
                                    </p:set>
                                  </p:childTnLst>
                                </p:cTn>
                              </p:par>
                              <p:par>
                                <p:cTn id="43" presetID="10" presetClass="entr" presetSubtype="0" fill="hold" grpId="1"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5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0" nodeType="clickEffect">
                                  <p:stCondLst>
                                    <p:cond delay="0"/>
                                  </p:stCondLst>
                                  <p:childTnLst>
                                    <p:animEffect transition="out" filter="fade">
                                      <p:cBhvr>
                                        <p:cTn id="49" dur="500"/>
                                        <p:tgtEl>
                                          <p:spTgt spid="6"/>
                                        </p:tgtEl>
                                      </p:cBhvr>
                                    </p:animEffect>
                                    <p:set>
                                      <p:cBhvr>
                                        <p:cTn id="50" dur="1" fill="hold">
                                          <p:stCondLst>
                                            <p:cond delay="499"/>
                                          </p:stCondLst>
                                        </p:cTn>
                                        <p:tgtEl>
                                          <p:spTgt spid="6"/>
                                        </p:tgtEl>
                                        <p:attrNameLst>
                                          <p:attrName>style.visibility</p:attrName>
                                        </p:attrNameLst>
                                      </p:cBhvr>
                                      <p:to>
                                        <p:strVal val="hidden"/>
                                      </p:to>
                                    </p:set>
                                  </p:childTnLst>
                                </p:cTn>
                              </p:par>
                              <p:par>
                                <p:cTn id="51" presetID="10" presetClass="entr" presetSubtype="0" fill="hold" nodeType="withEffect">
                                  <p:stCondLst>
                                    <p:cond delay="0"/>
                                  </p:stCondLst>
                                  <p:childTnLst>
                                    <p:set>
                                      <p:cBhvr>
                                        <p:cTn id="52" dur="1" fill="hold">
                                          <p:stCondLst>
                                            <p:cond delay="0"/>
                                          </p:stCondLst>
                                        </p:cTn>
                                        <p:tgtEl>
                                          <p:spTgt spid="3">
                                            <p:txEl>
                                              <p:pRg st="0" end="0"/>
                                            </p:txEl>
                                          </p:spTgt>
                                        </p:tgtEl>
                                        <p:attrNameLst>
                                          <p:attrName>style.visibility</p:attrName>
                                        </p:attrNameLst>
                                      </p:cBhvr>
                                      <p:to>
                                        <p:strVal val="visible"/>
                                      </p:to>
                                    </p:set>
                                    <p:animEffect transition="in" filter="fade">
                                      <p:cBhvr>
                                        <p:cTn id="53" dur="500"/>
                                        <p:tgtEl>
                                          <p:spTgt spid="3">
                                            <p:txEl>
                                              <p:pRg st="0" end="0"/>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3">
                                            <p:txEl>
                                              <p:pRg st="2" end="2"/>
                                            </p:txEl>
                                          </p:spTgt>
                                        </p:tgtEl>
                                        <p:attrNameLst>
                                          <p:attrName>style.visibility</p:attrName>
                                        </p:attrNameLst>
                                      </p:cBhvr>
                                      <p:to>
                                        <p:strVal val="visible"/>
                                      </p:to>
                                    </p:set>
                                    <p:animEffect transition="in" filter="fade">
                                      <p:cBhvr>
                                        <p:cTn id="56" dur="500"/>
                                        <p:tgtEl>
                                          <p:spTgt spid="3">
                                            <p:txEl>
                                              <p:pRg st="2" end="2"/>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Effect transition="in" filter="fade">
                                      <p:cBhvr>
                                        <p:cTn id="59" dur="500"/>
                                        <p:tgtEl>
                                          <p:spTgt spid="3">
                                            <p:txEl>
                                              <p:pRg st="4" end="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Effect transition="in" filter="fade">
                                      <p:cBhvr>
                                        <p:cTn id="64" dur="500"/>
                                        <p:tgtEl>
                                          <p:spTgt spid="3">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nodeType="clickEffect">
                                  <p:stCondLst>
                                    <p:cond delay="0"/>
                                  </p:stCondLst>
                                  <p:childTnLst>
                                    <p:animEffect transition="out" filter="fade">
                                      <p:cBhvr>
                                        <p:cTn id="68" dur="500"/>
                                        <p:tgtEl>
                                          <p:spTgt spid="3">
                                            <p:txEl>
                                              <p:pRg st="0" end="0"/>
                                            </p:txEl>
                                          </p:spTgt>
                                        </p:tgtEl>
                                      </p:cBhvr>
                                    </p:animEffect>
                                    <p:set>
                                      <p:cBhvr>
                                        <p:cTn id="69" dur="1" fill="hold">
                                          <p:stCondLst>
                                            <p:cond delay="499"/>
                                          </p:stCondLst>
                                        </p:cTn>
                                        <p:tgtEl>
                                          <p:spTgt spid="3">
                                            <p:txEl>
                                              <p:pRg st="0" end="0"/>
                                            </p:txEl>
                                          </p:spTgt>
                                        </p:tgtEl>
                                        <p:attrNameLst>
                                          <p:attrName>style.visibility</p:attrName>
                                        </p:attrNameLst>
                                      </p:cBhvr>
                                      <p:to>
                                        <p:strVal val="hidden"/>
                                      </p:to>
                                    </p:set>
                                  </p:childTnLst>
                                </p:cTn>
                              </p:par>
                              <p:par>
                                <p:cTn id="70" presetID="10" presetClass="exit" presetSubtype="0" fill="hold" nodeType="withEffect">
                                  <p:stCondLst>
                                    <p:cond delay="0"/>
                                  </p:stCondLst>
                                  <p:childTnLst>
                                    <p:animEffect transition="out" filter="fade">
                                      <p:cBhvr>
                                        <p:cTn id="71" dur="500"/>
                                        <p:tgtEl>
                                          <p:spTgt spid="3">
                                            <p:txEl>
                                              <p:pRg st="2" end="2"/>
                                            </p:txEl>
                                          </p:spTgt>
                                        </p:tgtEl>
                                      </p:cBhvr>
                                    </p:animEffect>
                                    <p:set>
                                      <p:cBhvr>
                                        <p:cTn id="72" dur="1" fill="hold">
                                          <p:stCondLst>
                                            <p:cond delay="499"/>
                                          </p:stCondLst>
                                        </p:cTn>
                                        <p:tgtEl>
                                          <p:spTgt spid="3">
                                            <p:txEl>
                                              <p:pRg st="2" end="2"/>
                                            </p:txEl>
                                          </p:spTgt>
                                        </p:tgtEl>
                                        <p:attrNameLst>
                                          <p:attrName>style.visibility</p:attrName>
                                        </p:attrNameLst>
                                      </p:cBhvr>
                                      <p:to>
                                        <p:strVal val="hidden"/>
                                      </p:to>
                                    </p:set>
                                  </p:childTnLst>
                                </p:cTn>
                              </p:par>
                              <p:par>
                                <p:cTn id="73" presetID="10" presetClass="exit" presetSubtype="0" fill="hold" nodeType="withEffect">
                                  <p:stCondLst>
                                    <p:cond delay="0"/>
                                  </p:stCondLst>
                                  <p:childTnLst>
                                    <p:animEffect transition="out" filter="fade">
                                      <p:cBhvr>
                                        <p:cTn id="74" dur="500"/>
                                        <p:tgtEl>
                                          <p:spTgt spid="3">
                                            <p:txEl>
                                              <p:pRg st="4" end="4"/>
                                            </p:txEl>
                                          </p:spTgt>
                                        </p:tgtEl>
                                      </p:cBhvr>
                                    </p:animEffect>
                                    <p:set>
                                      <p:cBhvr>
                                        <p:cTn id="75" dur="1" fill="hold">
                                          <p:stCondLst>
                                            <p:cond delay="499"/>
                                          </p:stCondLst>
                                        </p:cTn>
                                        <p:tgtEl>
                                          <p:spTgt spid="3">
                                            <p:txEl>
                                              <p:pRg st="4" end="4"/>
                                            </p:txEl>
                                          </p:spTgt>
                                        </p:tgtEl>
                                        <p:attrNameLst>
                                          <p:attrName>style.visibility</p:attrName>
                                        </p:attrNameLst>
                                      </p:cBhvr>
                                      <p:to>
                                        <p:strVal val="hidden"/>
                                      </p:to>
                                    </p:set>
                                  </p:childTnLst>
                                </p:cTn>
                              </p:par>
                              <p:par>
                                <p:cTn id="76" presetID="10" presetClass="exit" presetSubtype="0" fill="hold" nodeType="withEffect">
                                  <p:stCondLst>
                                    <p:cond delay="0"/>
                                  </p:stCondLst>
                                  <p:childTnLst>
                                    <p:animEffect transition="out" filter="fade">
                                      <p:cBhvr>
                                        <p:cTn id="77" dur="500"/>
                                        <p:tgtEl>
                                          <p:spTgt spid="3">
                                            <p:txEl>
                                              <p:pRg st="6" end="6"/>
                                            </p:txEl>
                                          </p:spTgt>
                                        </p:tgtEl>
                                      </p:cBhvr>
                                    </p:animEffect>
                                    <p:set>
                                      <p:cBhvr>
                                        <p:cTn id="78" dur="1" fill="hold">
                                          <p:stCondLst>
                                            <p:cond delay="499"/>
                                          </p:stCondLst>
                                        </p:cTn>
                                        <p:tgtEl>
                                          <p:spTgt spid="3">
                                            <p:txEl>
                                              <p:pRg st="6" end="6"/>
                                            </p:txEl>
                                          </p:spTgt>
                                        </p:tgtEl>
                                        <p:attrNameLst>
                                          <p:attrName>style.visibility</p:attrName>
                                        </p:attrNameLst>
                                      </p:cBhvr>
                                      <p:to>
                                        <p:strVal val="hidden"/>
                                      </p:to>
                                    </p:set>
                                  </p:childTnLst>
                                </p:cTn>
                              </p:par>
                              <p:par>
                                <p:cTn id="79" presetID="10" presetClass="entr" presetSubtype="0" fill="hold" grpId="1" nodeType="withEffect">
                                  <p:stCondLst>
                                    <p:cond delay="0"/>
                                  </p:stCondLst>
                                  <p:childTnLst>
                                    <p:set>
                                      <p:cBhvr>
                                        <p:cTn id="80" dur="1" fill="hold">
                                          <p:stCondLst>
                                            <p:cond delay="0"/>
                                          </p:stCondLst>
                                        </p:cTn>
                                        <p:tgtEl>
                                          <p:spTgt spid="7"/>
                                        </p:tgtEl>
                                        <p:attrNameLst>
                                          <p:attrName>style.visibility</p:attrName>
                                        </p:attrNameLst>
                                      </p:cBhvr>
                                      <p:to>
                                        <p:strVal val="visible"/>
                                      </p:to>
                                    </p:set>
                                    <p:animEffect transition="in" filter="fade">
                                      <p:cBhvr>
                                        <p:cTn id="81" dur="500"/>
                                        <p:tgtEl>
                                          <p:spTgt spid="7"/>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xit" presetSubtype="0" fill="hold" grpId="0" nodeType="clickEffect">
                                  <p:stCondLst>
                                    <p:cond delay="0"/>
                                  </p:stCondLst>
                                  <p:childTnLst>
                                    <p:animEffect transition="out" filter="fade">
                                      <p:cBhvr>
                                        <p:cTn id="85" dur="500"/>
                                        <p:tgtEl>
                                          <p:spTgt spid="7"/>
                                        </p:tgtEl>
                                      </p:cBhvr>
                                    </p:animEffect>
                                    <p:set>
                                      <p:cBhvr>
                                        <p:cTn id="86" dur="1" fill="hold">
                                          <p:stCondLst>
                                            <p:cond delay="499"/>
                                          </p:stCondLst>
                                        </p:cTn>
                                        <p:tgtEl>
                                          <p:spTgt spid="7"/>
                                        </p:tgtEl>
                                        <p:attrNameLst>
                                          <p:attrName>style.visibility</p:attrName>
                                        </p:attrNameLst>
                                      </p:cBhvr>
                                      <p:to>
                                        <p:strVal val="hidden"/>
                                      </p:to>
                                    </p:set>
                                  </p:childTnLst>
                                </p:cTn>
                              </p:par>
                              <p:par>
                                <p:cTn id="87" presetID="10" presetClass="entr" presetSubtype="0" fill="hold" nodeType="withEffect">
                                  <p:stCondLst>
                                    <p:cond delay="0"/>
                                  </p:stCondLst>
                                  <p:childTnLst>
                                    <p:set>
                                      <p:cBhvr>
                                        <p:cTn id="88" dur="1" fill="hold">
                                          <p:stCondLst>
                                            <p:cond delay="0"/>
                                          </p:stCondLst>
                                        </p:cTn>
                                        <p:tgtEl>
                                          <p:spTgt spid="3">
                                            <p:txEl>
                                              <p:pRg st="0" end="0"/>
                                            </p:txEl>
                                          </p:spTgt>
                                        </p:tgtEl>
                                        <p:attrNameLst>
                                          <p:attrName>style.visibility</p:attrName>
                                        </p:attrNameLst>
                                      </p:cBhvr>
                                      <p:to>
                                        <p:strVal val="visible"/>
                                      </p:to>
                                    </p:set>
                                    <p:animEffect transition="in" filter="fade">
                                      <p:cBhvr>
                                        <p:cTn id="89" dur="500"/>
                                        <p:tgtEl>
                                          <p:spTgt spid="3">
                                            <p:txEl>
                                              <p:pRg st="0" end="0"/>
                                            </p:txEl>
                                          </p:spTgt>
                                        </p:tgtEl>
                                      </p:cBhvr>
                                    </p:animEffect>
                                  </p:childTnLst>
                                </p:cTn>
                              </p:par>
                              <p:par>
                                <p:cTn id="90" presetID="10" presetClass="entr" presetSubtype="0" fill="hold" nodeType="withEffect">
                                  <p:stCondLst>
                                    <p:cond delay="0"/>
                                  </p:stCondLst>
                                  <p:childTnLst>
                                    <p:set>
                                      <p:cBhvr>
                                        <p:cTn id="91" dur="1" fill="hold">
                                          <p:stCondLst>
                                            <p:cond delay="0"/>
                                          </p:stCondLst>
                                        </p:cTn>
                                        <p:tgtEl>
                                          <p:spTgt spid="3">
                                            <p:txEl>
                                              <p:pRg st="2" end="2"/>
                                            </p:txEl>
                                          </p:spTgt>
                                        </p:tgtEl>
                                        <p:attrNameLst>
                                          <p:attrName>style.visibility</p:attrName>
                                        </p:attrNameLst>
                                      </p:cBhvr>
                                      <p:to>
                                        <p:strVal val="visible"/>
                                      </p:to>
                                    </p:set>
                                    <p:animEffect transition="in" filter="fade">
                                      <p:cBhvr>
                                        <p:cTn id="92" dur="500"/>
                                        <p:tgtEl>
                                          <p:spTgt spid="3">
                                            <p:txEl>
                                              <p:pRg st="2" end="2"/>
                                            </p:txEl>
                                          </p:spTgt>
                                        </p:tgtEl>
                                      </p:cBhvr>
                                    </p:animEffect>
                                  </p:childTnLst>
                                </p:cTn>
                              </p:par>
                              <p:par>
                                <p:cTn id="93" presetID="10" presetClass="entr" presetSubtype="0" fill="hold" nodeType="withEffect">
                                  <p:stCondLst>
                                    <p:cond delay="0"/>
                                  </p:stCondLst>
                                  <p:childTnLst>
                                    <p:set>
                                      <p:cBhvr>
                                        <p:cTn id="94" dur="1" fill="hold">
                                          <p:stCondLst>
                                            <p:cond delay="0"/>
                                          </p:stCondLst>
                                        </p:cTn>
                                        <p:tgtEl>
                                          <p:spTgt spid="3">
                                            <p:txEl>
                                              <p:pRg st="4" end="4"/>
                                            </p:txEl>
                                          </p:spTgt>
                                        </p:tgtEl>
                                        <p:attrNameLst>
                                          <p:attrName>style.visibility</p:attrName>
                                        </p:attrNameLst>
                                      </p:cBhvr>
                                      <p:to>
                                        <p:strVal val="visible"/>
                                      </p:to>
                                    </p:set>
                                    <p:animEffect transition="in" filter="fade">
                                      <p:cBhvr>
                                        <p:cTn id="95" dur="500"/>
                                        <p:tgtEl>
                                          <p:spTgt spid="3">
                                            <p:txEl>
                                              <p:pRg st="4" end="4"/>
                                            </p:txEl>
                                          </p:spTgt>
                                        </p:tgtEl>
                                      </p:cBhvr>
                                    </p:animEffect>
                                  </p:childTnLst>
                                </p:cTn>
                              </p:par>
                              <p:par>
                                <p:cTn id="96" presetID="10" presetClass="entr" presetSubtype="0" fill="hold" nodeType="withEffect">
                                  <p:stCondLst>
                                    <p:cond delay="0"/>
                                  </p:stCondLst>
                                  <p:childTnLst>
                                    <p:set>
                                      <p:cBhvr>
                                        <p:cTn id="97" dur="1" fill="hold">
                                          <p:stCondLst>
                                            <p:cond delay="0"/>
                                          </p:stCondLst>
                                        </p:cTn>
                                        <p:tgtEl>
                                          <p:spTgt spid="3">
                                            <p:txEl>
                                              <p:pRg st="6" end="6"/>
                                            </p:txEl>
                                          </p:spTgt>
                                        </p:tgtEl>
                                        <p:attrNameLst>
                                          <p:attrName>style.visibility</p:attrName>
                                        </p:attrNameLst>
                                      </p:cBhvr>
                                      <p:to>
                                        <p:strVal val="visible"/>
                                      </p:to>
                                    </p:set>
                                    <p:animEffect transition="in" filter="fade">
                                      <p:cBhvr>
                                        <p:cTn id="98" dur="500"/>
                                        <p:tgtEl>
                                          <p:spTgt spid="3">
                                            <p:txEl>
                                              <p:pRg st="6" end="6"/>
                                            </p:txEl>
                                          </p:spTgt>
                                        </p:tgtEl>
                                      </p:cBhvr>
                                    </p:animEffect>
                                  </p:childTnLst>
                                </p:cTn>
                              </p:par>
                              <p:par>
                                <p:cTn id="99" presetID="10" presetClass="entr" presetSubtype="0" fill="hold" nodeType="withEffect">
                                  <p:stCondLst>
                                    <p:cond delay="0"/>
                                  </p:stCondLst>
                                  <p:childTnLst>
                                    <p:set>
                                      <p:cBhvr>
                                        <p:cTn id="100" dur="1" fill="hold">
                                          <p:stCondLst>
                                            <p:cond delay="0"/>
                                          </p:stCondLst>
                                        </p:cTn>
                                        <p:tgtEl>
                                          <p:spTgt spid="3">
                                            <p:txEl>
                                              <p:pRg st="8" end="8"/>
                                            </p:txEl>
                                          </p:spTgt>
                                        </p:tgtEl>
                                        <p:attrNameLst>
                                          <p:attrName>style.visibility</p:attrName>
                                        </p:attrNameLst>
                                      </p:cBhvr>
                                      <p:to>
                                        <p:strVal val="visible"/>
                                      </p:to>
                                    </p:set>
                                    <p:animEffect transition="in" filter="fade">
                                      <p:cBhvr>
                                        <p:cTn id="10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7" grpId="0"/>
      <p:bldP spid="7"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1012</TotalTime>
  <Words>1799</Words>
  <Application>Microsoft Macintosh PowerPoint</Application>
  <PresentationFormat>Widescreen</PresentationFormat>
  <Paragraphs>238</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Calibri Light</vt:lpstr>
      <vt:lpstr>Corbel</vt:lpstr>
      <vt:lpstr>Arial</vt:lpstr>
      <vt:lpstr>Office Theme</vt:lpstr>
      <vt:lpstr>PowerPoint Presentation</vt:lpstr>
      <vt:lpstr>WHEN Is God Silent?</vt:lpstr>
      <vt:lpstr>Does Silence Give PERMISSION [Authorize]?</vt:lpstr>
      <vt:lpstr>How Communication Works</vt:lpstr>
      <vt:lpstr>How Communication Works</vt:lpstr>
      <vt:lpstr>How Communication Works</vt:lpstr>
      <vt:lpstr>How Communication Works</vt:lpstr>
      <vt:lpstr>How Communication Works</vt:lpstr>
      <vt:lpstr>Would “God DIDN’T Say Not to” Work Here?</vt:lpstr>
      <vt:lpstr>Biblical Examples and Communication</vt:lpstr>
      <vt:lpstr>PowerPoint Presentation</vt:lpstr>
      <vt:lpstr>PowerPoint Presentation</vt:lpstr>
      <vt:lpstr>PowerPoint Presentation</vt:lpstr>
      <vt:lpstr>PowerPoint Presentation</vt:lpstr>
      <vt:lpstr>PowerPoint Presentation</vt:lpstr>
      <vt:lpstr>Is This “Church of Christ Doctrine”?</vt:lpstr>
      <vt:lpstr>Is This “Church of Christ Doctrine”?</vt:lpstr>
      <vt:lpstr>Is This “Church of Christ Doctrine”?</vt:lpstr>
      <vt:lpstr>PowerPoint Presentation</vt:lpstr>
      <vt:lpstr>How Do We Show RESPECT for God’s Silence?</vt:lpstr>
      <vt:lpstr>What Have We Learned about Communication? </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45</cp:revision>
  <dcterms:created xsi:type="dcterms:W3CDTF">2018-04-28T21:07:12Z</dcterms:created>
  <dcterms:modified xsi:type="dcterms:W3CDTF">2018-04-29T13:59:33Z</dcterms:modified>
</cp:coreProperties>
</file>