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16"/>
  </p:notesMasterIdLst>
  <p:sldIdLst>
    <p:sldId id="256" r:id="rId4"/>
    <p:sldId id="258" r:id="rId5"/>
    <p:sldId id="259" r:id="rId6"/>
    <p:sldId id="257" r:id="rId7"/>
    <p:sldId id="260" r:id="rId8"/>
    <p:sldId id="262" r:id="rId9"/>
    <p:sldId id="261" r:id="rId10"/>
    <p:sldId id="263" r:id="rId11"/>
    <p:sldId id="264" r:id="rId12"/>
    <p:sldId id="266" r:id="rId13"/>
    <p:sldId id="265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03"/>
    <p:restoredTop sz="95976"/>
  </p:normalViewPr>
  <p:slideViewPr>
    <p:cSldViewPr snapToGrid="0" snapToObjects="1" showGuides="1">
      <p:cViewPr>
        <p:scale>
          <a:sx n="108" d="100"/>
          <a:sy n="108" d="100"/>
        </p:scale>
        <p:origin x="704" y="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A0C8D-D349-1C45-84B1-0C42C68B0E9A}" type="datetimeFigureOut">
              <a:rPr lang="en-US" smtClean="0"/>
              <a:t>5/5/18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92A6-CC37-CC45-9A3C-71AD8445B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84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Doy</a:t>
            </a:r>
            <a:r>
              <a:rPr lang="en-US" baseline="0" dirty="0" smtClean="0"/>
              <a:t> Moyer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9EDDB-FC1A-AE49-8A32-9DCA99FFECC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702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29A8-F95C-8A41-A6CB-9959AAB2894D}" type="datetimeFigureOut">
              <a:rPr lang="en-US" smtClean="0"/>
              <a:t>5/5/18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04A0-AD75-E14F-B0D4-1C0D589A8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0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29A8-F95C-8A41-A6CB-9959AAB2894D}" type="datetimeFigureOut">
              <a:rPr lang="en-US" smtClean="0"/>
              <a:t>5/5/18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04A0-AD75-E14F-B0D4-1C0D589A8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4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29A8-F95C-8A41-A6CB-9959AAB2894D}" type="datetimeFigureOut">
              <a:rPr lang="en-US" smtClean="0"/>
              <a:t>5/5/18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04A0-AD75-E14F-B0D4-1C0D589A8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37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FA5-0835-6A43-B7E3-5A0778403D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6CA0-0A89-FA4E-B36E-33E78528AE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effectLst>
                  <a:glow rad="508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508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508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508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508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508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FA5-0835-6A43-B7E3-5A0778403D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6CA0-0A89-FA4E-B36E-33E78528AE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FA5-0835-6A43-B7E3-5A0778403D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6CA0-0A89-FA4E-B36E-33E78528AE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FA5-0835-6A43-B7E3-5A0778403D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6CA0-0A89-FA4E-B36E-33E78528AE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FA5-0835-6A43-B7E3-5A0778403D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6CA0-0A89-FA4E-B36E-33E78528AE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FA5-0835-6A43-B7E3-5A0778403D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6CA0-0A89-FA4E-B36E-33E78528AE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FA5-0835-6A43-B7E3-5A0778403D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6CA0-0A89-FA4E-B36E-33E78528AE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FA5-0835-6A43-B7E3-5A0778403D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6CA0-0A89-FA4E-B36E-33E78528AE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effectLst>
                  <a:glow rad="762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762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762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762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762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762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29A8-F95C-8A41-A6CB-9959AAB2894D}" type="datetimeFigureOut">
              <a:rPr lang="en-US" smtClean="0"/>
              <a:t>5/5/18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04A0-AD75-E14F-B0D4-1C0D589A8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986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FA5-0835-6A43-B7E3-5A0778403D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6CA0-0A89-FA4E-B36E-33E78528AE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FA5-0835-6A43-B7E3-5A0778403D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6CA0-0A89-FA4E-B36E-33E78528AE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FA5-0835-6A43-B7E3-5A0778403D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6CA0-0A89-FA4E-B36E-33E78528AE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FA5-0835-6A43-B7E3-5A0778403D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6CA0-0A89-FA4E-B36E-33E78528AE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effectLst>
                  <a:glow rad="508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508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508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508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508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effectLst>
                  <a:glow rad="508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FA5-0835-6A43-B7E3-5A0778403D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6CA0-0A89-FA4E-B36E-33E78528AE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FA5-0835-6A43-B7E3-5A0778403D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6CA0-0A89-FA4E-B36E-33E78528AE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FA5-0835-6A43-B7E3-5A0778403D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6CA0-0A89-FA4E-B36E-33E78528AE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FA5-0835-6A43-B7E3-5A0778403D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6CA0-0A89-FA4E-B36E-33E78528AE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FA5-0835-6A43-B7E3-5A0778403D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6CA0-0A89-FA4E-B36E-33E78528AE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FA5-0835-6A43-B7E3-5A0778403D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6CA0-0A89-FA4E-B36E-33E78528AE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29A8-F95C-8A41-A6CB-9959AAB2894D}" type="datetimeFigureOut">
              <a:rPr lang="en-US" smtClean="0"/>
              <a:t>5/5/18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04A0-AD75-E14F-B0D4-1C0D589A8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734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FA5-0835-6A43-B7E3-5A0778403D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6CA0-0A89-FA4E-B36E-33E78528AE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FA5-0835-6A43-B7E3-5A0778403D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6CA0-0A89-FA4E-B36E-33E78528AE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FA5-0835-6A43-B7E3-5A0778403D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6CA0-0A89-FA4E-B36E-33E78528AE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8FA5-0835-6A43-B7E3-5A0778403D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6CA0-0A89-FA4E-B36E-33E78528AE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29A8-F95C-8A41-A6CB-9959AAB2894D}" type="datetimeFigureOut">
              <a:rPr lang="en-US" smtClean="0"/>
              <a:t>5/5/18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04A0-AD75-E14F-B0D4-1C0D589A8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29A8-F95C-8A41-A6CB-9959AAB2894D}" type="datetimeFigureOut">
              <a:rPr lang="en-US" smtClean="0"/>
              <a:t>5/5/18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04A0-AD75-E14F-B0D4-1C0D589A8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0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29A8-F95C-8A41-A6CB-9959AAB2894D}" type="datetimeFigureOut">
              <a:rPr lang="en-US" smtClean="0"/>
              <a:t>5/5/18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04A0-AD75-E14F-B0D4-1C0D589A8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04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29A8-F95C-8A41-A6CB-9959AAB2894D}" type="datetimeFigureOut">
              <a:rPr lang="en-US" smtClean="0"/>
              <a:t>5/5/18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04A0-AD75-E14F-B0D4-1C0D589A8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2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29A8-F95C-8A41-A6CB-9959AAB2894D}" type="datetimeFigureOut">
              <a:rPr lang="en-US" smtClean="0"/>
              <a:t>5/5/18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04A0-AD75-E14F-B0D4-1C0D589A8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33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29A8-F95C-8A41-A6CB-9959AAB2894D}" type="datetimeFigureOut">
              <a:rPr lang="en-US" smtClean="0"/>
              <a:t>5/5/18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04A0-AD75-E14F-B0D4-1C0D589A8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629A8-F95C-8A41-A6CB-9959AAB2894D}" type="datetimeFigureOut">
              <a:rPr lang="en-US" smtClean="0"/>
              <a:t>5/5/18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004A0-AD75-E14F-B0D4-1C0D589A8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1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E8FA5-0835-6A43-B7E3-5A0778403D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76CA0-0A89-FA4E-B36E-33E78528AE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9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E8FA5-0835-6A43-B7E3-5A0778403D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5/5/18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76CA0-0A89-FA4E-B36E-33E78528AEC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67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96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The Apostles Were CONFIRMED by the Holy Spirit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800" dirty="0" smtClean="0"/>
              <a:t>Whatever they taught had the force of divine authority because their teaching was DIRECTED by the Holy Spirit; however, and therefore, </a:t>
            </a:r>
            <a:r>
              <a:rPr lang="en-US" sz="3800" dirty="0"/>
              <a:t>t</a:t>
            </a:r>
            <a:r>
              <a:rPr lang="en-US" sz="3800" dirty="0" smtClean="0"/>
              <a:t>hey did not INVENT anything on their own </a:t>
            </a:r>
            <a:r>
              <a:rPr lang="mr-IN" sz="3800" dirty="0" smtClean="0"/>
              <a:t>–</a:t>
            </a:r>
            <a:r>
              <a:rPr lang="en-US" sz="3800" dirty="0" smtClean="0"/>
              <a:t> their teaching wasn’t their OPINION: </a:t>
            </a:r>
            <a:r>
              <a:rPr lang="en-US" sz="3200" dirty="0" smtClean="0"/>
              <a:t>Matt. 16.19; 18.18; John 20.23; </a:t>
            </a:r>
            <a:r>
              <a:rPr lang="mr-IN" sz="3200" dirty="0" smtClean="0"/>
              <a:t>1 Cor. 14.37; </a:t>
            </a:r>
            <a:r>
              <a:rPr lang="en-US" sz="3200" dirty="0" smtClean="0"/>
              <a:t>1 Thess. 2.13; 2 Peter 1.16-21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230188"/>
            <a:ext cx="1742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effectLst>
                  <a:glow rad="76200">
                    <a:prstClr val="black">
                      <a:alpha val="60000"/>
                    </a:prstClr>
                  </a:glow>
                </a:effectLst>
                <a:latin typeface="Corbel" charset="0"/>
                <a:ea typeface="Corbel" charset="0"/>
                <a:cs typeface="Corbel" charset="0"/>
              </a:rPr>
              <a:t>Witness </a:t>
            </a:r>
            <a:r>
              <a:rPr lang="en-US" sz="2400" b="1" dirty="0" smtClean="0">
                <a:solidFill>
                  <a:prstClr val="white"/>
                </a:solidFill>
                <a:effectLst>
                  <a:glow rad="76200">
                    <a:prstClr val="black">
                      <a:alpha val="60000"/>
                    </a:prstClr>
                  </a:glow>
                </a:effectLst>
                <a:latin typeface="Corbel" charset="0"/>
                <a:ea typeface="Corbel" charset="0"/>
                <a:cs typeface="Corbel" charset="0"/>
              </a:rPr>
              <a:t>#3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000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 Reject the Apostles Is to Reject JESUS and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21488" cy="4351338"/>
          </a:xfrm>
        </p:spPr>
        <p:txBody>
          <a:bodyPr>
            <a:noAutofit/>
          </a:bodyPr>
          <a:lstStyle/>
          <a:p>
            <a:r>
              <a:rPr lang="en-US" sz="3000" dirty="0" smtClean="0"/>
              <a:t>AMBASSADORS of Christ: </a:t>
            </a:r>
            <a:r>
              <a:rPr lang="en-US" sz="2600" dirty="0" smtClean="0"/>
              <a:t>2 Cor. 5.20; Matt. 28.18-20; Eph. 2.19-20</a:t>
            </a:r>
          </a:p>
          <a:p>
            <a:endParaRPr lang="en-US" sz="3000" dirty="0"/>
          </a:p>
          <a:p>
            <a:r>
              <a:rPr lang="en-US" sz="3000" dirty="0" smtClean="0"/>
              <a:t>The apostles’ doctrine possesses the same authority and accuracy as Jesus’ doctrine because they come from the same SOURCE: </a:t>
            </a:r>
            <a:r>
              <a:rPr lang="en-US" sz="3000" dirty="0" smtClean="0"/>
              <a:t>HEAVEN </a:t>
            </a:r>
            <a:r>
              <a:rPr lang="en-US" sz="2600" dirty="0" smtClean="0"/>
              <a:t>cf</a:t>
            </a:r>
            <a:r>
              <a:rPr lang="en-US" sz="2600" dirty="0" smtClean="0"/>
              <a:t>. Matt. 10.40; Luke 10.16; 1 Thess. 4.8; 1 John 4.6</a:t>
            </a:r>
          </a:p>
          <a:p>
            <a:endParaRPr lang="en-US" sz="3000" dirty="0" smtClean="0"/>
          </a:p>
          <a:p>
            <a:r>
              <a:rPr lang="en-US" sz="3000" dirty="0" smtClean="0"/>
              <a:t>The only way we can remain in fellowship with God is to </a:t>
            </a:r>
            <a:r>
              <a:rPr lang="en-US" sz="3000" dirty="0" smtClean="0"/>
              <a:t>DEVOTE ourselves </a:t>
            </a:r>
            <a:r>
              <a:rPr lang="en-US" sz="3000" dirty="0" smtClean="0"/>
              <a:t>to the original apostolic </a:t>
            </a:r>
            <a:r>
              <a:rPr lang="en-US" sz="3000" dirty="0" smtClean="0"/>
              <a:t>doctrine </a:t>
            </a:r>
            <a:r>
              <a:rPr lang="en-US" sz="3000" dirty="0" smtClean="0"/>
              <a:t>that has been preserved for us in the New Testament: </a:t>
            </a:r>
            <a:r>
              <a:rPr lang="en-US" dirty="0" smtClean="0"/>
              <a:t>Gal. 1.1, 6-10; cf. Rom. 16.17-18; 2 Thess. 3.6, 14-15; </a:t>
            </a:r>
            <a:r>
              <a:rPr lang="pl-PL" dirty="0" smtClean="0"/>
              <a:t>1 Tim. 1.1, 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97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99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 smtClean="0"/>
              <a:t>Consider the Following: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40000"/>
              </a:lnSpc>
            </a:pPr>
            <a:r>
              <a:rPr lang="en-US" sz="3800" dirty="0" smtClean="0"/>
              <a:t>We need God’s authority for all that we do.</a:t>
            </a:r>
          </a:p>
          <a:p>
            <a:pPr algn="ctr">
              <a:lnSpc>
                <a:spcPct val="140000"/>
              </a:lnSpc>
            </a:pPr>
            <a:r>
              <a:rPr lang="en-US" sz="3800" dirty="0" smtClean="0"/>
              <a:t>We need God’s authority for most of what we do.</a:t>
            </a:r>
          </a:p>
          <a:p>
            <a:pPr algn="ctr">
              <a:lnSpc>
                <a:spcPct val="140000"/>
              </a:lnSpc>
            </a:pPr>
            <a:r>
              <a:rPr lang="en-US" sz="3800" dirty="0" smtClean="0"/>
              <a:t>We need God’s authority for some of what we do.</a:t>
            </a:r>
          </a:p>
          <a:p>
            <a:pPr algn="ctr">
              <a:lnSpc>
                <a:spcPct val="140000"/>
              </a:lnSpc>
            </a:pPr>
            <a:r>
              <a:rPr lang="en-US" sz="3800" dirty="0" smtClean="0"/>
              <a:t>We need God’s authority for none of what we do.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6176963"/>
            <a:ext cx="1759789" cy="6810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None/>
              <a:defRPr sz="2800" b="1" kern="1200">
                <a:solidFill>
                  <a:schemeClr val="bg1"/>
                </a:solidFill>
                <a:effectLst>
                  <a:glow rad="508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None/>
              <a:defRPr sz="2400" b="1" kern="1200">
                <a:solidFill>
                  <a:schemeClr val="bg1"/>
                </a:solidFill>
                <a:effectLst>
                  <a:glow rad="508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None/>
              <a:defRPr sz="2000" b="1" kern="1200">
                <a:solidFill>
                  <a:schemeClr val="bg1"/>
                </a:solidFill>
                <a:effectLst>
                  <a:glow rad="508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None/>
              <a:defRPr sz="1800" b="1" kern="1200">
                <a:solidFill>
                  <a:schemeClr val="bg1"/>
                </a:solidFill>
                <a:effectLst>
                  <a:glow rad="508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None/>
              <a:defRPr sz="1800" b="1" kern="1200">
                <a:solidFill>
                  <a:schemeClr val="bg1"/>
                </a:solidFill>
                <a:effectLst>
                  <a:glow rad="508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40000"/>
              </a:lnSpc>
            </a:pPr>
            <a:r>
              <a:rPr lang="en-US" sz="3600" dirty="0" smtClean="0">
                <a:solidFill>
                  <a:prstClr val="white"/>
                </a:solidFill>
                <a:effectLst>
                  <a:glow rad="50800">
                    <a:prstClr val="black">
                      <a:alpha val="60000"/>
                    </a:prstClr>
                  </a:glow>
                </a:effectLst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37812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78744"/>
            <a:ext cx="10686691" cy="4100513"/>
          </a:xfrm>
        </p:spPr>
        <p:txBody>
          <a:bodyPr>
            <a:noAutofit/>
          </a:bodyPr>
          <a:lstStyle/>
          <a:p>
            <a:pPr indent="-217487" algn="ctr"/>
            <a:endParaRPr lang="en-US" sz="4800" dirty="0" smtClean="0"/>
          </a:p>
          <a:p>
            <a:pPr indent="-217487" algn="ctr"/>
            <a:r>
              <a:rPr lang="en-US" sz="5200" dirty="0" smtClean="0"/>
              <a:t>The </a:t>
            </a:r>
            <a:r>
              <a:rPr lang="en-US" sz="5200" dirty="0"/>
              <a:t>religious world is doing things </a:t>
            </a:r>
            <a:r>
              <a:rPr lang="en-US" sz="5200" dirty="0" smtClean="0"/>
              <a:t>the Author </a:t>
            </a:r>
            <a:r>
              <a:rPr lang="en-US" sz="5200" dirty="0"/>
              <a:t>never </a:t>
            </a:r>
            <a:r>
              <a:rPr lang="en-US" sz="5200" dirty="0" smtClean="0"/>
              <a:t>communicated.</a:t>
            </a:r>
          </a:p>
          <a:p>
            <a:pPr indent="-217487" algn="ctr"/>
            <a:endParaRPr lang="en-US" sz="5200" dirty="0"/>
          </a:p>
          <a:p>
            <a:pPr indent="-217487" algn="ctr"/>
            <a:r>
              <a:rPr lang="en-US" sz="4000" dirty="0" smtClean="0"/>
              <a:t>Is their authority from heaven or from man?</a:t>
            </a:r>
            <a:endParaRPr lang="en-US" sz="5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6176963"/>
            <a:ext cx="1759789" cy="6810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None/>
              <a:defRPr sz="2800" b="1" kern="1200">
                <a:solidFill>
                  <a:schemeClr val="bg1"/>
                </a:solidFill>
                <a:effectLst>
                  <a:glow rad="508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None/>
              <a:defRPr sz="2400" b="1" kern="1200">
                <a:solidFill>
                  <a:schemeClr val="bg1"/>
                </a:solidFill>
                <a:effectLst>
                  <a:glow rad="508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None/>
              <a:defRPr sz="2000" b="1" kern="1200">
                <a:solidFill>
                  <a:schemeClr val="bg1"/>
                </a:solidFill>
                <a:effectLst>
                  <a:glow rad="508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None/>
              <a:defRPr sz="1800" b="1" kern="1200">
                <a:solidFill>
                  <a:schemeClr val="bg1"/>
                </a:solidFill>
                <a:effectLst>
                  <a:glow rad="508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None/>
              <a:defRPr sz="1800" b="1" kern="1200">
                <a:solidFill>
                  <a:schemeClr val="bg1"/>
                </a:solidFill>
                <a:effectLst>
                  <a:glow rad="508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40000"/>
              </a:lnSpc>
            </a:pPr>
            <a:r>
              <a:rPr lang="en-US" sz="3600" dirty="0" smtClean="0">
                <a:solidFill>
                  <a:prstClr val="white"/>
                </a:solidFill>
                <a:effectLst>
                  <a:glow rad="50800">
                    <a:prstClr val="black">
                      <a:alpha val="60000"/>
                    </a:prstClr>
                  </a:glow>
                </a:effectLst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9919941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Acts 2.42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800" dirty="0" smtClean="0"/>
              <a:t>“And they continued steadfastly in the apostles’ doctrine and fellowship, in the breaking of bread, and in prayers.” </a:t>
            </a:r>
            <a:r>
              <a:rPr lang="en-US" sz="3600" dirty="0" smtClean="0"/>
              <a:t>NKJV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099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Apostles ASSUMED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800" dirty="0" smtClean="0"/>
              <a:t>They </a:t>
            </a:r>
            <a:r>
              <a:rPr lang="en-US" sz="3800" dirty="0" smtClean="0"/>
              <a:t>boldly claimed </a:t>
            </a:r>
            <a:r>
              <a:rPr lang="en-US" sz="3800" dirty="0" smtClean="0"/>
              <a:t>authority from GOD: </a:t>
            </a:r>
            <a:r>
              <a:rPr lang="en-US" sz="3200" dirty="0" smtClean="0"/>
              <a:t>Rom. 1.5; 1 Cor. 2.10-13, 16; 7.12; 11.23; 14.37; 15.1-2; Eph. </a:t>
            </a:r>
            <a:r>
              <a:rPr lang="en-US" sz="3200" dirty="0" smtClean="0"/>
              <a:t>3.3-5; Phil. 4.9; 1 </a:t>
            </a:r>
            <a:r>
              <a:rPr lang="en-US" sz="3200" dirty="0" smtClean="0"/>
              <a:t>John </a:t>
            </a:r>
            <a:r>
              <a:rPr lang="en-US" sz="3200" dirty="0" smtClean="0"/>
              <a:t>4.6</a:t>
            </a:r>
            <a:endParaRPr lang="en-US" sz="3200" dirty="0" smtClean="0"/>
          </a:p>
          <a:p>
            <a:pPr>
              <a:lnSpc>
                <a:spcPct val="110000"/>
              </a:lnSpc>
            </a:pPr>
            <a:endParaRPr lang="en-US" sz="3000" dirty="0"/>
          </a:p>
          <a:p>
            <a:pPr>
              <a:lnSpc>
                <a:spcPct val="110000"/>
              </a:lnSpc>
            </a:pPr>
            <a:r>
              <a:rPr lang="en-US" sz="3800" dirty="0" smtClean="0"/>
              <a:t>Either the apostles were what they claimed to be or they were LIARS.</a:t>
            </a:r>
          </a:p>
        </p:txBody>
      </p:sp>
    </p:spTree>
    <p:extLst>
      <p:ext uri="{BB962C8B-B14F-4D97-AF65-F5344CB8AC3E}">
        <p14:creationId xmlns:p14="http://schemas.microsoft.com/office/powerpoint/2010/main" val="19757897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rPr>
              <a:t>The Apostles Had DELEGATED Authority from Jesus</a:t>
            </a:r>
            <a:endParaRPr lang="en-US" sz="3600" b="1" dirty="0">
              <a:solidFill>
                <a:schemeClr val="bg1"/>
              </a:solidFill>
              <a:effectLst>
                <a:glow rad="76200">
                  <a:schemeClr val="tx1">
                    <a:alpha val="60000"/>
                  </a:schemeClr>
                </a:glow>
              </a:effectLst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glow rad="762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rPr>
              <a:t> Three witnesses verify that the apostles were from Christ</a:t>
            </a:r>
            <a:endParaRPr lang="en-US" sz="2800" b="1" dirty="0">
              <a:solidFill>
                <a:schemeClr val="bg1"/>
              </a:solidFill>
              <a:effectLst>
                <a:glow rad="76200">
                  <a:schemeClr val="tx1">
                    <a:alpha val="60000"/>
                  </a:schemeClr>
                </a:glow>
              </a:effectLst>
              <a:latin typeface="Corbel" charset="0"/>
              <a:ea typeface="Corbel" charset="0"/>
              <a:cs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49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The Apostles Were CHOSEN by Jesus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</a:t>
            </a:r>
            <a:r>
              <a:rPr lang="en-US" sz="3600" dirty="0" smtClean="0"/>
              <a:t>ach apostle was personally SELECTED: </a:t>
            </a:r>
            <a:r>
              <a:rPr lang="en-US" sz="3200" dirty="0" smtClean="0"/>
              <a:t>Luke 6.12-16</a:t>
            </a:r>
          </a:p>
          <a:p>
            <a:endParaRPr lang="en-US" sz="3200" dirty="0"/>
          </a:p>
          <a:p>
            <a:r>
              <a:rPr lang="en-US" sz="3600" dirty="0" smtClean="0"/>
              <a:t>Later, MATTHIAS and Paul were selected: </a:t>
            </a:r>
            <a:r>
              <a:rPr lang="en-US" sz="3200" dirty="0" smtClean="0"/>
              <a:t>Acts 1.26; 9.15; Rom. 1.1; 1 Cor. 1.1; 2 Peter 3.15-16; Gal. 2.7-9; Eph. 1.1 cf. Rev. 2.2; Acts 19.15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230188"/>
            <a:ext cx="1742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effectLst>
                  <a:glow rad="76200">
                    <a:prstClr val="black">
                      <a:alpha val="60000"/>
                    </a:prstClr>
                  </a:glow>
                </a:effectLst>
                <a:latin typeface="Corbel" charset="0"/>
                <a:ea typeface="Corbel" charset="0"/>
                <a:cs typeface="Corbel" charset="0"/>
              </a:rPr>
              <a:t>Witness #</a:t>
            </a:r>
            <a:r>
              <a:rPr lang="en-US" sz="2400" b="1" dirty="0" smtClean="0">
                <a:solidFill>
                  <a:prstClr val="white"/>
                </a:solidFill>
                <a:effectLst>
                  <a:glow rad="76200">
                    <a:prstClr val="black">
                      <a:alpha val="60000"/>
                    </a:prstClr>
                  </a:glow>
                </a:effectLst>
                <a:latin typeface="Corbel" charset="0"/>
                <a:ea typeface="Corbel" charset="0"/>
                <a:cs typeface="Corbel" charset="0"/>
              </a:rPr>
              <a:t>1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591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The Apostles Were CERTIFIERS of the Resurrection</a:t>
            </a:r>
            <a:endParaRPr lang="en-US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apostles were also called WITNESSES (of the resurrected Christ) </a:t>
            </a:r>
            <a:r>
              <a:rPr lang="mr-IN" sz="3600" dirty="0" smtClean="0"/>
              <a:t>–</a:t>
            </a:r>
            <a:r>
              <a:rPr lang="en-US" sz="3600" dirty="0" smtClean="0"/>
              <a:t> a QUALIFICATION to be an apostle: </a:t>
            </a:r>
            <a:r>
              <a:rPr lang="en-US" sz="3000" dirty="0" smtClean="0"/>
              <a:t>John 15.26-27; Acts 1.21-22; 2.32; 3.15; 10.39-42; 13.30-32; 22.14-15; 26.16; 1 Cor. 15.3-9; 9.1-2; 1 John 1.1-3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230188"/>
            <a:ext cx="1742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effectLst>
                  <a:glow rad="76200">
                    <a:prstClr val="black">
                      <a:alpha val="60000"/>
                    </a:prstClr>
                  </a:glow>
                </a:effectLst>
                <a:latin typeface="Corbel" charset="0"/>
                <a:ea typeface="Corbel" charset="0"/>
                <a:cs typeface="Corbel" charset="0"/>
              </a:rPr>
              <a:t>Witness </a:t>
            </a:r>
            <a:r>
              <a:rPr lang="en-US" sz="2400" b="1" dirty="0" smtClean="0">
                <a:solidFill>
                  <a:prstClr val="white"/>
                </a:solidFill>
                <a:effectLst>
                  <a:glow rad="76200">
                    <a:prstClr val="black">
                      <a:alpha val="60000"/>
                    </a:prstClr>
                  </a:glow>
                </a:effectLst>
                <a:latin typeface="Corbel" charset="0"/>
                <a:ea typeface="Corbel" charset="0"/>
                <a:cs typeface="Corbel" charset="0"/>
              </a:rPr>
              <a:t>#</a:t>
            </a:r>
            <a:r>
              <a:rPr lang="en-US" sz="2400" b="1" dirty="0">
                <a:solidFill>
                  <a:prstClr val="white"/>
                </a:solidFill>
                <a:effectLst>
                  <a:glow rad="76200">
                    <a:prstClr val="black">
                      <a:alpha val="60000"/>
                    </a:prstClr>
                  </a:glow>
                </a:effectLst>
                <a:latin typeface="Corbel" charset="0"/>
                <a:ea typeface="Corbel" charset="0"/>
                <a:cs typeface="Corbel" charset="0"/>
              </a:rPr>
              <a:t>2</a:t>
            </a:r>
            <a:r>
              <a:rPr lang="en-US" sz="2400" b="1" dirty="0" smtClean="0">
                <a:solidFill>
                  <a:prstClr val="white"/>
                </a:solidFill>
                <a:effectLst>
                  <a:glow rad="76200">
                    <a:prstClr val="black">
                      <a:alpha val="60000"/>
                    </a:prstClr>
                  </a:glow>
                </a:effectLst>
                <a:latin typeface="Corbel" charset="0"/>
                <a:ea typeface="Corbel" charset="0"/>
                <a:cs typeface="Corbel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822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The Apostles Were CONFIRMED by the Holy Spirit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800" dirty="0" smtClean="0"/>
              <a:t>The H.S. guided the apostles into ALL TRUTH; their MIRACLES were a witness to their authority: </a:t>
            </a:r>
            <a:r>
              <a:rPr lang="en-US" sz="3000" dirty="0" smtClean="0"/>
              <a:t>Matt. 10.19-20; John 14.26; 15.26-27; 16.12-14; Acts 2.4 cf. Matt. 10.1-4; Mark 16.20; Acts 2.43; 5.12; 2 Cor. 12.12; 1 Thess. 1.5; Heb. 2.3-4; Acts 8.17-18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230188"/>
            <a:ext cx="1742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prstClr val="white"/>
                </a:solidFill>
                <a:effectLst>
                  <a:glow rad="76200">
                    <a:prstClr val="black">
                      <a:alpha val="60000"/>
                    </a:prstClr>
                  </a:glow>
                </a:effectLst>
                <a:latin typeface="Corbel" charset="0"/>
                <a:ea typeface="Corbel" charset="0"/>
                <a:cs typeface="Corbel" charset="0"/>
              </a:rPr>
              <a:t>Witness </a:t>
            </a:r>
            <a:r>
              <a:rPr lang="en-US" sz="2400" b="1" dirty="0" smtClean="0">
                <a:solidFill>
                  <a:prstClr val="white"/>
                </a:solidFill>
                <a:effectLst>
                  <a:glow rad="76200">
                    <a:prstClr val="black">
                      <a:alpha val="60000"/>
                    </a:prstClr>
                  </a:glow>
                </a:effectLst>
                <a:latin typeface="Corbel" charset="0"/>
                <a:ea typeface="Corbel" charset="0"/>
                <a:cs typeface="Corbel" charset="0"/>
              </a:rPr>
              <a:t>#3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169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552</Words>
  <Application>Microsoft Macintosh PowerPoint</Application>
  <PresentationFormat>Widescreen</PresentationFormat>
  <Paragraphs>41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Calibri Light</vt:lpstr>
      <vt:lpstr>Corbel</vt:lpstr>
      <vt:lpstr>Arial</vt:lpstr>
      <vt:lpstr>Office Theme</vt:lpstr>
      <vt:lpstr>1_Office Theme</vt:lpstr>
      <vt:lpstr>2_Office Theme</vt:lpstr>
      <vt:lpstr>PowerPoint Presentation</vt:lpstr>
      <vt:lpstr>Consider the Following:</vt:lpstr>
      <vt:lpstr>PowerPoint Presentation</vt:lpstr>
      <vt:lpstr>Acts 2.42</vt:lpstr>
      <vt:lpstr>The Apostles ASSUMED Authority</vt:lpstr>
      <vt:lpstr>The Apostles Had DELEGATED Authority from Jesus</vt:lpstr>
      <vt:lpstr>The Apostles Were CHOSEN by Jesus</vt:lpstr>
      <vt:lpstr>The Apostles Were CERTIFIERS of the Resurrection</vt:lpstr>
      <vt:lpstr>The Apostles Were CONFIRMED by the Holy Spirit</vt:lpstr>
      <vt:lpstr>The Apostles Were CONFIRMED by the Holy Spirit</vt:lpstr>
      <vt:lpstr>To Reject the Apostles Is to Reject JESUS and GOD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41</cp:revision>
  <dcterms:created xsi:type="dcterms:W3CDTF">2018-05-05T22:17:04Z</dcterms:created>
  <dcterms:modified xsi:type="dcterms:W3CDTF">2018-05-06T13:17:28Z</dcterms:modified>
</cp:coreProperties>
</file>