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61" r:id="rId4"/>
    <p:sldId id="258" r:id="rId5"/>
    <p:sldId id="259" r:id="rId6"/>
    <p:sldId id="260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303"/>
    <p:restoredTop sz="94635"/>
  </p:normalViewPr>
  <p:slideViewPr>
    <p:cSldViewPr snapToGrid="0" snapToObjects="1" showGuides="1">
      <p:cViewPr>
        <p:scale>
          <a:sx n="94" d="100"/>
          <a:sy n="94" d="100"/>
        </p:scale>
        <p:origin x="1240" y="4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C15CA-9EE0-1247-A27D-C16BACB8730B}" type="datetimeFigureOut">
              <a:rPr lang="en-US" smtClean="0"/>
              <a:t>5/19/18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2BBF1-32D5-2145-9D7D-CB0D8D0D94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39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C15CA-9EE0-1247-A27D-C16BACB8730B}" type="datetimeFigureOut">
              <a:rPr lang="en-US" smtClean="0"/>
              <a:t>5/19/18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2BBF1-32D5-2145-9D7D-CB0D8D0D94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5081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C15CA-9EE0-1247-A27D-C16BACB8730B}" type="datetimeFigureOut">
              <a:rPr lang="en-US" smtClean="0"/>
              <a:t>5/19/18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2BBF1-32D5-2145-9D7D-CB0D8D0D94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036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indent="0">
              <a:spcBef>
                <a:spcPts val="0"/>
              </a:spcBef>
              <a:buFont typeface="Arial" charset="0"/>
              <a:buNone/>
              <a:defRPr b="1">
                <a:solidFill>
                  <a:schemeClr val="bg1"/>
                </a:solidFill>
                <a:effectLst>
                  <a:glow rad="25400">
                    <a:schemeClr val="tx1">
                      <a:alpha val="40000"/>
                    </a:schemeClr>
                  </a:glow>
                </a:effectLst>
                <a:latin typeface="Corbel" charset="0"/>
                <a:ea typeface="Corbel" charset="0"/>
                <a:cs typeface="Corbel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spcBef>
                <a:spcPts val="0"/>
              </a:spcBef>
              <a:buNone/>
              <a:defRPr b="1">
                <a:solidFill>
                  <a:schemeClr val="bg1"/>
                </a:solidFill>
                <a:effectLst>
                  <a:glow rad="25400">
                    <a:schemeClr val="tx1">
                      <a:alpha val="40000"/>
                    </a:schemeClr>
                  </a:glow>
                </a:effectLst>
                <a:latin typeface="Corbel" charset="0"/>
                <a:ea typeface="Corbel" charset="0"/>
                <a:cs typeface="Corbel" charset="0"/>
              </a:defRPr>
            </a:lvl1pPr>
            <a:lvl2pPr marL="457200" indent="0">
              <a:spcBef>
                <a:spcPts val="0"/>
              </a:spcBef>
              <a:buNone/>
              <a:defRPr b="1">
                <a:solidFill>
                  <a:schemeClr val="bg1"/>
                </a:solidFill>
                <a:effectLst>
                  <a:glow rad="25400">
                    <a:schemeClr val="tx1">
                      <a:alpha val="40000"/>
                    </a:schemeClr>
                  </a:glow>
                </a:effectLst>
                <a:latin typeface="Corbel" charset="0"/>
                <a:ea typeface="Corbel" charset="0"/>
                <a:cs typeface="Corbel" charset="0"/>
              </a:defRPr>
            </a:lvl2pPr>
            <a:lvl3pPr marL="914400" indent="0">
              <a:spcBef>
                <a:spcPts val="0"/>
              </a:spcBef>
              <a:buNone/>
              <a:defRPr b="1">
                <a:solidFill>
                  <a:schemeClr val="bg1"/>
                </a:solidFill>
                <a:effectLst>
                  <a:glow rad="25400">
                    <a:schemeClr val="tx1">
                      <a:alpha val="40000"/>
                    </a:schemeClr>
                  </a:glow>
                </a:effectLst>
                <a:latin typeface="Corbel" charset="0"/>
                <a:ea typeface="Corbel" charset="0"/>
                <a:cs typeface="Corbel" charset="0"/>
              </a:defRPr>
            </a:lvl3pPr>
            <a:lvl4pPr marL="1371600" indent="0">
              <a:spcBef>
                <a:spcPts val="0"/>
              </a:spcBef>
              <a:buNone/>
              <a:defRPr b="1">
                <a:solidFill>
                  <a:schemeClr val="bg1"/>
                </a:solidFill>
                <a:effectLst>
                  <a:glow rad="25400">
                    <a:schemeClr val="tx1">
                      <a:alpha val="40000"/>
                    </a:schemeClr>
                  </a:glow>
                </a:effectLst>
                <a:latin typeface="Corbel" charset="0"/>
                <a:ea typeface="Corbel" charset="0"/>
                <a:cs typeface="Corbel" charset="0"/>
              </a:defRPr>
            </a:lvl4pPr>
            <a:lvl5pPr marL="1828800" indent="0">
              <a:spcBef>
                <a:spcPts val="0"/>
              </a:spcBef>
              <a:buNone/>
              <a:defRPr b="1">
                <a:solidFill>
                  <a:schemeClr val="bg1"/>
                </a:solidFill>
                <a:effectLst>
                  <a:glow rad="25400">
                    <a:schemeClr val="tx1">
                      <a:alpha val="40000"/>
                    </a:schemeClr>
                  </a:glow>
                </a:effectLst>
                <a:latin typeface="Corbel" charset="0"/>
                <a:ea typeface="Corbel" charset="0"/>
                <a:cs typeface="Corbel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C15CA-9EE0-1247-A27D-C16BACB8730B}" type="datetimeFigureOut">
              <a:rPr lang="en-US" smtClean="0"/>
              <a:t>5/19/18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2BBF1-32D5-2145-9D7D-CB0D8D0D94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7263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C15CA-9EE0-1247-A27D-C16BACB8730B}" type="datetimeFigureOut">
              <a:rPr lang="en-US" smtClean="0"/>
              <a:t>5/19/18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2BBF1-32D5-2145-9D7D-CB0D8D0D94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9411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C15CA-9EE0-1247-A27D-C16BACB8730B}" type="datetimeFigureOut">
              <a:rPr lang="en-US" smtClean="0"/>
              <a:t>5/19/18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2BBF1-32D5-2145-9D7D-CB0D8D0D94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716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C15CA-9EE0-1247-A27D-C16BACB8730B}" type="datetimeFigureOut">
              <a:rPr lang="en-US" smtClean="0"/>
              <a:t>5/19/18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2BBF1-32D5-2145-9D7D-CB0D8D0D94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934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C15CA-9EE0-1247-A27D-C16BACB8730B}" type="datetimeFigureOut">
              <a:rPr lang="en-US" smtClean="0"/>
              <a:t>5/19/18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2BBF1-32D5-2145-9D7D-CB0D8D0D94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6666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C15CA-9EE0-1247-A27D-C16BACB8730B}" type="datetimeFigureOut">
              <a:rPr lang="en-US" smtClean="0"/>
              <a:t>5/19/18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2BBF1-32D5-2145-9D7D-CB0D8D0D94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2600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C15CA-9EE0-1247-A27D-C16BACB8730B}" type="datetimeFigureOut">
              <a:rPr lang="en-US" smtClean="0"/>
              <a:t>5/19/18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2BBF1-32D5-2145-9D7D-CB0D8D0D94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9584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C15CA-9EE0-1247-A27D-C16BACB8730B}" type="datetimeFigureOut">
              <a:rPr lang="en-US" smtClean="0"/>
              <a:t>5/19/18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2BBF1-32D5-2145-9D7D-CB0D8D0D94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76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4C15CA-9EE0-1247-A27D-C16BACB8730B}" type="datetimeFigureOut">
              <a:rPr lang="en-US" smtClean="0"/>
              <a:t>5/19/18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B2BBF1-32D5-2145-9D7D-CB0D8D0D94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166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944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600" dirty="0"/>
              <a:t>Repentance </a:t>
            </a:r>
            <a:r>
              <a:rPr lang="en-US" sz="4600" dirty="0" smtClean="0"/>
              <a:t>Follows GODLY SORROW</a:t>
            </a:r>
            <a:endParaRPr lang="en-US" sz="4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5000" dirty="0" smtClean="0"/>
              <a:t>A DESIRE to repent grows </a:t>
            </a:r>
            <a:r>
              <a:rPr lang="en-US" sz="5000" dirty="0"/>
              <a:t>out of sorrow for our </a:t>
            </a:r>
            <a:r>
              <a:rPr lang="en-US" sz="5000" dirty="0" smtClean="0"/>
              <a:t>sins </a:t>
            </a:r>
            <a:r>
              <a:rPr lang="en-US" sz="4000" dirty="0" smtClean="0"/>
              <a:t>(Psalm 51.4, 17; 2 Cor. </a:t>
            </a:r>
            <a:r>
              <a:rPr lang="en-US" sz="4000" dirty="0" smtClean="0"/>
              <a:t>7.9-10</a:t>
            </a:r>
            <a:r>
              <a:rPr lang="en-US" sz="4000" dirty="0"/>
              <a:t>)</a:t>
            </a:r>
            <a:endParaRPr lang="en-US" sz="5000" dirty="0"/>
          </a:p>
        </p:txBody>
      </p:sp>
    </p:spTree>
    <p:extLst>
      <p:ext uri="{BB962C8B-B14F-4D97-AF65-F5344CB8AC3E}">
        <p14:creationId xmlns:p14="http://schemas.microsoft.com/office/powerpoint/2010/main" val="1001362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600" dirty="0"/>
              <a:t>Repentance </a:t>
            </a:r>
            <a:r>
              <a:rPr lang="en-US" sz="4600" dirty="0" smtClean="0"/>
              <a:t>Follows GODLY SORROW</a:t>
            </a:r>
            <a:endParaRPr lang="en-US" sz="4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5000" dirty="0" smtClean="0"/>
              <a:t>A DESIRE to repent grows </a:t>
            </a:r>
            <a:r>
              <a:rPr lang="en-US" sz="5000" dirty="0"/>
              <a:t>out of sorrow for our </a:t>
            </a:r>
            <a:r>
              <a:rPr lang="en-US" sz="5000" dirty="0" smtClean="0"/>
              <a:t>sins </a:t>
            </a:r>
            <a:r>
              <a:rPr lang="en-US" sz="4000" dirty="0" smtClean="0"/>
              <a:t>(Psalm 51.4, 17; 2 Cor. 7.9-10)</a:t>
            </a:r>
            <a:r>
              <a:rPr lang="en-US" sz="5000" dirty="0" smtClean="0"/>
              <a:t> </a:t>
            </a:r>
            <a:r>
              <a:rPr lang="en-US" sz="5000" dirty="0"/>
              <a:t>– a </a:t>
            </a:r>
            <a:r>
              <a:rPr lang="en-US" sz="5000" dirty="0" smtClean="0"/>
              <a:t>CONVICTION by </a:t>
            </a:r>
            <a:r>
              <a:rPr lang="en-US" sz="5000" dirty="0"/>
              <a:t>God’s word </a:t>
            </a:r>
            <a:r>
              <a:rPr lang="en-US" sz="4000" dirty="0"/>
              <a:t>(Acts 2.37-38)</a:t>
            </a:r>
            <a:r>
              <a:rPr lang="en-US" sz="5000" dirty="0"/>
              <a:t> and an acknowledgment of God’s </a:t>
            </a:r>
            <a:r>
              <a:rPr lang="en-US" sz="5000" dirty="0" smtClean="0"/>
              <a:t>GOODNESS </a:t>
            </a:r>
            <a:r>
              <a:rPr lang="en-US" sz="4000" dirty="0" smtClean="0"/>
              <a:t>(</a:t>
            </a:r>
            <a:r>
              <a:rPr lang="en-US" sz="4000" dirty="0"/>
              <a:t>Rom. 2.4-6</a:t>
            </a:r>
            <a:r>
              <a:rPr lang="en-US" sz="4000" dirty="0" smtClean="0"/>
              <a:t>)</a:t>
            </a:r>
            <a:r>
              <a:rPr lang="en-US" sz="5000" dirty="0" smtClean="0"/>
              <a:t>.</a:t>
            </a:r>
            <a:endParaRPr lang="en-US" sz="5000" dirty="0"/>
          </a:p>
        </p:txBody>
      </p:sp>
    </p:spTree>
    <p:extLst>
      <p:ext uri="{BB962C8B-B14F-4D97-AF65-F5344CB8AC3E}">
        <p14:creationId xmlns:p14="http://schemas.microsoft.com/office/powerpoint/2010/main" val="20475655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600" dirty="0" smtClean="0"/>
              <a:t>Repentance Embraces FRUIT BEARING</a:t>
            </a:r>
            <a:endParaRPr lang="en-US" sz="4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4000" dirty="0" smtClean="0"/>
              <a:t>Since repentance leads to bearing fruit, </a:t>
            </a:r>
            <a:r>
              <a:rPr lang="en-US" sz="4000" dirty="0" smtClean="0"/>
              <a:t>we </a:t>
            </a:r>
            <a:r>
              <a:rPr lang="en-US" sz="4000" dirty="0" smtClean="0"/>
              <a:t>can KNOW when a sinner repents: </a:t>
            </a:r>
            <a:r>
              <a:rPr lang="en-US" sz="4000" dirty="0" smtClean="0"/>
              <a:t>2 </a:t>
            </a:r>
            <a:r>
              <a:rPr lang="en-US" sz="4000" dirty="0" smtClean="0"/>
              <a:t>Cor. 7.10-11</a:t>
            </a:r>
          </a:p>
          <a:p>
            <a:endParaRPr lang="en-US" sz="4000" dirty="0"/>
          </a:p>
          <a:p>
            <a:r>
              <a:rPr lang="en-US" sz="4000" dirty="0" smtClean="0"/>
              <a:t>Fruit must be borne that corresponds to a change of heart – a heart that has TURNED to God – otherwise there will be FRUITLESS repentance: </a:t>
            </a:r>
            <a:r>
              <a:rPr lang="en-US" sz="4000" dirty="0" smtClean="0"/>
              <a:t>Acts </a:t>
            </a:r>
            <a:r>
              <a:rPr lang="en-US" sz="4000" dirty="0" smtClean="0"/>
              <a:t>26.20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90349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600" dirty="0" smtClean="0"/>
              <a:t>Repentance Demands RIGHTEOUSNESS</a:t>
            </a:r>
            <a:endParaRPr lang="en-US" sz="4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400" dirty="0" smtClean="0">
                <a:effectLst>
                  <a:glow rad="25400">
                    <a:schemeClr val="tx1">
                      <a:alpha val="40000"/>
                    </a:schemeClr>
                  </a:glow>
                </a:effectLst>
              </a:rPr>
              <a:t>It </a:t>
            </a:r>
            <a:r>
              <a:rPr lang="en-US" sz="3400" dirty="0" smtClean="0">
                <a:effectLst>
                  <a:glow rad="25400">
                    <a:schemeClr val="tx1">
                      <a:alpha val="40000"/>
                    </a:schemeClr>
                  </a:glow>
                </a:effectLst>
              </a:rPr>
              <a:t>is COMPREHENSIVE: </a:t>
            </a:r>
            <a:r>
              <a:rPr lang="pt-BR" sz="2600" dirty="0" smtClean="0">
                <a:effectLst>
                  <a:glow rad="25400">
                    <a:schemeClr val="tx1">
                      <a:alpha val="40000"/>
                    </a:schemeClr>
                  </a:glow>
                </a:effectLst>
              </a:rPr>
              <a:t>Gal. 2.20; </a:t>
            </a:r>
            <a:r>
              <a:rPr lang="mr-IN" sz="2600" dirty="0" smtClean="0">
                <a:effectLst>
                  <a:glow rad="25400">
                    <a:schemeClr val="tx1">
                      <a:alpha val="40000"/>
                    </a:schemeClr>
                  </a:glow>
                </a:effectLst>
              </a:rPr>
              <a:t>Eph. </a:t>
            </a:r>
            <a:r>
              <a:rPr lang="mr-IN" sz="2600" dirty="0" smtClean="0">
                <a:effectLst>
                  <a:glow rad="25400">
                    <a:schemeClr val="tx1">
                      <a:alpha val="40000"/>
                    </a:schemeClr>
                  </a:glow>
                </a:effectLst>
              </a:rPr>
              <a:t>4.25</a:t>
            </a:r>
            <a:r>
              <a:rPr lang="en-US" sz="2600" dirty="0" smtClean="0"/>
              <a:t>-32</a:t>
            </a:r>
            <a:r>
              <a:rPr lang="mr-IN" sz="2600" dirty="0" smtClean="0">
                <a:effectLst>
                  <a:glow rad="25400">
                    <a:schemeClr val="tx1">
                      <a:alpha val="40000"/>
                    </a:schemeClr>
                  </a:glow>
                </a:effectLst>
              </a:rPr>
              <a:t>; Co</a:t>
            </a:r>
            <a:r>
              <a:rPr lang="en-US" sz="2600" dirty="0" smtClean="0">
                <a:effectLst>
                  <a:glow rad="25400">
                    <a:schemeClr val="tx1">
                      <a:alpha val="40000"/>
                    </a:schemeClr>
                  </a:glow>
                </a:effectLst>
              </a:rPr>
              <a:t>l</a:t>
            </a:r>
            <a:r>
              <a:rPr lang="en-US" sz="2600" dirty="0" smtClean="0"/>
              <a:t>.</a:t>
            </a:r>
            <a:r>
              <a:rPr lang="en-US" sz="2600" dirty="0"/>
              <a:t> </a:t>
            </a:r>
            <a:r>
              <a:rPr lang="mr-IN" sz="2600" dirty="0" smtClean="0">
                <a:effectLst>
                  <a:glow rad="25400">
                    <a:schemeClr val="tx1">
                      <a:alpha val="40000"/>
                    </a:schemeClr>
                  </a:glow>
                </a:effectLst>
              </a:rPr>
              <a:t>3.5-10</a:t>
            </a:r>
            <a:r>
              <a:rPr lang="mr-IN" sz="2600" dirty="0" smtClean="0">
                <a:effectLst>
                  <a:glow rad="25400">
                    <a:schemeClr val="tx1">
                      <a:alpha val="40000"/>
                    </a:schemeClr>
                  </a:glow>
                </a:effectLst>
              </a:rPr>
              <a:t>, 12-14</a:t>
            </a:r>
            <a:endParaRPr lang="en-US" sz="2600" dirty="0" smtClean="0">
              <a:effectLst>
                <a:glow rad="25400">
                  <a:schemeClr val="tx1">
                    <a:alpha val="40000"/>
                  </a:schemeClr>
                </a:glow>
              </a:effectLst>
            </a:endParaRPr>
          </a:p>
          <a:p>
            <a:endParaRPr lang="en-US" sz="3200" dirty="0">
              <a:effectLst>
                <a:glow rad="25400">
                  <a:schemeClr val="tx1">
                    <a:alpha val="40000"/>
                  </a:schemeClr>
                </a:glow>
              </a:effectLst>
            </a:endParaRPr>
          </a:p>
          <a:p>
            <a:r>
              <a:rPr lang="en-US" sz="3400" dirty="0" smtClean="0"/>
              <a:t>It</a:t>
            </a:r>
            <a:r>
              <a:rPr lang="en-US" sz="3400" dirty="0" smtClean="0">
                <a:effectLst>
                  <a:glow rad="25400">
                    <a:schemeClr val="tx1">
                      <a:alpha val="40000"/>
                    </a:schemeClr>
                  </a:glow>
                </a:effectLst>
              </a:rPr>
              <a:t> </a:t>
            </a:r>
            <a:r>
              <a:rPr lang="en-US" sz="3400" dirty="0" smtClean="0">
                <a:effectLst>
                  <a:glow rad="25400">
                    <a:schemeClr val="tx1">
                      <a:alpha val="40000"/>
                    </a:schemeClr>
                  </a:glow>
                </a:effectLst>
              </a:rPr>
              <a:t>is not </a:t>
            </a:r>
            <a:r>
              <a:rPr lang="en-US" sz="3400" dirty="0" smtClean="0">
                <a:effectLst>
                  <a:glow rad="25400">
                    <a:schemeClr val="tx1">
                      <a:alpha val="40000"/>
                    </a:schemeClr>
                  </a:glow>
                </a:effectLst>
              </a:rPr>
              <a:t>COMFORTABLE: </a:t>
            </a:r>
            <a:r>
              <a:rPr lang="hu-HU" sz="2600" dirty="0" smtClean="0">
                <a:effectLst>
                  <a:glow rad="25400">
                    <a:schemeClr val="tx1">
                      <a:alpha val="40000"/>
                    </a:schemeClr>
                  </a:glow>
                </a:effectLst>
              </a:rPr>
              <a:t>Ezra 9-10</a:t>
            </a:r>
          </a:p>
          <a:p>
            <a:endParaRPr lang="hu-HU" sz="3200" dirty="0">
              <a:effectLst>
                <a:glow rad="76200">
                  <a:schemeClr val="tx1">
                    <a:alpha val="60000"/>
                  </a:schemeClr>
                </a:glow>
              </a:effectLst>
            </a:endParaRPr>
          </a:p>
          <a:p>
            <a:r>
              <a:rPr lang="en-US" sz="3400" dirty="0" smtClean="0"/>
              <a:t>It </a:t>
            </a:r>
            <a:r>
              <a:rPr lang="en-US" sz="3400" dirty="0" smtClean="0"/>
              <a:t>can be COSTLY:</a:t>
            </a:r>
            <a:r>
              <a:rPr lang="en-US" sz="2600" dirty="0" smtClean="0"/>
              <a:t> </a:t>
            </a:r>
            <a:r>
              <a:rPr lang="hr-HR" sz="2600" dirty="0" smtClean="0"/>
              <a:t>Luke 14.33; </a:t>
            </a:r>
            <a:r>
              <a:rPr lang="mr-IN" sz="2600" dirty="0" smtClean="0"/>
              <a:t>19.8-9</a:t>
            </a:r>
            <a:r>
              <a:rPr lang="en-US" sz="2600" dirty="0" smtClean="0"/>
              <a:t>; </a:t>
            </a:r>
            <a:r>
              <a:rPr lang="en-US" sz="2600" dirty="0" smtClean="0"/>
              <a:t>Acts 19.18-19</a:t>
            </a:r>
            <a:r>
              <a:rPr lang="en-US" sz="2600" dirty="0" smtClean="0"/>
              <a:t>; </a:t>
            </a:r>
            <a:r>
              <a:rPr lang="mr-IN" sz="2600" dirty="0" err="1" smtClean="0"/>
              <a:t>Lev</a:t>
            </a:r>
            <a:r>
              <a:rPr lang="mr-IN" sz="2600" dirty="0" smtClean="0"/>
              <a:t>. 6.1-7</a:t>
            </a:r>
            <a:endParaRPr lang="en-US" sz="2600" dirty="0" smtClean="0"/>
          </a:p>
          <a:p>
            <a:endParaRPr lang="en-US" sz="3200" dirty="0"/>
          </a:p>
          <a:p>
            <a:r>
              <a:rPr lang="en-US" sz="3400" dirty="0" smtClean="0"/>
              <a:t>It </a:t>
            </a:r>
            <a:r>
              <a:rPr lang="en-US" sz="3400" dirty="0"/>
              <a:t>is genuine CONFIDENCE in God: </a:t>
            </a:r>
            <a:r>
              <a:rPr lang="en-US" sz="2600" dirty="0"/>
              <a:t>Jonah </a:t>
            </a:r>
            <a:r>
              <a:rPr lang="en-US" sz="2600" dirty="0" smtClean="0"/>
              <a:t>3.4-10</a:t>
            </a:r>
            <a:r>
              <a:rPr lang="en-US" sz="2600" dirty="0"/>
              <a:t>; Luke </a:t>
            </a:r>
            <a:r>
              <a:rPr lang="en-US" sz="2600" dirty="0" smtClean="0"/>
              <a:t>11.32; </a:t>
            </a:r>
            <a:r>
              <a:rPr lang="fr-FR" sz="2600" dirty="0"/>
              <a:t>1 Thess. </a:t>
            </a:r>
            <a:r>
              <a:rPr lang="fr-FR" sz="2600" dirty="0" smtClean="0"/>
              <a:t>1.9-10; </a:t>
            </a:r>
            <a:r>
              <a:rPr lang="en-US" sz="2600" dirty="0"/>
              <a:t>Acts </a:t>
            </a:r>
            <a:r>
              <a:rPr lang="en-US" sz="2600" dirty="0" smtClean="0"/>
              <a:t>17.30-31; Heb</a:t>
            </a:r>
            <a:r>
              <a:rPr lang="en-US" sz="2600" dirty="0"/>
              <a:t>. </a:t>
            </a:r>
            <a:r>
              <a:rPr lang="en-US" sz="2600" dirty="0" smtClean="0"/>
              <a:t>11.6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995336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04602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738</TotalTime>
  <Words>194</Words>
  <Application>Microsoft Macintosh PowerPoint</Application>
  <PresentationFormat>Widescreen</PresentationFormat>
  <Paragraphs>16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Calibri</vt:lpstr>
      <vt:lpstr>Calibri Light</vt:lpstr>
      <vt:lpstr>Corbel</vt:lpstr>
      <vt:lpstr>Arial</vt:lpstr>
      <vt:lpstr>Office Theme</vt:lpstr>
      <vt:lpstr>PowerPoint Presentation</vt:lpstr>
      <vt:lpstr>Repentance Follows GODLY SORROW</vt:lpstr>
      <vt:lpstr>Repentance Follows GODLY SORROW</vt:lpstr>
      <vt:lpstr>Repentance Embraces FRUIT BEARING</vt:lpstr>
      <vt:lpstr>Repentance Demands RIGHTEOUSNESS</vt:lpstr>
      <vt:lpstr>PowerPoint Presentation</vt:lpstr>
    </vt:vector>
  </TitlesOfParts>
  <Company/>
  <LinksUpToDate>false</LinksUpToDate>
  <SharedDoc>false</SharedDoc>
  <HyperlinksChanged>false</HyperlinksChanged>
  <AppVersion>15.0030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Bryan Garlock</dc:creator>
  <cp:lastModifiedBy>Bryan Garlock</cp:lastModifiedBy>
  <cp:revision>19</cp:revision>
  <dcterms:created xsi:type="dcterms:W3CDTF">2018-05-19T23:48:45Z</dcterms:created>
  <dcterms:modified xsi:type="dcterms:W3CDTF">2018-05-20T12:57:24Z</dcterms:modified>
</cp:coreProperties>
</file>