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60" r:id="rId4"/>
    <p:sldId id="265" r:id="rId5"/>
    <p:sldId id="261" r:id="rId6"/>
    <p:sldId id="267" r:id="rId7"/>
    <p:sldId id="270" r:id="rId8"/>
    <p:sldId id="275" r:id="rId9"/>
    <p:sldId id="268" r:id="rId10"/>
    <p:sldId id="269" r:id="rId11"/>
    <p:sldId id="290" r:id="rId12"/>
    <p:sldId id="288" r:id="rId13"/>
    <p:sldId id="289" r:id="rId14"/>
    <p:sldId id="272" r:id="rId15"/>
    <p:sldId id="273" r:id="rId16"/>
    <p:sldId id="274" r:id="rId17"/>
    <p:sldId id="280" r:id="rId18"/>
    <p:sldId id="278" r:id="rId19"/>
    <p:sldId id="279" r:id="rId20"/>
    <p:sldId id="282" r:id="rId21"/>
    <p:sldId id="283" r:id="rId22"/>
    <p:sldId id="285" r:id="rId23"/>
    <p:sldId id="286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04"/>
    <p:restoredTop sz="91679"/>
  </p:normalViewPr>
  <p:slideViewPr>
    <p:cSldViewPr snapToGrid="0" snapToObjects="1" showGuides="1">
      <p:cViewPr>
        <p:scale>
          <a:sx n="74" d="100"/>
          <a:sy n="74" d="100"/>
        </p:scale>
        <p:origin x="2192" y="8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63F55-534B-414D-8E57-A2294BF22650}" type="datetimeFigureOut">
              <a:rPr lang="en-US" smtClean="0"/>
              <a:t>4/21/18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9EDDB-FC1A-AE49-8A32-9DCA99FFEC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3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Doy</a:t>
            </a:r>
            <a:r>
              <a:rPr lang="en-US" baseline="0" dirty="0" smtClean="0"/>
              <a:t> Moyer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9EDDB-FC1A-AE49-8A32-9DCA99FFEC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07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thoughts from </a:t>
            </a:r>
            <a:r>
              <a:rPr lang="en-US" dirty="0" err="1" smtClean="0"/>
              <a:t>Doy</a:t>
            </a:r>
            <a:r>
              <a:rPr lang="en-US" dirty="0" smtClean="0"/>
              <a:t> Moyer / John Gentry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9EDDB-FC1A-AE49-8A32-9DCA99FFEC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5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thoughts from </a:t>
            </a:r>
            <a:r>
              <a:rPr lang="en-US" dirty="0" err="1" smtClean="0"/>
              <a:t>Doy</a:t>
            </a:r>
            <a:r>
              <a:rPr lang="en-US" dirty="0" smtClean="0"/>
              <a:t> Moyer / John Gentry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9EDDB-FC1A-AE49-8A32-9DCA99FFEC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48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thoughts from </a:t>
            </a:r>
            <a:r>
              <a:rPr lang="en-US" dirty="0" err="1" smtClean="0"/>
              <a:t>Doy</a:t>
            </a:r>
            <a:r>
              <a:rPr lang="en-US" dirty="0" smtClean="0"/>
              <a:t> Moyer / John Gentry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9EDDB-FC1A-AE49-8A32-9DCA99FFEC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3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Some thoughts from Doy</a:t>
            </a:r>
            <a:r>
              <a:rPr lang="en-US" dirty="0" smtClean="0"/>
              <a:t> Moyer / John Gentry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9EDDB-FC1A-AE49-8A32-9DCA99FFEC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3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 https://</a:t>
            </a:r>
            <a:r>
              <a:rPr lang="en-US" dirty="0" err="1" smtClean="0"/>
              <a:t>bossip.files.wordpress.com</a:t>
            </a:r>
            <a:r>
              <a:rPr lang="en-US" dirty="0" smtClean="0"/>
              <a:t>/2016/09/screen-shot-2016-09-07-at-9-20-43-am.png?w=700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 http://</a:t>
            </a:r>
            <a:r>
              <a:rPr lang="en-US" dirty="0" err="1" smtClean="0"/>
              <a:t>www.veuvepoignet.com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-content/uploads/2017/12/dirty-Kids-Messy-Rooms-</a:t>
            </a:r>
            <a:r>
              <a:rPr lang="en-US" dirty="0" err="1" smtClean="0"/>
              <a:t>toys.jpg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 https://</a:t>
            </a:r>
            <a:r>
              <a:rPr lang="en-US" dirty="0" err="1" smtClean="0"/>
              <a:t>www.additudemag.com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-content/uploads/2016/11/Parent.Organize.Expert_of_everyday_stuff.Article.9876.father_tying_sons_shoes.ts_520219073-1.jpg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Image source:</a:t>
            </a:r>
            <a:r>
              <a:rPr lang="en-US" baseline="0" dirty="0" smtClean="0"/>
              <a:t> https://</a:t>
            </a:r>
            <a:r>
              <a:rPr lang="en-US" baseline="0" dirty="0" err="1" smtClean="0"/>
              <a:t>csfbaltimore.org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wp</a:t>
            </a:r>
            <a:r>
              <a:rPr lang="en-US" baseline="0" dirty="0" smtClean="0"/>
              <a:t>-content/uploads/2014/11/Thanksgiving-1024x559.jpg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9EDDB-FC1A-AE49-8A32-9DCA99FFEC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19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Moyer, </a:t>
            </a:r>
            <a:r>
              <a:rPr lang="en-US" sz="1200" dirty="0" err="1" smtClean="0"/>
              <a:t>Doy</a:t>
            </a:r>
            <a:r>
              <a:rPr lang="en-US" sz="1200" dirty="0" smtClean="0"/>
              <a:t>. Mind Your King: Lessons and Essays on Biblical Authority (p. 34). Moyer Press. Kindle Edition.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9EDDB-FC1A-AE49-8A32-9DCA99FFEC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0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Moyer, </a:t>
            </a:r>
            <a:r>
              <a:rPr lang="en-US" sz="1200" dirty="0" err="1" smtClean="0"/>
              <a:t>Doy</a:t>
            </a:r>
            <a:r>
              <a:rPr lang="en-US" sz="1200" dirty="0" smtClean="0"/>
              <a:t>. Mind Your King: Lessons and Essays on Biblical Authority (p. 34). Moyer Press. Kindle Edition.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9EDDB-FC1A-AE49-8A32-9DCA99FFEC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3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thoughts from </a:t>
            </a:r>
            <a:r>
              <a:rPr lang="en-US" dirty="0" err="1" smtClean="0"/>
              <a:t>Doy</a:t>
            </a:r>
            <a:r>
              <a:rPr lang="en-US" dirty="0" smtClean="0"/>
              <a:t> Moyer / John Gentry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9EDDB-FC1A-AE49-8A32-9DCA99FFEC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19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 thoughts from </a:t>
            </a:r>
            <a:r>
              <a:rPr lang="en-US" dirty="0" err="1" smtClean="0"/>
              <a:t>Doy</a:t>
            </a:r>
            <a:r>
              <a:rPr lang="en-US" dirty="0" smtClean="0"/>
              <a:t> Moyer / John Gentry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9EDDB-FC1A-AE49-8A32-9DCA99FFEC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4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8FA5-0835-6A43-B7E3-5A0778403D3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6CA0-0A89-FA4E-B36E-33E78528A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98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8FA5-0835-6A43-B7E3-5A0778403D3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6CA0-0A89-FA4E-B36E-33E78528A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2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8FA5-0835-6A43-B7E3-5A0778403D3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6CA0-0A89-FA4E-B36E-33E78528A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36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indent="0">
              <a:spcBef>
                <a:spcPts val="0"/>
              </a:spcBef>
              <a:buFont typeface="Arial" charset="0"/>
              <a:buNone/>
              <a:defRPr b="1">
                <a:solidFill>
                  <a:schemeClr val="bg1"/>
                </a:solidFill>
                <a:effectLst>
                  <a:glow rad="50800">
                    <a:schemeClr val="tx1">
                      <a:alpha val="60000"/>
                    </a:schemeClr>
                  </a:glow>
                </a:effectLst>
                <a:latin typeface="Corbel" charset="0"/>
                <a:ea typeface="Corbel" charset="0"/>
                <a:cs typeface="Corbe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effectLst>
                  <a:glow rad="50800">
                    <a:schemeClr val="tx1">
                      <a:alpha val="60000"/>
                    </a:schemeClr>
                  </a:glow>
                </a:effectLst>
                <a:latin typeface="Corbel" charset="0"/>
                <a:ea typeface="Corbel" charset="0"/>
                <a:cs typeface="Corbel" charset="0"/>
              </a:defRPr>
            </a:lvl1pPr>
            <a:lvl2pPr marL="45720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effectLst>
                  <a:glow rad="50800">
                    <a:schemeClr val="tx1">
                      <a:alpha val="60000"/>
                    </a:schemeClr>
                  </a:glow>
                </a:effectLst>
                <a:latin typeface="Corbel" charset="0"/>
                <a:ea typeface="Corbel" charset="0"/>
                <a:cs typeface="Corbel" charset="0"/>
              </a:defRPr>
            </a:lvl2pPr>
            <a:lvl3pPr marL="91440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effectLst>
                  <a:glow rad="50800">
                    <a:schemeClr val="tx1">
                      <a:alpha val="60000"/>
                    </a:schemeClr>
                  </a:glow>
                </a:effectLst>
                <a:latin typeface="Corbel" charset="0"/>
                <a:ea typeface="Corbel" charset="0"/>
                <a:cs typeface="Corbel" charset="0"/>
              </a:defRPr>
            </a:lvl3pPr>
            <a:lvl4pPr marL="137160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effectLst>
                  <a:glow rad="50800">
                    <a:schemeClr val="tx1">
                      <a:alpha val="60000"/>
                    </a:schemeClr>
                  </a:glow>
                </a:effectLst>
                <a:latin typeface="Corbel" charset="0"/>
                <a:ea typeface="Corbel" charset="0"/>
                <a:cs typeface="Corbel" charset="0"/>
              </a:defRPr>
            </a:lvl4pPr>
            <a:lvl5pPr marL="182880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effectLst>
                  <a:glow rad="50800">
                    <a:schemeClr val="tx1">
                      <a:alpha val="60000"/>
                    </a:schemeClr>
                  </a:glow>
                </a:effectLst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8FA5-0835-6A43-B7E3-5A0778403D3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6CA0-0A89-FA4E-B36E-33E78528A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06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8FA5-0835-6A43-B7E3-5A0778403D3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6CA0-0A89-FA4E-B36E-33E78528A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8FA5-0835-6A43-B7E3-5A0778403D3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6CA0-0A89-FA4E-B36E-33E78528A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7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8FA5-0835-6A43-B7E3-5A0778403D3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6CA0-0A89-FA4E-B36E-33E78528A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70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8FA5-0835-6A43-B7E3-5A0778403D3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6CA0-0A89-FA4E-B36E-33E78528A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8FA5-0835-6A43-B7E3-5A0778403D3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6CA0-0A89-FA4E-B36E-33E78528A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56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8FA5-0835-6A43-B7E3-5A0778403D3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6CA0-0A89-FA4E-B36E-33E78528A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7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E8FA5-0835-6A43-B7E3-5A0778403D3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76CA0-0A89-FA4E-B36E-33E78528A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36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E8FA5-0835-6A43-B7E3-5A0778403D36}" type="datetimeFigureOut">
              <a:rPr lang="en-US" smtClean="0"/>
              <a:t>4/21/18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76CA0-0A89-FA4E-B36E-33E78528A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7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84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63" y="927147"/>
            <a:ext cx="11432875" cy="5003706"/>
          </a:xfrm>
        </p:spPr>
        <p:txBody>
          <a:bodyPr>
            <a:noAutofit/>
          </a:bodyPr>
          <a:lstStyle/>
          <a:p>
            <a:pPr algn="ctr"/>
            <a:r>
              <a:rPr lang="en-US" sz="7000" dirty="0"/>
              <a:t>I</a:t>
            </a:r>
            <a:r>
              <a:rPr lang="en-US" sz="7000" dirty="0" smtClean="0"/>
              <a:t>f you DISAGREE, do not</a:t>
            </a:r>
          </a:p>
          <a:p>
            <a:pPr algn="ctr"/>
            <a:r>
              <a:rPr lang="en-US" sz="7000" dirty="0" smtClean="0"/>
              <a:t>tell me you disagree,</a:t>
            </a:r>
          </a:p>
          <a:p>
            <a:pPr algn="ctr"/>
            <a:r>
              <a:rPr lang="en-US" sz="7000" dirty="0" smtClean="0"/>
              <a:t>do not show me you</a:t>
            </a:r>
          </a:p>
          <a:p>
            <a:pPr algn="ctr"/>
            <a:r>
              <a:rPr lang="en-US" sz="7000" dirty="0"/>
              <a:t>d</a:t>
            </a:r>
            <a:r>
              <a:rPr lang="en-US" sz="7000" dirty="0" smtClean="0"/>
              <a:t>isagree and do not imply</a:t>
            </a:r>
          </a:p>
          <a:p>
            <a:pPr algn="ctr"/>
            <a:r>
              <a:rPr lang="en-US" sz="7000" dirty="0" smtClean="0"/>
              <a:t>your disagreement! </a:t>
            </a:r>
          </a:p>
        </p:txBody>
      </p:sp>
    </p:spTree>
    <p:extLst>
      <p:ext uri="{BB962C8B-B14F-4D97-AF65-F5344CB8AC3E}">
        <p14:creationId xmlns:p14="http://schemas.microsoft.com/office/powerpoint/2010/main" val="104162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sz="4800" dirty="0" smtClean="0"/>
          </a:p>
          <a:p>
            <a:endParaRPr lang="en-US" sz="4800" dirty="0" smtClean="0"/>
          </a:p>
          <a:p>
            <a:pPr algn="ctr"/>
            <a:r>
              <a:rPr lang="en-US" sz="4800" dirty="0"/>
              <a:t>No one interprets anything that is not first told, shown or implied.</a:t>
            </a:r>
          </a:p>
        </p:txBody>
      </p:sp>
    </p:spTree>
    <p:extLst>
      <p:ext uri="{BB962C8B-B14F-4D97-AF65-F5344CB8AC3E}">
        <p14:creationId xmlns:p14="http://schemas.microsoft.com/office/powerpoint/2010/main" val="212057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 smtClean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God Communicates His WILL </a:t>
            </a:r>
            <a:r>
              <a:rPr lang="en-US" sz="4200" dirty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the Same Way</a:t>
            </a:r>
            <a:endParaRPr lang="en-US" sz="4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 smtClean="0"/>
              <a:t>1 </a:t>
            </a:r>
            <a:r>
              <a:rPr lang="en-US" sz="5400" dirty="0" smtClean="0"/>
              <a:t>Thess. 4.9: “Now concerning brotherly love you have no need for anyone to write to you, for you yourselves have been taught by God to love one another</a:t>
            </a:r>
            <a:r>
              <a:rPr lang="en-US" sz="5400" dirty="0" smtClean="0"/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1859924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 smtClean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God Communicates His WILL </a:t>
            </a:r>
            <a:r>
              <a:rPr lang="en-US" sz="4200" dirty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the Same Way</a:t>
            </a:r>
            <a:endParaRPr lang="en-US" sz="4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/>
              <a:t>How does the Author TEACH us</a:t>
            </a:r>
            <a:r>
              <a:rPr lang="en-US" sz="5400" dirty="0" smtClean="0"/>
              <a:t>?</a:t>
            </a:r>
          </a:p>
          <a:p>
            <a:pPr algn="ctr"/>
            <a:endParaRPr lang="en-US" sz="5400" dirty="0"/>
          </a:p>
          <a:p>
            <a:pPr algn="ctr"/>
            <a:r>
              <a:rPr lang="en-US" sz="5400" dirty="0" smtClean="0"/>
              <a:t>He will tell us something.</a:t>
            </a:r>
          </a:p>
          <a:p>
            <a:pPr algn="ctr"/>
            <a:r>
              <a:rPr lang="en-US" sz="5400" dirty="0" smtClean="0"/>
              <a:t>He will show us something.</a:t>
            </a:r>
          </a:p>
          <a:p>
            <a:pPr algn="ctr"/>
            <a:r>
              <a:rPr lang="en-US" sz="5400" dirty="0" smtClean="0"/>
              <a:t>He will imply something to us.</a:t>
            </a:r>
          </a:p>
        </p:txBody>
      </p:sp>
    </p:spTree>
    <p:extLst>
      <p:ext uri="{BB962C8B-B14F-4D97-AF65-F5344CB8AC3E}">
        <p14:creationId xmlns:p14="http://schemas.microsoft.com/office/powerpoint/2010/main" val="56763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God Communicates His WILL the Same Way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John 7.16: "My teaching is not mine, but his who sent me…”</a:t>
            </a:r>
          </a:p>
          <a:p>
            <a:endParaRPr lang="en-US" sz="4400" dirty="0" smtClean="0"/>
          </a:p>
          <a:p>
            <a:r>
              <a:rPr lang="en-US" sz="4400" dirty="0" smtClean="0"/>
              <a:t>John 5.19: “…I say to you, the Son can do nothing of his own accord, but only what he </a:t>
            </a:r>
            <a:r>
              <a:rPr lang="en-US" sz="4400" u="sng" dirty="0" smtClean="0"/>
              <a:t>sees</a:t>
            </a:r>
            <a:r>
              <a:rPr lang="en-US" sz="4400" dirty="0" smtClean="0"/>
              <a:t> the Father doing…”</a:t>
            </a:r>
          </a:p>
        </p:txBody>
      </p:sp>
    </p:spTree>
    <p:extLst>
      <p:ext uri="{BB962C8B-B14F-4D97-AF65-F5344CB8AC3E}">
        <p14:creationId xmlns:p14="http://schemas.microsoft.com/office/powerpoint/2010/main" val="78847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God Communicates His WILL the Same Way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400" dirty="0" smtClean="0"/>
              <a:t>John 12.49-50: “…For I have not spoken on my own authority, but the Father who sent me </a:t>
            </a:r>
            <a:r>
              <a:rPr lang="en-US" sz="4400" u="sng" dirty="0" smtClean="0"/>
              <a:t>has himself given me a commandment—what to say and what to speak</a:t>
            </a:r>
            <a:r>
              <a:rPr lang="en-US" sz="4400" dirty="0" smtClean="0"/>
              <a:t>. And I know that his commandment is eternal life. What I say, therefore, </a:t>
            </a:r>
            <a:r>
              <a:rPr lang="en-US" sz="4400" u="sng" dirty="0" smtClean="0"/>
              <a:t>I say as the Father has told me</a:t>
            </a:r>
            <a:r>
              <a:rPr lang="en-US" sz="4400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98547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God Communicates His WILL the Same Way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200" dirty="0" smtClean="0"/>
              <a:t>Matt. 24.36: “But concerning that day and hour no one knows, not even the angels of heaven, nor the Son, but the Father only.”</a:t>
            </a:r>
          </a:p>
          <a:p>
            <a:pPr algn="ctr"/>
            <a:endParaRPr lang="en-US" sz="4400" dirty="0"/>
          </a:p>
          <a:p>
            <a:pPr algn="ctr"/>
            <a:r>
              <a:rPr lang="en-US" sz="7200" dirty="0" smtClean="0"/>
              <a:t>Why didn’t Jesus know?</a:t>
            </a:r>
            <a:endParaRPr lang="en-US" sz="5400" dirty="0"/>
          </a:p>
          <a:p>
            <a:pPr algn="ctr"/>
            <a:r>
              <a:rPr lang="en-US" sz="5200" dirty="0" smtClean="0"/>
              <a:t>It WASN’T communicated to Him</a:t>
            </a:r>
            <a:r>
              <a:rPr lang="en-US" sz="5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58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Communication in Scripture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Tell </a:t>
            </a:r>
            <a:r>
              <a:rPr lang="mr-IN" sz="4000" dirty="0" smtClean="0"/>
              <a:t>–</a:t>
            </a:r>
            <a:r>
              <a:rPr lang="en-US" sz="4000" dirty="0" smtClean="0"/>
              <a:t> God communicated either by </a:t>
            </a:r>
            <a:r>
              <a:rPr lang="en-US" sz="4000" dirty="0" smtClean="0"/>
              <a:t>a COMMAND or </a:t>
            </a:r>
            <a:r>
              <a:rPr lang="en-US" sz="4000" dirty="0" smtClean="0"/>
              <a:t>STATEMENT</a:t>
            </a:r>
            <a:endParaRPr lang="en-US" sz="3200" dirty="0" smtClean="0"/>
          </a:p>
          <a:p>
            <a:endParaRPr lang="en-US" sz="3200" dirty="0"/>
          </a:p>
          <a:p>
            <a:pPr lvl="1"/>
            <a:r>
              <a:rPr lang="en-US" sz="3200" dirty="0"/>
              <a:t>Command: “And he commanded them to be baptized in the name of Jesus Christ.” Acts 10.48</a:t>
            </a:r>
          </a:p>
          <a:p>
            <a:pPr lvl="1"/>
            <a:endParaRPr lang="en-US" sz="3200" dirty="0"/>
          </a:p>
          <a:p>
            <a:pPr lvl="1"/>
            <a:r>
              <a:rPr lang="en-US" sz="3200" dirty="0"/>
              <a:t>Statement: “Whoever believes and is baptized will be saved, but whoever does not believe will be condemned.” Mark </a:t>
            </a:r>
            <a:r>
              <a:rPr lang="en-US" sz="3200" dirty="0" smtClean="0"/>
              <a:t>16.16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6053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Communication in Scripture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Lev. 8.4: “</a:t>
            </a:r>
            <a:r>
              <a:rPr lang="en-US" sz="4000" dirty="0" smtClean="0"/>
              <a:t>as the </a:t>
            </a:r>
            <a:r>
              <a:rPr lang="en-US" sz="4000" dirty="0" smtClean="0"/>
              <a:t>Lord </a:t>
            </a:r>
            <a:r>
              <a:rPr lang="en-US" sz="4000" dirty="0" smtClean="0"/>
              <a:t>commanded Moses”</a:t>
            </a:r>
          </a:p>
          <a:p>
            <a:endParaRPr lang="en-US" sz="4000" dirty="0"/>
          </a:p>
          <a:p>
            <a:r>
              <a:rPr lang="en-US" sz="4000" dirty="0" smtClean="0"/>
              <a:t>Lev. 10.1</a:t>
            </a:r>
            <a:r>
              <a:rPr lang="en-US" sz="4000" dirty="0" smtClean="0"/>
              <a:t>: “Now Nadab and Abihu, the sons of Aaron, each took his censer and put fire in it and laid incense on it and offered unauthorized fire before the </a:t>
            </a:r>
            <a:r>
              <a:rPr lang="en-US" sz="4000" u="sng" dirty="0" smtClean="0"/>
              <a:t>Lord, which he had not commanded them</a:t>
            </a:r>
            <a:r>
              <a:rPr lang="en-US" sz="4000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77197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Communication in Scripture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Show </a:t>
            </a:r>
            <a:r>
              <a:rPr lang="mr-IN" sz="4000" dirty="0" smtClean="0"/>
              <a:t>–</a:t>
            </a:r>
            <a:r>
              <a:rPr lang="en-US" sz="4000" dirty="0" smtClean="0"/>
              <a:t> God communicated </a:t>
            </a:r>
            <a:r>
              <a:rPr lang="en-US" sz="4000" dirty="0" smtClean="0"/>
              <a:t>through EXAMPLES; what </a:t>
            </a:r>
            <a:r>
              <a:rPr lang="en-US" sz="4000" dirty="0" smtClean="0"/>
              <a:t>He </a:t>
            </a:r>
            <a:r>
              <a:rPr lang="en-US" sz="4000" dirty="0" smtClean="0"/>
              <a:t>wanted </a:t>
            </a:r>
            <a:r>
              <a:rPr lang="en-US" sz="4000" dirty="0" smtClean="0"/>
              <a:t>accomplished and how to do it</a:t>
            </a:r>
            <a:r>
              <a:rPr lang="en-US" sz="4000" dirty="0" smtClean="0"/>
              <a:t>.</a:t>
            </a:r>
          </a:p>
          <a:p>
            <a:endParaRPr lang="en-US" sz="3200" dirty="0"/>
          </a:p>
          <a:p>
            <a:r>
              <a:rPr lang="en-US" sz="4000" dirty="0"/>
              <a:t>Exo. 25.9: “Exactly as I show you concerning the pattern of the tabernacle, and of all its furniture, so you shall make it.” cf. Exo. 25.40; Num. 8.4; Josh. 1.7-8; Acts 7.44; Heb. </a:t>
            </a:r>
            <a:r>
              <a:rPr lang="en-US" sz="4000" dirty="0" smtClean="0"/>
              <a:t>8.5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40166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This Study? Consider the Following: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3600" dirty="0" smtClean="0"/>
              <a:t>We need God’s authority for all that we do.</a:t>
            </a:r>
          </a:p>
          <a:p>
            <a:pPr algn="ctr">
              <a:lnSpc>
                <a:spcPct val="140000"/>
              </a:lnSpc>
            </a:pPr>
            <a:r>
              <a:rPr lang="en-US" sz="3600" dirty="0" smtClean="0"/>
              <a:t>We need God’s authority for most of what we do.</a:t>
            </a:r>
          </a:p>
          <a:p>
            <a:pPr algn="ctr">
              <a:lnSpc>
                <a:spcPct val="140000"/>
              </a:lnSpc>
            </a:pPr>
            <a:r>
              <a:rPr lang="en-US" sz="3600" dirty="0" smtClean="0"/>
              <a:t>We need God’s authority for some of what we do.</a:t>
            </a:r>
          </a:p>
          <a:p>
            <a:pPr algn="ctr">
              <a:lnSpc>
                <a:spcPct val="140000"/>
              </a:lnSpc>
            </a:pPr>
            <a:r>
              <a:rPr lang="en-US" sz="3600" dirty="0" smtClean="0"/>
              <a:t>We need God’s authority for none of what we do.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176963"/>
            <a:ext cx="1759789" cy="681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2800" b="1" kern="1200">
                <a:solidFill>
                  <a:schemeClr val="bg1"/>
                </a:solidFill>
                <a:effectLst>
                  <a:glow rad="50800">
                    <a:schemeClr val="tx1">
                      <a:alpha val="60000"/>
                    </a:schemeClr>
                  </a:glow>
                </a:effectLst>
                <a:latin typeface="Corbel" charset="0"/>
                <a:ea typeface="Corbel" charset="0"/>
                <a:cs typeface="Corbe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2400" b="1" kern="1200">
                <a:solidFill>
                  <a:schemeClr val="bg1"/>
                </a:solidFill>
                <a:effectLst>
                  <a:glow rad="50800">
                    <a:schemeClr val="tx1">
                      <a:alpha val="60000"/>
                    </a:schemeClr>
                  </a:glow>
                </a:effectLst>
                <a:latin typeface="Corbel" charset="0"/>
                <a:ea typeface="Corbel" charset="0"/>
                <a:cs typeface="Corbe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2000" b="1" kern="1200">
                <a:solidFill>
                  <a:schemeClr val="bg1"/>
                </a:solidFill>
                <a:effectLst>
                  <a:glow rad="50800">
                    <a:schemeClr val="tx1">
                      <a:alpha val="60000"/>
                    </a:schemeClr>
                  </a:glow>
                </a:effectLst>
                <a:latin typeface="Corbel" charset="0"/>
                <a:ea typeface="Corbel" charset="0"/>
                <a:cs typeface="Corbe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1800" b="1" kern="1200">
                <a:solidFill>
                  <a:schemeClr val="bg1"/>
                </a:solidFill>
                <a:effectLst>
                  <a:glow rad="50800">
                    <a:schemeClr val="tx1">
                      <a:alpha val="60000"/>
                    </a:schemeClr>
                  </a:glow>
                </a:effectLst>
                <a:latin typeface="Corbel" charset="0"/>
                <a:ea typeface="Corbel" charset="0"/>
                <a:cs typeface="Corbe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sz="1800" b="1" kern="1200">
                <a:solidFill>
                  <a:schemeClr val="bg1"/>
                </a:solidFill>
                <a:effectLst>
                  <a:glow rad="50800">
                    <a:schemeClr val="tx1">
                      <a:alpha val="60000"/>
                    </a:schemeClr>
                  </a:glow>
                </a:effectLst>
                <a:latin typeface="Corbel" charset="0"/>
                <a:ea typeface="Corbel" charset="0"/>
                <a:cs typeface="Corbe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US" sz="3600" dirty="0" smtClean="0"/>
              <a:t>Review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80765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Communication in Scripture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38449" cy="4351338"/>
          </a:xfrm>
        </p:spPr>
        <p:txBody>
          <a:bodyPr>
            <a:noAutofit/>
          </a:bodyPr>
          <a:lstStyle/>
          <a:p>
            <a:r>
              <a:rPr lang="en-US" sz="3800" dirty="0" smtClean="0"/>
              <a:t>Rom. 15.4: “For whatever was written in former days was written for our instruction...”</a:t>
            </a:r>
          </a:p>
          <a:p>
            <a:endParaRPr lang="en-US" sz="3800" dirty="0"/>
          </a:p>
          <a:p>
            <a:r>
              <a:rPr lang="en-US" sz="3800" dirty="0" smtClean="0"/>
              <a:t>John 13.15: “For I have given you an example, that you also should do just as I have done to you.”</a:t>
            </a:r>
          </a:p>
          <a:p>
            <a:endParaRPr lang="en-US" sz="3800" dirty="0"/>
          </a:p>
          <a:p>
            <a:r>
              <a:rPr lang="en-US" sz="3600" dirty="0"/>
              <a:t>2 Tim. 1.13: “Follow the pattern of the sound words that you have heard from me</a:t>
            </a:r>
            <a:r>
              <a:rPr lang="mr-IN" sz="3600" dirty="0"/>
              <a:t>…</a:t>
            </a:r>
            <a:r>
              <a:rPr lang="en-US" sz="36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853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189" end="2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189" end="27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Communication in Scripture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Phil. 3.17: “Brothers, join in imitating me, and keep your eyes on those who walk according to the example you have in us.”</a:t>
            </a:r>
          </a:p>
          <a:p>
            <a:endParaRPr lang="en-US" sz="4000" dirty="0" smtClean="0"/>
          </a:p>
          <a:p>
            <a:r>
              <a:rPr lang="en-US" sz="4000" dirty="0" smtClean="0"/>
              <a:t>Phil. 4.9: “What you have learned and received and heard and seen in me—practice these things, and the God of peace will be with you.”</a:t>
            </a:r>
          </a:p>
        </p:txBody>
      </p:sp>
    </p:spTree>
    <p:extLst>
      <p:ext uri="{BB962C8B-B14F-4D97-AF65-F5344CB8AC3E}">
        <p14:creationId xmlns:p14="http://schemas.microsoft.com/office/powerpoint/2010/main" val="1539217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Communication in Scripture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Imply </a:t>
            </a:r>
            <a:r>
              <a:rPr lang="mr-IN" sz="4000" dirty="0" smtClean="0"/>
              <a:t>–</a:t>
            </a:r>
            <a:r>
              <a:rPr lang="en-US" sz="4000" dirty="0" smtClean="0"/>
              <a:t> God communicated through </a:t>
            </a:r>
            <a:r>
              <a:rPr lang="en-US" sz="4000" dirty="0" smtClean="0"/>
              <a:t>FORCED or NECESSARY conclusions; things that are not directly or expressly stated or </a:t>
            </a:r>
            <a:r>
              <a:rPr lang="en-US" sz="4000" dirty="0" smtClean="0"/>
              <a:t>shown: </a:t>
            </a:r>
            <a:r>
              <a:rPr lang="en-US" sz="3200" dirty="0" smtClean="0"/>
              <a:t>cf. Matt. 3.16; Acts </a:t>
            </a:r>
            <a:r>
              <a:rPr lang="en-US" sz="3200" dirty="0" smtClean="0"/>
              <a:t>8.35-36;</a:t>
            </a:r>
            <a:r>
              <a:rPr lang="en-US" sz="3200" dirty="0"/>
              <a:t> </a:t>
            </a:r>
            <a:r>
              <a:rPr lang="en-US" sz="3200" dirty="0" smtClean="0"/>
              <a:t>Luke </a:t>
            </a:r>
            <a:r>
              <a:rPr lang="en-US" sz="3200" dirty="0" smtClean="0"/>
              <a:t>12.54-56; John 3.2; 9.32-33; </a:t>
            </a:r>
            <a:r>
              <a:rPr lang="en-US" sz="3200" dirty="0" smtClean="0"/>
              <a:t>10.24-25; </a:t>
            </a:r>
            <a:r>
              <a:rPr lang="nb-NO" sz="3200" dirty="0"/>
              <a:t>Matt. 22.23-33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29530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Communication </a:t>
            </a:r>
            <a:r>
              <a:rPr lang="en-US" sz="4800" dirty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in </a:t>
            </a:r>
            <a:r>
              <a:rPr lang="en-US" sz="4800" dirty="0" smtClean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ACTION: </a:t>
            </a:r>
            <a:r>
              <a:rPr lang="en-US" sz="4000" dirty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Acts </a:t>
            </a:r>
            <a:r>
              <a:rPr lang="en-US" sz="4000" dirty="0" smtClean="0">
                <a:solidFill>
                  <a:prstClr val="white"/>
                </a:solidFill>
                <a:effectLst>
                  <a:glow rad="50800">
                    <a:prstClr val="black">
                      <a:alpha val="60000"/>
                    </a:prstClr>
                  </a:glow>
                </a:effectLst>
              </a:rPr>
              <a:t>15.6-20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686691" cy="4351338"/>
          </a:xfrm>
        </p:spPr>
        <p:txBody>
          <a:bodyPr>
            <a:noAutofit/>
          </a:bodyPr>
          <a:lstStyle/>
          <a:p>
            <a:pPr indent="-217487"/>
            <a:r>
              <a:rPr lang="en-US" sz="3200" dirty="0" smtClean="0"/>
              <a:t>Acts 15.7-11: </a:t>
            </a:r>
            <a:r>
              <a:rPr lang="en-US" sz="3200" dirty="0" smtClean="0"/>
              <a:t>God </a:t>
            </a:r>
            <a:r>
              <a:rPr lang="en-US" sz="3200" dirty="0" smtClean="0"/>
              <a:t>IMPLIED to Peter</a:t>
            </a:r>
            <a:r>
              <a:rPr lang="en-US" sz="3200" dirty="0"/>
              <a:t> </a:t>
            </a:r>
            <a:r>
              <a:rPr lang="en-US" sz="2400" dirty="0" smtClean="0"/>
              <a:t>(10.9-16</a:t>
            </a:r>
            <a:r>
              <a:rPr lang="en-US" sz="2400" dirty="0" smtClean="0"/>
              <a:t>, 19-20, 28, </a:t>
            </a:r>
            <a:r>
              <a:rPr lang="en-US" sz="2400" dirty="0" smtClean="0"/>
              <a:t>34-35; 11.17)</a:t>
            </a:r>
            <a:endParaRPr lang="en-US" sz="2400" dirty="0" smtClean="0"/>
          </a:p>
          <a:p>
            <a:pPr indent="-217487"/>
            <a:endParaRPr lang="en-US" sz="3200" dirty="0" smtClean="0"/>
          </a:p>
          <a:p>
            <a:pPr indent="-217487"/>
            <a:r>
              <a:rPr lang="en-US" sz="3200" dirty="0" smtClean="0"/>
              <a:t>Acts 15.</a:t>
            </a:r>
            <a:r>
              <a:rPr lang="en-US" sz="3200" dirty="0" smtClean="0"/>
              <a:t>12</a:t>
            </a:r>
            <a:r>
              <a:rPr lang="en-US" sz="3200" dirty="0" smtClean="0"/>
              <a:t>: God </a:t>
            </a:r>
            <a:r>
              <a:rPr lang="en-US" sz="3200" dirty="0" smtClean="0"/>
              <a:t>SHOWED Paul (Acts chapters 13-14)</a:t>
            </a:r>
            <a:endParaRPr lang="en-US" sz="3200" dirty="0" smtClean="0"/>
          </a:p>
          <a:p>
            <a:pPr indent="-217487"/>
            <a:endParaRPr lang="en-US" sz="3200" dirty="0" smtClean="0"/>
          </a:p>
          <a:p>
            <a:pPr indent="-217487"/>
            <a:r>
              <a:rPr lang="en-US" sz="3200" dirty="0" smtClean="0"/>
              <a:t>Acts 15. </a:t>
            </a:r>
            <a:r>
              <a:rPr lang="en-US" sz="3200" dirty="0" smtClean="0"/>
              <a:t>14-18</a:t>
            </a:r>
            <a:r>
              <a:rPr lang="en-US" sz="3200" dirty="0" smtClean="0"/>
              <a:t>: God </a:t>
            </a:r>
            <a:r>
              <a:rPr lang="en-US" sz="3200" dirty="0" smtClean="0"/>
              <a:t>TOLD his people (Amos 9.11-12)</a:t>
            </a:r>
          </a:p>
          <a:p>
            <a:pPr indent="-217487"/>
            <a:endParaRPr lang="en-US" sz="3200" dirty="0"/>
          </a:p>
          <a:p>
            <a:pPr indent="-217487"/>
            <a:r>
              <a:rPr lang="en-US" sz="4800" dirty="0"/>
              <a:t>God’s people used basic communication to </a:t>
            </a:r>
            <a:r>
              <a:rPr lang="en-US" sz="4800" dirty="0" smtClean="0"/>
              <a:t>DETERMINE </a:t>
            </a:r>
            <a:r>
              <a:rPr lang="en-US" sz="4800" dirty="0"/>
              <a:t>God’s will</a:t>
            </a:r>
            <a:r>
              <a:rPr lang="en-US" sz="4800" dirty="0" smtClean="0"/>
              <a:t>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67434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Why </a:t>
            </a:r>
            <a:r>
              <a:rPr lang="en-US" sz="8000" dirty="0" smtClean="0"/>
              <a:t>This Lesson</a:t>
            </a:r>
            <a:r>
              <a:rPr lang="en-US" sz="8000" dirty="0"/>
              <a:t>?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686691" cy="4351338"/>
          </a:xfrm>
        </p:spPr>
        <p:txBody>
          <a:bodyPr>
            <a:noAutofit/>
          </a:bodyPr>
          <a:lstStyle/>
          <a:p>
            <a:pPr indent="-217487" algn="ctr"/>
            <a:endParaRPr lang="en-US" sz="4800" dirty="0" smtClean="0"/>
          </a:p>
          <a:p>
            <a:pPr indent="-217487" algn="ctr"/>
            <a:r>
              <a:rPr lang="en-US" sz="5200" dirty="0" smtClean="0"/>
              <a:t>The </a:t>
            </a:r>
            <a:r>
              <a:rPr lang="en-US" sz="5200" dirty="0"/>
              <a:t>religious world is doing things </a:t>
            </a:r>
            <a:r>
              <a:rPr lang="en-US" sz="5200" dirty="0" smtClean="0"/>
              <a:t>the Author </a:t>
            </a:r>
            <a:r>
              <a:rPr lang="en-US" sz="5200" dirty="0"/>
              <a:t>never </a:t>
            </a:r>
            <a:r>
              <a:rPr lang="en-US" sz="5200" dirty="0" smtClean="0"/>
              <a:t>communicated.</a:t>
            </a:r>
          </a:p>
          <a:p>
            <a:pPr indent="-217487" algn="ctr"/>
            <a:endParaRPr lang="en-US" sz="5200" dirty="0"/>
          </a:p>
          <a:p>
            <a:pPr indent="-217487" algn="ctr"/>
            <a:r>
              <a:rPr lang="en-US" sz="4000" dirty="0" smtClean="0"/>
              <a:t>Is their authority from heaven or from man?</a:t>
            </a:r>
            <a:endParaRPr lang="en-US" sz="5200" dirty="0"/>
          </a:p>
        </p:txBody>
      </p:sp>
    </p:spTree>
    <p:extLst>
      <p:ext uri="{BB962C8B-B14F-4D97-AF65-F5344CB8AC3E}">
        <p14:creationId xmlns:p14="http://schemas.microsoft.com/office/powerpoint/2010/main" val="182422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75853"/>
            <a:ext cx="10515600" cy="2106295"/>
          </a:xfrm>
        </p:spPr>
        <p:txBody>
          <a:bodyPr>
            <a:noAutofit/>
          </a:bodyPr>
          <a:lstStyle/>
          <a:p>
            <a:pPr algn="ctr"/>
            <a:r>
              <a:rPr lang="en-US" sz="7200" dirty="0" smtClean="0"/>
              <a:t>What conversations did you have this morning?</a:t>
            </a:r>
          </a:p>
        </p:txBody>
      </p:sp>
    </p:spTree>
    <p:extLst>
      <p:ext uri="{BB962C8B-B14F-4D97-AF65-F5344CB8AC3E}">
        <p14:creationId xmlns:p14="http://schemas.microsoft.com/office/powerpoint/2010/main" val="17068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55875"/>
            <a:ext cx="10515600" cy="1746250"/>
          </a:xfrm>
        </p:spPr>
        <p:txBody>
          <a:bodyPr>
            <a:noAutofit/>
          </a:bodyPr>
          <a:lstStyle/>
          <a:p>
            <a:pPr algn="ctr"/>
            <a:r>
              <a:rPr lang="en-US" sz="5900" dirty="0" smtClean="0"/>
              <a:t>How did you communicate your thoughts and will to others?</a:t>
            </a:r>
          </a:p>
        </p:txBody>
      </p:sp>
    </p:spTree>
    <p:extLst>
      <p:ext uri="{BB962C8B-B14F-4D97-AF65-F5344CB8AC3E}">
        <p14:creationId xmlns:p14="http://schemas.microsoft.com/office/powerpoint/2010/main" val="138495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Autofit/>
          </a:bodyPr>
          <a:lstStyle/>
          <a:p>
            <a:r>
              <a:rPr lang="en-US" sz="4200" dirty="0" smtClean="0"/>
              <a:t>Did you tell something to someone you wanted them to know or do?</a:t>
            </a:r>
          </a:p>
          <a:p>
            <a:endParaRPr lang="en-US" sz="3200" dirty="0"/>
          </a:p>
          <a:p>
            <a:r>
              <a:rPr lang="en-US" sz="4200" dirty="0" smtClean="0"/>
              <a:t>Did you show something to someone you wanted them to know or do?</a:t>
            </a:r>
          </a:p>
          <a:p>
            <a:endParaRPr lang="en-US" sz="3200" dirty="0"/>
          </a:p>
          <a:p>
            <a:r>
              <a:rPr lang="en-US" sz="4200" dirty="0" smtClean="0"/>
              <a:t>Did you imply something to someone you wanted them to know or do?</a:t>
            </a:r>
          </a:p>
        </p:txBody>
      </p:sp>
    </p:spTree>
    <p:extLst>
      <p:ext uri="{BB962C8B-B14F-4D97-AF65-F5344CB8AC3E}">
        <p14:creationId xmlns:p14="http://schemas.microsoft.com/office/powerpoint/2010/main" val="116261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5903893"/>
            <a:ext cx="12191999" cy="954107"/>
          </a:xfrm>
          <a:prstGeom prst="rect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0" cap="none" spc="0" normalizeH="0" baseline="0" noProof="0" dirty="0" smtClean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"/>
                <a:cs typeface="Corbel"/>
              </a:rPr>
              <a:t>How do we teach writing ABCs or math? </a:t>
            </a:r>
            <a:endParaRPr kumimoji="0" lang="en-US" sz="5600" b="0" i="0" u="none" strike="noStrike" kern="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FFFF"/>
              </a:solidFill>
              <a:effectLst/>
              <a:uLnTx/>
              <a:uFillTx/>
              <a:latin typeface="Corbel"/>
              <a:ea typeface=""/>
              <a:cs typeface="Corbe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Corbel"/>
                <a:cs typeface="Corbel"/>
              </a:rPr>
              <a:t>How 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Corbel"/>
                <a:cs typeface="Corbel"/>
              </a:rPr>
              <a:t>do we teach names, dates &amp; places?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12500" b="1250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" y="5934670"/>
              <a:ext cx="12191999" cy="9233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  <a:latin typeface="Corbel"/>
                  <a:cs typeface="Corbel"/>
                </a:rPr>
                <a:t>H</a:t>
              </a:r>
              <a:r>
                <a:rPr lang="en-US" sz="5400" dirty="0" smtClean="0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  <a:latin typeface="Corbel"/>
                  <a:cs typeface="Corbel"/>
                </a:rPr>
                <a:t>ow do we teach kids to clean their room? </a:t>
              </a:r>
              <a:endParaRPr lang="en-US" sz="54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" y="5934670"/>
              <a:ext cx="12191998" cy="92333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  <a:latin typeface="Corbel"/>
                  <a:cs typeface="Corbel"/>
                </a:rPr>
                <a:t>How do we teach kids to tie their shoes? </a:t>
              </a:r>
              <a:endParaRPr lang="en-US" sz="54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0" y="5842337"/>
              <a:ext cx="12192000" cy="101566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6000" dirty="0" smtClean="0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  <a:latin typeface="Corbel"/>
                  <a:cs typeface="Corbel"/>
                </a:rPr>
                <a:t>What is meant by, “dinner’s ready!”? </a:t>
              </a:r>
              <a:endParaRPr lang="en-US" sz="6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Corbel"/>
                <a:cs typeface="Corbe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How COMMUNICATION Works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647947" cy="4351338"/>
          </a:xfrm>
        </p:spPr>
        <p:txBody>
          <a:bodyPr>
            <a:noAutofit/>
          </a:bodyPr>
          <a:lstStyle/>
          <a:p>
            <a:r>
              <a:rPr lang="en-US" sz="4800" dirty="0"/>
              <a:t>W</a:t>
            </a:r>
            <a:r>
              <a:rPr lang="en-US" sz="4800" dirty="0" smtClean="0"/>
              <a:t>e TELL others what we want.</a:t>
            </a:r>
          </a:p>
          <a:p>
            <a:endParaRPr lang="en-US" sz="3200" dirty="0" smtClean="0"/>
          </a:p>
          <a:p>
            <a:r>
              <a:rPr lang="en-US" sz="4800" dirty="0" smtClean="0"/>
              <a:t>We SHOW others what we want and how to do it.</a:t>
            </a:r>
          </a:p>
          <a:p>
            <a:endParaRPr lang="en-US" sz="3200" dirty="0" smtClean="0"/>
          </a:p>
          <a:p>
            <a:r>
              <a:rPr lang="en-US" sz="4800" dirty="0" smtClean="0"/>
              <a:t>We IMPLY what we expect others to get by what we say or show.</a:t>
            </a:r>
          </a:p>
        </p:txBody>
      </p:sp>
    </p:spTree>
    <p:extLst>
      <p:ext uri="{BB962C8B-B14F-4D97-AF65-F5344CB8AC3E}">
        <p14:creationId xmlns:p14="http://schemas.microsoft.com/office/powerpoint/2010/main" val="200604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574"/>
              </p:ext>
            </p:extLst>
          </p:nvPr>
        </p:nvGraphicFramePr>
        <p:xfrm>
          <a:off x="254001" y="807355"/>
          <a:ext cx="3164116" cy="52623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64116"/>
              </a:tblGrid>
              <a:tr h="895333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bg1"/>
                          </a:solidFill>
                          <a:effectLst>
                            <a:glow rad="635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orbel"/>
                          <a:cs typeface="Corbel"/>
                        </a:rPr>
                        <a:t>Tell</a:t>
                      </a:r>
                      <a:endParaRPr lang="en-US" sz="4400" b="1" dirty="0">
                        <a:solidFill>
                          <a:schemeClr val="bg1"/>
                        </a:solidFill>
                        <a:effectLst>
                          <a:glow rad="63500">
                            <a:schemeClr val="tx1">
                              <a:alpha val="60000"/>
                            </a:schemeClr>
                          </a:glow>
                        </a:effectLst>
                        <a:latin typeface="Corbel"/>
                        <a:cs typeface="Corbel"/>
                      </a:endParaRPr>
                    </a:p>
                  </a:txBody>
                  <a:tcPr/>
                </a:tc>
              </a:tr>
              <a:tr h="4347956">
                <a:tc>
                  <a:txBody>
                    <a:bodyPr/>
                    <a:lstStyle/>
                    <a:p>
                      <a:pPr algn="ctr"/>
                      <a:r>
                        <a:rPr lang="en-US" sz="3100" b="1" dirty="0" smtClean="0">
                          <a:solidFill>
                            <a:schemeClr val="bg1"/>
                          </a:solidFill>
                          <a:effectLst>
                            <a:glow rad="635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orbel"/>
                          <a:cs typeface="Corbel"/>
                        </a:rPr>
                        <a:t>“Do the </a:t>
                      </a:r>
                      <a:r>
                        <a:rPr lang="en-US" sz="3100" b="1" dirty="0" smtClean="0">
                          <a:solidFill>
                            <a:schemeClr val="bg1"/>
                          </a:solidFill>
                          <a:effectLst>
                            <a:glow rad="635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orbel"/>
                          <a:cs typeface="Corbel"/>
                        </a:rPr>
                        <a:t>laundry.”</a:t>
                      </a:r>
                      <a:endParaRPr lang="en-US" sz="3100" b="1" dirty="0">
                        <a:solidFill>
                          <a:schemeClr val="bg1"/>
                        </a:solidFill>
                        <a:effectLst>
                          <a:glow rad="63500">
                            <a:schemeClr val="tx1">
                              <a:alpha val="60000"/>
                            </a:schemeClr>
                          </a:glow>
                        </a:effectLst>
                        <a:latin typeface="Corbel"/>
                        <a:cs typeface="Corbe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611839"/>
              </p:ext>
            </p:extLst>
          </p:nvPr>
        </p:nvGraphicFramePr>
        <p:xfrm>
          <a:off x="3744688" y="807355"/>
          <a:ext cx="3396342" cy="52623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96342"/>
              </a:tblGrid>
              <a:tr h="895333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bg1"/>
                          </a:solidFill>
                          <a:effectLst>
                            <a:glow rad="635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orbel"/>
                          <a:cs typeface="Corbel"/>
                        </a:rPr>
                        <a:t>Show</a:t>
                      </a:r>
                      <a:endParaRPr lang="en-US" sz="4400" b="1" dirty="0">
                        <a:solidFill>
                          <a:schemeClr val="bg1"/>
                        </a:solidFill>
                        <a:effectLst>
                          <a:glow rad="63500">
                            <a:schemeClr val="tx1">
                              <a:alpha val="60000"/>
                            </a:schemeClr>
                          </a:glow>
                        </a:effectLst>
                        <a:latin typeface="Corbel"/>
                        <a:cs typeface="Corbel"/>
                      </a:endParaRPr>
                    </a:p>
                  </a:txBody>
                  <a:tcPr/>
                </a:tc>
              </a:tr>
              <a:tr h="434795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glow rad="635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orbel"/>
                          <a:cs typeface="Corbel"/>
                        </a:rPr>
                        <a:t>How to separate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  <a:effectLst>
                            <a:glow rad="635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orbel"/>
                          <a:cs typeface="Corbel"/>
                        </a:rPr>
                        <a:t> the whites from the colors, how much detergent to use, bleach, etc. </a:t>
                      </a:r>
                      <a:endParaRPr lang="en-US" sz="3200" b="1" dirty="0">
                        <a:solidFill>
                          <a:schemeClr val="bg1"/>
                        </a:solidFill>
                        <a:effectLst>
                          <a:glow rad="63500">
                            <a:schemeClr val="tx1">
                              <a:alpha val="60000"/>
                            </a:schemeClr>
                          </a:glow>
                        </a:effectLst>
                        <a:latin typeface="Corbel"/>
                        <a:cs typeface="Corbel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400764"/>
              </p:ext>
            </p:extLst>
          </p:nvPr>
        </p:nvGraphicFramePr>
        <p:xfrm>
          <a:off x="7467601" y="807356"/>
          <a:ext cx="4455882" cy="52623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55882"/>
              </a:tblGrid>
              <a:tr h="895333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solidFill>
                            <a:schemeClr val="bg1"/>
                          </a:solidFill>
                          <a:effectLst>
                            <a:glow rad="635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orbel"/>
                          <a:cs typeface="Corbel"/>
                        </a:rPr>
                        <a:t>Imply</a:t>
                      </a:r>
                      <a:endParaRPr lang="en-US" sz="3600" b="1" dirty="0">
                        <a:solidFill>
                          <a:schemeClr val="bg1"/>
                        </a:solidFill>
                        <a:effectLst>
                          <a:glow rad="63500">
                            <a:schemeClr val="tx1">
                              <a:alpha val="60000"/>
                            </a:schemeClr>
                          </a:glow>
                        </a:effectLst>
                        <a:latin typeface="Corbel"/>
                        <a:cs typeface="Corbel"/>
                      </a:endParaRPr>
                    </a:p>
                  </a:txBody>
                  <a:tcPr/>
                </a:tc>
              </a:tr>
              <a:tr h="434795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  <a:effectLst>
                            <a:glow rad="635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orbel"/>
                          <a:cs typeface="Corbel"/>
                        </a:rPr>
                        <a:t>Put the detergent in the washing machine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  <a:effectLst>
                            <a:glow rad="635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orbel"/>
                          <a:cs typeface="Corbel"/>
                        </a:rPr>
                        <a:t>, put the clothes in, and turn the machine on. When done washing, transfer clothes to the dryer. Fold. Put up.</a:t>
                      </a:r>
                      <a:endParaRPr lang="en-US" sz="3200" b="1" dirty="0">
                        <a:solidFill>
                          <a:schemeClr val="bg1"/>
                        </a:solidFill>
                        <a:effectLst>
                          <a:glow rad="63500">
                            <a:schemeClr val="tx1">
                              <a:alpha val="60000"/>
                            </a:schemeClr>
                          </a:glow>
                        </a:effectLst>
                        <a:latin typeface="Corbel"/>
                        <a:cs typeface="Corbel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69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769600" cy="4351338"/>
          </a:xfrm>
        </p:spPr>
        <p:txBody>
          <a:bodyPr>
            <a:noAutofit/>
          </a:bodyPr>
          <a:lstStyle/>
          <a:p>
            <a:endParaRPr lang="en-US" sz="4800" dirty="0" smtClean="0"/>
          </a:p>
          <a:p>
            <a:endParaRPr lang="en-US" sz="4800" dirty="0" smtClean="0"/>
          </a:p>
          <a:p>
            <a:pPr algn="ctr"/>
            <a:r>
              <a:rPr lang="en-US" sz="4800" dirty="0" smtClean="0"/>
              <a:t>There is NO other way to communicate.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1484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1117</Words>
  <Application>Microsoft Macintosh PowerPoint</Application>
  <PresentationFormat>Widescreen</PresentationFormat>
  <Paragraphs>125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Calibri Light</vt:lpstr>
      <vt:lpstr>Corbel</vt:lpstr>
      <vt:lpstr>Arial</vt:lpstr>
      <vt:lpstr>Office Theme</vt:lpstr>
      <vt:lpstr>PowerPoint Presentation</vt:lpstr>
      <vt:lpstr>Why This Study? Consider the Following:</vt:lpstr>
      <vt:lpstr>PowerPoint Presentation</vt:lpstr>
      <vt:lpstr>PowerPoint Presentation</vt:lpstr>
      <vt:lpstr>PowerPoint Presentation</vt:lpstr>
      <vt:lpstr>PowerPoint Presentation</vt:lpstr>
      <vt:lpstr>How COMMUNICATION Works</vt:lpstr>
      <vt:lpstr>PowerPoint Presentation</vt:lpstr>
      <vt:lpstr>PowerPoint Presentation</vt:lpstr>
      <vt:lpstr>PowerPoint Presentation</vt:lpstr>
      <vt:lpstr>PowerPoint Presentation</vt:lpstr>
      <vt:lpstr>God Communicates His WILL the Same Way</vt:lpstr>
      <vt:lpstr>God Communicates His WILL the Same Way</vt:lpstr>
      <vt:lpstr>God Communicates His WILL the Same Way</vt:lpstr>
      <vt:lpstr>God Communicates His WILL the Same Way</vt:lpstr>
      <vt:lpstr>God Communicates His WILL the Same Way</vt:lpstr>
      <vt:lpstr>Communication in Scripture</vt:lpstr>
      <vt:lpstr>Communication in Scripture</vt:lpstr>
      <vt:lpstr>Communication in Scripture</vt:lpstr>
      <vt:lpstr>Communication in Scripture</vt:lpstr>
      <vt:lpstr>Communication in Scripture</vt:lpstr>
      <vt:lpstr>Communication in Scripture</vt:lpstr>
      <vt:lpstr>Communication in ACTION: Acts 15.6-20</vt:lpstr>
      <vt:lpstr>Why This Lesson?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Garlock</dc:creator>
  <cp:lastModifiedBy>Bryan Garlock</cp:lastModifiedBy>
  <cp:revision>54</cp:revision>
  <dcterms:created xsi:type="dcterms:W3CDTF">2018-04-22T00:51:49Z</dcterms:created>
  <dcterms:modified xsi:type="dcterms:W3CDTF">2018-04-22T13:24:31Z</dcterms:modified>
</cp:coreProperties>
</file>