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5"/>
    <p:restoredTop sz="94692"/>
  </p:normalViewPr>
  <p:slideViewPr>
    <p:cSldViewPr snapToGrid="0" snapToObjects="1" showGuides="1">
      <p:cViewPr>
        <p:scale>
          <a:sx n="92" d="100"/>
          <a:sy n="92" d="100"/>
        </p:scale>
        <p:origin x="1632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4D7E6-9007-F24F-8400-4C0859728236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FAB64-C0AB-434B-8706-0725E0DD8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FAB64-C0AB-434B-8706-0725E0DD8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rgbClr val="383508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rgbClr val="383508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rgbClr val="383508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rgbClr val="383508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rgbClr val="383508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rgbClr val="383508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6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CE0C-0308-7440-9C4A-B8EF09096CA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747D-9D4F-1142-8654-E6094BD3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17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Abiding in the </a:t>
            </a:r>
            <a:r>
              <a:rPr lang="en-US" sz="4200" dirty="0" smtClean="0"/>
              <a:t>True Vine </a:t>
            </a:r>
            <a:r>
              <a:rPr lang="en-US" sz="4200" dirty="0"/>
              <a:t>Involves </a:t>
            </a:r>
            <a:r>
              <a:rPr lang="en-US" sz="4200" dirty="0" smtClean="0"/>
              <a:t>PRUNING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898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Pruning </a:t>
            </a:r>
            <a:r>
              <a:rPr lang="en-US" sz="3600" dirty="0"/>
              <a:t>is done through </a:t>
            </a:r>
            <a:r>
              <a:rPr lang="en-US" sz="3600" dirty="0" smtClean="0"/>
              <a:t>OBEDIENCE to </a:t>
            </a:r>
            <a:r>
              <a:rPr lang="en-US" sz="3600" dirty="0"/>
              <a:t>God’s word: </a:t>
            </a:r>
            <a:endParaRPr lang="en-US" sz="3600" dirty="0" smtClean="0"/>
          </a:p>
          <a:p>
            <a:r>
              <a:rPr lang="en-US" sz="3000" dirty="0" smtClean="0"/>
              <a:t>John 14.23-24; 15.3</a:t>
            </a:r>
            <a:r>
              <a:rPr lang="en-US" sz="3000" dirty="0"/>
              <a:t>, </a:t>
            </a:r>
            <a:r>
              <a:rPr lang="en-US" sz="3000" dirty="0" smtClean="0"/>
              <a:t>7</a:t>
            </a:r>
          </a:p>
          <a:p>
            <a:endParaRPr lang="en-US" sz="3600" dirty="0"/>
          </a:p>
          <a:p>
            <a:r>
              <a:rPr lang="en-US" sz="3600" dirty="0" smtClean="0"/>
              <a:t>As </a:t>
            </a:r>
            <a:r>
              <a:rPr lang="en-US" sz="3600" dirty="0"/>
              <a:t>we follow His word, we will grow in </a:t>
            </a:r>
            <a:r>
              <a:rPr lang="en-US" sz="3600" dirty="0" smtClean="0"/>
              <a:t>maturity, </a:t>
            </a:r>
            <a:r>
              <a:rPr lang="en-US" sz="3600" dirty="0" err="1" smtClean="0"/>
              <a:t>wis-dom</a:t>
            </a:r>
            <a:r>
              <a:rPr lang="en-US" sz="3600" dirty="0"/>
              <a:t>, purity, etc</a:t>
            </a:r>
            <a:r>
              <a:rPr lang="en-US" sz="3600" dirty="0" smtClean="0"/>
              <a:t>., and put to death any sin in our life </a:t>
            </a:r>
            <a:r>
              <a:rPr lang="en-US" sz="3600" dirty="0"/>
              <a:t>because we are </a:t>
            </a:r>
            <a:r>
              <a:rPr lang="en-US" sz="3600" dirty="0" smtClean="0"/>
              <a:t>ADDING godly </a:t>
            </a:r>
            <a:r>
              <a:rPr lang="en-US" sz="3600" dirty="0"/>
              <a:t>qualities </a:t>
            </a:r>
            <a:r>
              <a:rPr lang="en-US" sz="3600" dirty="0" smtClean="0"/>
              <a:t>to our faith:</a:t>
            </a:r>
          </a:p>
          <a:p>
            <a:r>
              <a:rPr lang="en-US" sz="3000" dirty="0" smtClean="0"/>
              <a:t>Gal</a:t>
            </a:r>
            <a:r>
              <a:rPr lang="en-US" sz="3000" dirty="0"/>
              <a:t>. 5.22-23; 2 Peter </a:t>
            </a:r>
            <a:r>
              <a:rPr lang="en-US" sz="3000" dirty="0" smtClean="0"/>
              <a:t>1.5-11; </a:t>
            </a:r>
            <a:r>
              <a:rPr lang="en-US" sz="3000" dirty="0" smtClean="0"/>
              <a:t>cf. Heb. 12.5-6, 11; </a:t>
            </a:r>
            <a:r>
              <a:rPr lang="en-US" sz="3000" dirty="0" smtClean="0"/>
              <a:t>1 </a:t>
            </a:r>
            <a:r>
              <a:rPr lang="en-US" sz="3000" dirty="0"/>
              <a:t>Peter </a:t>
            </a:r>
            <a:r>
              <a:rPr lang="en-US" sz="3000" dirty="0" smtClean="0"/>
              <a:t>1.6-9; James 1.2; Phil</a:t>
            </a:r>
            <a:r>
              <a:rPr lang="en-US" sz="3000" dirty="0"/>
              <a:t>. </a:t>
            </a:r>
            <a:r>
              <a:rPr lang="en-US" sz="3000" dirty="0" smtClean="0"/>
              <a:t>3.7-11; Luke 8.15</a:t>
            </a:r>
          </a:p>
        </p:txBody>
      </p:sp>
    </p:spTree>
    <p:extLst>
      <p:ext uri="{BB962C8B-B14F-4D97-AF65-F5344CB8AC3E}">
        <p14:creationId xmlns:p14="http://schemas.microsoft.com/office/powerpoint/2010/main" val="1525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898" y="473284"/>
            <a:ext cx="10513102" cy="3978796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We determine whether the vinedresser cuts us off (for being FRUITLESS), or cuts on us (to ENSURE fruitfulness): </a:t>
            </a:r>
            <a:r>
              <a:rPr lang="en-US" sz="4800" dirty="0" smtClean="0"/>
              <a:t>Rom. 11.22</a:t>
            </a:r>
          </a:p>
        </p:txBody>
      </p:sp>
    </p:spTree>
    <p:extLst>
      <p:ext uri="{BB962C8B-B14F-4D97-AF65-F5344CB8AC3E}">
        <p14:creationId xmlns:p14="http://schemas.microsoft.com/office/powerpoint/2010/main" val="133762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Abiding in the </a:t>
            </a:r>
            <a:r>
              <a:rPr lang="en-US" sz="4200" dirty="0" smtClean="0"/>
              <a:t>True Vine PROVIDES Life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9236" cy="4351338"/>
          </a:xfrm>
        </p:spPr>
        <p:txBody>
          <a:bodyPr>
            <a:normAutofit/>
          </a:bodyPr>
          <a:lstStyle/>
          <a:p>
            <a:r>
              <a:rPr lang="en-US" sz="5200" dirty="0" smtClean="0"/>
              <a:t>We </a:t>
            </a:r>
            <a:r>
              <a:rPr lang="en-US" sz="5200" dirty="0"/>
              <a:t>are fully </a:t>
            </a:r>
            <a:r>
              <a:rPr lang="en-US" sz="5200" dirty="0" smtClean="0"/>
              <a:t>DEPENDENT upon Jesus </a:t>
            </a:r>
            <a:r>
              <a:rPr lang="en-US" sz="5200" dirty="0"/>
              <a:t>for spiritual </a:t>
            </a:r>
            <a:r>
              <a:rPr lang="en-US" sz="5200" dirty="0" smtClean="0"/>
              <a:t>life; </a:t>
            </a:r>
            <a:r>
              <a:rPr lang="en-US" sz="5200" dirty="0"/>
              <a:t>for there is no life apart from Christ, the </a:t>
            </a:r>
            <a:r>
              <a:rPr lang="en-US" sz="5200" dirty="0" smtClean="0"/>
              <a:t>True </a:t>
            </a:r>
            <a:r>
              <a:rPr lang="en-US" sz="5200" dirty="0"/>
              <a:t>V</a:t>
            </a:r>
            <a:r>
              <a:rPr lang="en-US" sz="5200" dirty="0" smtClean="0"/>
              <a:t>ine:</a:t>
            </a:r>
          </a:p>
          <a:p>
            <a:r>
              <a:rPr lang="en-US" sz="3200" dirty="0" smtClean="0"/>
              <a:t>Acts </a:t>
            </a:r>
            <a:r>
              <a:rPr lang="en-US" sz="3200" dirty="0"/>
              <a:t>4.12; John 14.6; Phil. 4.13; Gal. </a:t>
            </a:r>
            <a:r>
              <a:rPr lang="en-US" sz="3200" dirty="0" smtClean="0"/>
              <a:t>2.20</a:t>
            </a:r>
          </a:p>
        </p:txBody>
      </p:sp>
    </p:spTree>
    <p:extLst>
      <p:ext uri="{BB962C8B-B14F-4D97-AF65-F5344CB8AC3E}">
        <p14:creationId xmlns:p14="http://schemas.microsoft.com/office/powerpoint/2010/main" val="159046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Abiding in the True Vine PRODUCES Fruit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 are to bear fruit by practicing </a:t>
            </a:r>
            <a:r>
              <a:rPr lang="en-US" sz="3600" dirty="0"/>
              <a:t>good works that bring glory to God and points others to Him; </a:t>
            </a:r>
            <a:r>
              <a:rPr lang="en-US" sz="3600" dirty="0" smtClean="0"/>
              <a:t>PROVING that </a:t>
            </a:r>
            <a:r>
              <a:rPr lang="en-US" sz="3600" dirty="0"/>
              <a:t>we are His </a:t>
            </a:r>
            <a:r>
              <a:rPr lang="en-US" sz="3600" dirty="0" smtClean="0"/>
              <a:t>disciples, under His INFLUENCE: </a:t>
            </a:r>
            <a:r>
              <a:rPr lang="en-US" sz="3200" dirty="0" smtClean="0"/>
              <a:t>15.4-16</a:t>
            </a:r>
            <a:r>
              <a:rPr lang="en-US" sz="3200" dirty="0"/>
              <a:t>; cf. John </a:t>
            </a:r>
            <a:r>
              <a:rPr lang="en-US" sz="3200" dirty="0" smtClean="0"/>
              <a:t>13.34-35</a:t>
            </a:r>
          </a:p>
          <a:p>
            <a:endParaRPr lang="en-US" sz="3600" dirty="0"/>
          </a:p>
          <a:p>
            <a:r>
              <a:rPr lang="en-US" sz="3600" dirty="0" smtClean="0"/>
              <a:t>By bearing fruit, we show the EXCELLENCY of His law, the POWER of His gospel, and that we are PARTAKERS of the divine nature. This brings glory to God! </a:t>
            </a:r>
            <a:r>
              <a:rPr lang="en-US" sz="3200" dirty="0" smtClean="0"/>
              <a:t>2 Peter 1.3-4</a:t>
            </a:r>
          </a:p>
        </p:txBody>
      </p:sp>
    </p:spTree>
    <p:extLst>
      <p:ext uri="{BB962C8B-B14F-4D97-AF65-F5344CB8AC3E}">
        <p14:creationId xmlns:p14="http://schemas.microsoft.com/office/powerpoint/2010/main" val="57038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27" y="577193"/>
            <a:ext cx="10889673" cy="239460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400" dirty="0"/>
              <a:t>W</a:t>
            </a:r>
            <a:r>
              <a:rPr lang="en-US" sz="5400" dirty="0" smtClean="0"/>
              <a:t>ho we serve determines if we</a:t>
            </a:r>
          </a:p>
          <a:p>
            <a:pPr algn="ctr"/>
            <a:r>
              <a:rPr lang="en-US" sz="5400" dirty="0" smtClean="0"/>
              <a:t>will produce GOOD fruit (glory to God) or BAD fruit (glory to Satan).</a:t>
            </a:r>
          </a:p>
          <a:p>
            <a:pPr algn="ctr"/>
            <a:r>
              <a:rPr lang="en-US" sz="2400" dirty="0" smtClean="0"/>
              <a:t>Matt. 7.15-27; 12.33-37; Rom. 6.16-18, 21-22; Eph. 5.9; Col. 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5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280</Words>
  <Application>Microsoft Macintosh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Abiding in the True Vine Involves PRUNING</vt:lpstr>
      <vt:lpstr>PowerPoint Presentation</vt:lpstr>
      <vt:lpstr>Abiding in the True Vine PROVIDES Life</vt:lpstr>
      <vt:lpstr>Abiding in the True Vine PRODUCES Fruit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26</cp:revision>
  <dcterms:created xsi:type="dcterms:W3CDTF">2018-03-18T00:32:35Z</dcterms:created>
  <dcterms:modified xsi:type="dcterms:W3CDTF">2018-03-18T04:11:32Z</dcterms:modified>
</cp:coreProperties>
</file>