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74" r:id="rId3"/>
    <p:sldId id="288" r:id="rId4"/>
    <p:sldId id="287" r:id="rId5"/>
    <p:sldId id="276" r:id="rId6"/>
    <p:sldId id="277" r:id="rId7"/>
    <p:sldId id="279" r:id="rId8"/>
    <p:sldId id="280" r:id="rId9"/>
    <p:sldId id="281" r:id="rId10"/>
    <p:sldId id="284" r:id="rId11"/>
    <p:sldId id="286" r:id="rId12"/>
    <p:sldId id="28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15"/>
    <p:restoredTop sz="86342" autoAdjust="0"/>
  </p:normalViewPr>
  <p:slideViewPr>
    <p:cSldViewPr snapToGrid="0" snapToObjects="1">
      <p:cViewPr>
        <p:scale>
          <a:sx n="89" d="100"/>
          <a:sy n="89" d="100"/>
        </p:scale>
        <p:origin x="864" y="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52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BD67D-96DB-654A-9B14-983D49AE44A5}" type="datetimeFigureOut">
              <a:rPr lang="en-US" smtClean="0"/>
              <a:t>9/17/17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C4C29-400F-6147-9FC0-22870CC2C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41A8-25C3-C94A-8494-CFBA50F34686}" type="datetimeFigureOut">
              <a:rPr lang="en-US" smtClean="0"/>
              <a:t>9/17/17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40D6-4B0A-5844-84C1-C3A66032F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02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41A8-25C3-C94A-8494-CFBA50F34686}" type="datetimeFigureOut">
              <a:rPr lang="en-US" smtClean="0"/>
              <a:t>9/17/17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40D6-4B0A-5844-84C1-C3A66032F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16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41A8-25C3-C94A-8494-CFBA50F34686}" type="datetimeFigureOut">
              <a:rPr lang="en-US" smtClean="0"/>
              <a:t>9/17/17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40D6-4B0A-5844-84C1-C3A66032F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85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41A8-25C3-C94A-8494-CFBA50F34686}" type="datetimeFigureOut">
              <a:rPr lang="en-US" smtClean="0"/>
              <a:t>9/17/17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40D6-4B0A-5844-84C1-C3A66032F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2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41A8-25C3-C94A-8494-CFBA50F34686}" type="datetimeFigureOut">
              <a:rPr lang="en-US" smtClean="0"/>
              <a:t>9/17/17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40D6-4B0A-5844-84C1-C3A66032F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72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41A8-25C3-C94A-8494-CFBA50F34686}" type="datetimeFigureOut">
              <a:rPr lang="en-US" smtClean="0"/>
              <a:t>9/17/17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40D6-4B0A-5844-84C1-C3A66032F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4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41A8-25C3-C94A-8494-CFBA50F34686}" type="datetimeFigureOut">
              <a:rPr lang="en-US" smtClean="0"/>
              <a:t>9/17/17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40D6-4B0A-5844-84C1-C3A66032F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2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41A8-25C3-C94A-8494-CFBA50F34686}" type="datetimeFigureOut">
              <a:rPr lang="en-US" smtClean="0"/>
              <a:t>9/17/17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40D6-4B0A-5844-84C1-C3A66032F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0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41A8-25C3-C94A-8494-CFBA50F34686}" type="datetimeFigureOut">
              <a:rPr lang="en-US" smtClean="0"/>
              <a:t>9/17/17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40D6-4B0A-5844-84C1-C3A66032F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26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41A8-25C3-C94A-8494-CFBA50F34686}" type="datetimeFigureOut">
              <a:rPr lang="en-US" smtClean="0"/>
              <a:t>9/17/17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40D6-4B0A-5844-84C1-C3A66032F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4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41A8-25C3-C94A-8494-CFBA50F34686}" type="datetimeFigureOut">
              <a:rPr lang="en-US" smtClean="0"/>
              <a:t>9/17/17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40D6-4B0A-5844-84C1-C3A66032F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18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F41A8-25C3-C94A-8494-CFBA50F34686}" type="datetimeFigureOut">
              <a:rPr lang="en-US" smtClean="0"/>
              <a:t>9/17/17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A40D6-4B0A-5844-84C1-C3A66032F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Helvetica Neue Light"/>
          <a:ea typeface="+mj-ea"/>
          <a:cs typeface="Helvetica Neue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118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rbel" charset="0"/>
                <a:ea typeface="Corbel" charset="0"/>
                <a:cs typeface="Corbel" charset="0"/>
              </a:rPr>
              <a:t>How </a:t>
            </a:r>
            <a:r>
              <a:rPr lang="en-US" dirty="0" smtClean="0">
                <a:latin typeface="Corbel" charset="0"/>
                <a:ea typeface="Corbel" charset="0"/>
                <a:cs typeface="Corbel" charset="0"/>
              </a:rPr>
              <a:t>to </a:t>
            </a:r>
            <a:r>
              <a:rPr lang="en-US" b="1" dirty="0" smtClean="0">
                <a:latin typeface="Corbel" charset="0"/>
                <a:ea typeface="Corbel" charset="0"/>
                <a:cs typeface="Corbel" charset="0"/>
              </a:rPr>
              <a:t>Persuade</a:t>
            </a:r>
            <a:r>
              <a:rPr lang="en-US" dirty="0" smtClean="0">
                <a:latin typeface="Corbel" charset="0"/>
                <a:ea typeface="Corbel" charset="0"/>
                <a:cs typeface="Corbel" charset="0"/>
              </a:rPr>
              <a:t> Men</a:t>
            </a:r>
            <a:endParaRPr lang="en-US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979" y="1600200"/>
            <a:ext cx="8398042" cy="4525963"/>
          </a:xfrm>
        </p:spPr>
        <p:txBody>
          <a:bodyPr>
            <a:noAutofit/>
          </a:bodyPr>
          <a:lstStyle/>
          <a:p>
            <a:pPr marL="0" indent="0">
              <a:lnSpc>
                <a:spcPts val="2560"/>
              </a:lnSpc>
              <a:spcBef>
                <a:spcPts val="0"/>
              </a:spcBef>
              <a:buNone/>
            </a:pPr>
            <a:r>
              <a:rPr lang="en-US" sz="2800" b="1" dirty="0" smtClean="0">
                <a:latin typeface="Corbel" charset="0"/>
                <a:ea typeface="Corbel" charset="0"/>
                <a:cs typeface="Corbel" charset="0"/>
              </a:rPr>
              <a:t>Teach them by living the gospel: </a:t>
            </a:r>
            <a:r>
              <a:rPr lang="hu-HU" sz="2800" b="1" dirty="0" smtClean="0">
                <a:latin typeface="Corbel" charset="0"/>
                <a:ea typeface="Corbel" charset="0"/>
                <a:cs typeface="Corbel" charset="0"/>
              </a:rPr>
              <a:t>Matt. 5.14-16</a:t>
            </a:r>
            <a:endParaRPr lang="en-US" sz="2800" b="1" dirty="0" smtClean="0">
              <a:latin typeface="Corbel" charset="0"/>
              <a:ea typeface="Corbel" charset="0"/>
              <a:cs typeface="Corbel" charset="0"/>
            </a:endParaRPr>
          </a:p>
          <a:p>
            <a:pPr marL="0" indent="0">
              <a:lnSpc>
                <a:spcPts val="2560"/>
              </a:lnSpc>
              <a:spcBef>
                <a:spcPts val="0"/>
              </a:spcBef>
              <a:buNone/>
            </a:pPr>
            <a:endParaRPr lang="en-US" sz="2800" b="1" dirty="0">
              <a:latin typeface="Corbel" charset="0"/>
              <a:ea typeface="Corbel" charset="0"/>
              <a:cs typeface="Corbel" charset="0"/>
            </a:endParaRPr>
          </a:p>
          <a:p>
            <a:pPr marL="0" indent="0">
              <a:lnSpc>
                <a:spcPts val="2560"/>
              </a:lnSpc>
              <a:spcBef>
                <a:spcPts val="0"/>
              </a:spcBef>
              <a:buNone/>
            </a:pPr>
            <a:r>
              <a:rPr lang="en-US" sz="2800" b="1" dirty="0" smtClean="0">
                <a:latin typeface="Corbel" charset="0"/>
                <a:ea typeface="Corbel" charset="0"/>
                <a:cs typeface="Corbel" charset="0"/>
              </a:rPr>
              <a:t>Teach them the value of the soul: Mark 8.36-37</a:t>
            </a:r>
          </a:p>
          <a:p>
            <a:pPr marL="0" indent="0">
              <a:lnSpc>
                <a:spcPts val="2560"/>
              </a:lnSpc>
              <a:spcBef>
                <a:spcPts val="0"/>
              </a:spcBef>
              <a:buNone/>
            </a:pPr>
            <a:endParaRPr lang="en-US" sz="2800" b="1" dirty="0">
              <a:latin typeface="Corbel" charset="0"/>
              <a:ea typeface="Corbel" charset="0"/>
              <a:cs typeface="Corbel" charset="0"/>
            </a:endParaRPr>
          </a:p>
          <a:p>
            <a:pPr marL="0" indent="0">
              <a:lnSpc>
                <a:spcPts val="2560"/>
              </a:lnSpc>
              <a:spcBef>
                <a:spcPts val="0"/>
              </a:spcBef>
              <a:buNone/>
            </a:pPr>
            <a:r>
              <a:rPr lang="en-US" sz="2800" b="1" dirty="0" smtClean="0">
                <a:latin typeface="Corbel" charset="0"/>
                <a:ea typeface="Corbel" charset="0"/>
                <a:cs typeface="Corbel" charset="0"/>
              </a:rPr>
              <a:t>Teach them about the uncertainty of life: James </a:t>
            </a:r>
            <a:r>
              <a:rPr lang="en-US" sz="2800" b="1" dirty="0" smtClean="0">
                <a:latin typeface="Corbel" charset="0"/>
                <a:ea typeface="Corbel" charset="0"/>
                <a:cs typeface="Corbel" charset="0"/>
              </a:rPr>
              <a:t>4.14</a:t>
            </a:r>
          </a:p>
          <a:p>
            <a:pPr marL="0" indent="0">
              <a:lnSpc>
                <a:spcPts val="2560"/>
              </a:lnSpc>
              <a:spcBef>
                <a:spcPts val="0"/>
              </a:spcBef>
              <a:buNone/>
            </a:pPr>
            <a:endParaRPr lang="en-US" sz="2800" b="1" dirty="0">
              <a:latin typeface="Corbel" charset="0"/>
              <a:ea typeface="Corbel" charset="0"/>
              <a:cs typeface="Corbel" charset="0"/>
            </a:endParaRPr>
          </a:p>
          <a:p>
            <a:pPr marL="0" indent="0">
              <a:lnSpc>
                <a:spcPts val="2560"/>
              </a:lnSpc>
              <a:spcBef>
                <a:spcPts val="0"/>
              </a:spcBef>
              <a:buNone/>
            </a:pPr>
            <a:r>
              <a:rPr lang="en-US" sz="2800" b="1" dirty="0">
                <a:latin typeface="Corbel" charset="0"/>
                <a:ea typeface="Corbel" charset="0"/>
                <a:cs typeface="Corbel" charset="0"/>
              </a:rPr>
              <a:t>Teach them about the love of God and Christ: 1 John </a:t>
            </a:r>
            <a:r>
              <a:rPr lang="en-US" sz="2800" b="1" dirty="0" smtClean="0">
                <a:latin typeface="Corbel" charset="0"/>
                <a:ea typeface="Corbel" charset="0"/>
                <a:cs typeface="Corbel" charset="0"/>
              </a:rPr>
              <a:t>3.16</a:t>
            </a:r>
            <a:endParaRPr lang="en-US" sz="2800" b="1" dirty="0">
              <a:latin typeface="Corbel" charset="0"/>
              <a:ea typeface="Corbel" charset="0"/>
              <a:cs typeface="Corbel" charset="0"/>
            </a:endParaRPr>
          </a:p>
          <a:p>
            <a:pPr marL="0" indent="0">
              <a:lnSpc>
                <a:spcPts val="2560"/>
              </a:lnSpc>
              <a:spcBef>
                <a:spcPts val="0"/>
              </a:spcBef>
              <a:buNone/>
            </a:pPr>
            <a:endParaRPr lang="en-US" sz="2800" b="1" dirty="0">
              <a:latin typeface="Corbel" charset="0"/>
              <a:ea typeface="Corbel" charset="0"/>
              <a:cs typeface="Corbel" charset="0"/>
            </a:endParaRPr>
          </a:p>
          <a:p>
            <a:pPr marL="0" indent="0">
              <a:lnSpc>
                <a:spcPts val="2560"/>
              </a:lnSpc>
              <a:spcBef>
                <a:spcPts val="0"/>
              </a:spcBef>
              <a:buNone/>
            </a:pPr>
            <a:r>
              <a:rPr lang="en-US" sz="2800" b="1" dirty="0">
                <a:latin typeface="Corbel" charset="0"/>
                <a:ea typeface="Corbel" charset="0"/>
                <a:cs typeface="Corbel" charset="0"/>
              </a:rPr>
              <a:t>Teach them about the terror of the Lord: 2 Cor. 5.9-11; Heb. 10.31; 2 Thess. </a:t>
            </a:r>
            <a:r>
              <a:rPr lang="en-US" sz="2800" b="1" dirty="0" smtClean="0">
                <a:latin typeface="Corbel" charset="0"/>
                <a:ea typeface="Corbel" charset="0"/>
                <a:cs typeface="Corbel" charset="0"/>
              </a:rPr>
              <a:t>1.7-9</a:t>
            </a:r>
          </a:p>
          <a:p>
            <a:pPr marL="0" indent="0">
              <a:lnSpc>
                <a:spcPts val="2560"/>
              </a:lnSpc>
              <a:spcBef>
                <a:spcPts val="0"/>
              </a:spcBef>
              <a:buNone/>
            </a:pPr>
            <a:endParaRPr lang="en-US" sz="2800" b="1" dirty="0">
              <a:latin typeface="Corbel" charset="0"/>
              <a:ea typeface="Corbel" charset="0"/>
              <a:cs typeface="Corbel" charset="0"/>
            </a:endParaRPr>
          </a:p>
          <a:p>
            <a:pPr marL="0" indent="0">
              <a:lnSpc>
                <a:spcPts val="2560"/>
              </a:lnSpc>
              <a:spcBef>
                <a:spcPts val="0"/>
              </a:spcBef>
              <a:buNone/>
            </a:pPr>
            <a:r>
              <a:rPr lang="en-US" sz="2800" b="1" dirty="0">
                <a:latin typeface="Corbel" charset="0"/>
                <a:ea typeface="Corbel" charset="0"/>
                <a:cs typeface="Corbel" charset="0"/>
              </a:rPr>
              <a:t>Teach them what they need to do to and why they ought to</a:t>
            </a:r>
            <a:r>
              <a:rPr lang="en-US" sz="2800" b="1" dirty="0" smtClean="0">
                <a:latin typeface="Corbel" charset="0"/>
                <a:ea typeface="Corbel" charset="0"/>
                <a:cs typeface="Corbel" charset="0"/>
              </a:rPr>
              <a:t>.</a:t>
            </a:r>
            <a:endParaRPr lang="en-US" sz="2800" b="1" dirty="0"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926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3326"/>
            <a:ext cx="8229600" cy="23513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200" dirty="0" smtClean="0">
                <a:latin typeface="Corbel" charset="0"/>
                <a:ea typeface="Corbel" charset="0"/>
                <a:cs typeface="Corbel" charset="0"/>
              </a:rPr>
              <a:t>Are we concerned about the spiritual welfare of those around </a:t>
            </a:r>
            <a:r>
              <a:rPr lang="en-US" sz="4200" smtClean="0">
                <a:latin typeface="Corbel" charset="0"/>
                <a:ea typeface="Corbel" charset="0"/>
                <a:cs typeface="Corbel" charset="0"/>
              </a:rPr>
              <a:t>us</a:t>
            </a:r>
            <a:r>
              <a:rPr lang="en-US" sz="4200" smtClean="0">
                <a:latin typeface="Corbel" charset="0"/>
                <a:ea typeface="Corbel" charset="0"/>
                <a:cs typeface="Corbel" charset="0"/>
              </a:rPr>
              <a:t>?</a:t>
            </a:r>
            <a:endParaRPr lang="en-US" sz="4600" dirty="0">
              <a:latin typeface="Corbel" charset="0"/>
              <a:ea typeface="Corbel" charset="0"/>
              <a:cs typeface="Corbel" charset="0"/>
            </a:endParaRPr>
          </a:p>
          <a:p>
            <a:pPr marL="0" indent="0" algn="ctr">
              <a:buNone/>
            </a:pPr>
            <a:r>
              <a:rPr lang="en-US" sz="4600" dirty="0" smtClean="0">
                <a:latin typeface="Corbel" charset="0"/>
                <a:ea typeface="Corbel" charset="0"/>
                <a:cs typeface="Corbel" charset="0"/>
              </a:rPr>
              <a:t>Then let’s </a:t>
            </a:r>
            <a:r>
              <a:rPr lang="en-US" sz="4600" b="1" dirty="0" smtClean="0">
                <a:latin typeface="Corbel" charset="0"/>
                <a:ea typeface="Corbel" charset="0"/>
                <a:cs typeface="Corbel" charset="0"/>
              </a:rPr>
              <a:t>persuade</a:t>
            </a:r>
            <a:r>
              <a:rPr lang="en-US" sz="4600" dirty="0" smtClean="0">
                <a:latin typeface="Corbel" charset="0"/>
                <a:ea typeface="Corbel" charset="0"/>
                <a:cs typeface="Corbel" charset="0"/>
              </a:rPr>
              <a:t> men!</a:t>
            </a:r>
          </a:p>
        </p:txBody>
      </p:sp>
    </p:spTree>
    <p:extLst>
      <p:ext uri="{BB962C8B-B14F-4D97-AF65-F5344CB8AC3E}">
        <p14:creationId xmlns:p14="http://schemas.microsoft.com/office/powerpoint/2010/main" val="739647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4333"/>
            <a:ext cx="8229600" cy="480933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5400" dirty="0" smtClean="0">
                <a:latin typeface="Corbel" charset="0"/>
                <a:ea typeface="Corbel" charset="0"/>
                <a:cs typeface="Corbel" charset="0"/>
              </a:rPr>
              <a:t>Can we </a:t>
            </a:r>
            <a:r>
              <a:rPr lang="en-US" sz="5400" b="1" dirty="0" smtClean="0">
                <a:latin typeface="Corbel" charset="0"/>
                <a:ea typeface="Corbel" charset="0"/>
                <a:cs typeface="Corbel" charset="0"/>
              </a:rPr>
              <a:t>persuade</a:t>
            </a:r>
            <a:r>
              <a:rPr lang="en-US" sz="5400" dirty="0" smtClean="0">
                <a:latin typeface="Corbel" charset="0"/>
                <a:ea typeface="Corbel" charset="0"/>
                <a:cs typeface="Corbel" charset="0"/>
              </a:rPr>
              <a:t> you?</a:t>
            </a:r>
          </a:p>
          <a:p>
            <a:pPr marL="0" indent="0" algn="ctr">
              <a:buNone/>
            </a:pPr>
            <a:endParaRPr lang="en-US" sz="5400" dirty="0">
              <a:latin typeface="Corbel" charset="0"/>
              <a:ea typeface="Corbel" charset="0"/>
              <a:cs typeface="Corbel" charset="0"/>
            </a:endParaRPr>
          </a:p>
          <a:p>
            <a:pPr marL="0" indent="0" algn="ctr">
              <a:buNone/>
            </a:pPr>
            <a:r>
              <a:rPr lang="en-US" sz="5400" b="1" dirty="0">
                <a:latin typeface="Corbel" charset="0"/>
                <a:ea typeface="Corbel" charset="0"/>
                <a:cs typeface="Corbel" charset="0"/>
              </a:rPr>
              <a:t> </a:t>
            </a:r>
            <a:r>
              <a:rPr lang="en-US" sz="5400" dirty="0">
                <a:latin typeface="Corbel" charset="0"/>
                <a:ea typeface="Corbel" charset="0"/>
                <a:cs typeface="Corbel" charset="0"/>
              </a:rPr>
              <a:t>Whoever believes and is baptized will be saved, but whoever does not believe will be condemned</a:t>
            </a:r>
            <a:r>
              <a:rPr lang="en-US" sz="5400" dirty="0" smtClean="0">
                <a:latin typeface="Corbel" charset="0"/>
                <a:ea typeface="Corbel" charset="0"/>
                <a:cs typeface="Corbel" charset="0"/>
              </a:rPr>
              <a:t>. Mark 16.16</a:t>
            </a:r>
          </a:p>
        </p:txBody>
      </p:sp>
    </p:spTree>
    <p:extLst>
      <p:ext uri="{BB962C8B-B14F-4D97-AF65-F5344CB8AC3E}">
        <p14:creationId xmlns:p14="http://schemas.microsoft.com/office/powerpoint/2010/main" val="1191820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9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800" dirty="0" smtClean="0">
                <a:latin typeface="Corbel" charset="0"/>
                <a:ea typeface="Corbel" charset="0"/>
                <a:cs typeface="Corbel" charset="0"/>
              </a:rPr>
              <a:t>And the master said to the servant, ‘Go out to the highways and hedges and </a:t>
            </a:r>
            <a:r>
              <a:rPr lang="en-US" sz="4800" b="1" dirty="0" smtClean="0">
                <a:latin typeface="Corbel" charset="0"/>
                <a:ea typeface="Corbel" charset="0"/>
                <a:cs typeface="Corbel" charset="0"/>
              </a:rPr>
              <a:t>compel</a:t>
            </a:r>
            <a:r>
              <a:rPr lang="en-US" sz="4800" dirty="0" smtClean="0">
                <a:latin typeface="Corbel" charset="0"/>
                <a:ea typeface="Corbel" charset="0"/>
                <a:cs typeface="Corbel" charset="0"/>
              </a:rPr>
              <a:t> people to come in, that my house may be filled.</a:t>
            </a:r>
          </a:p>
          <a:p>
            <a:pPr marL="0" indent="0" algn="ctr">
              <a:buNone/>
            </a:pPr>
            <a:r>
              <a:rPr lang="en-US" sz="4800" dirty="0" smtClean="0">
                <a:latin typeface="Corbel" charset="0"/>
                <a:ea typeface="Corbel" charset="0"/>
                <a:cs typeface="Corbel" charset="0"/>
              </a:rPr>
              <a:t>Luke 14.23</a:t>
            </a:r>
          </a:p>
        </p:txBody>
      </p:sp>
    </p:spTree>
    <p:extLst>
      <p:ext uri="{BB962C8B-B14F-4D97-AF65-F5344CB8AC3E}">
        <p14:creationId xmlns:p14="http://schemas.microsoft.com/office/powerpoint/2010/main" val="552177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584" y="501850"/>
            <a:ext cx="8698832" cy="58543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700" b="1" dirty="0">
                <a:latin typeface="Corbel" charset="0"/>
                <a:ea typeface="Corbel" charset="0"/>
                <a:cs typeface="Corbel" charset="0"/>
              </a:rPr>
              <a:t> </a:t>
            </a:r>
            <a:r>
              <a:rPr lang="en-US" sz="3700" dirty="0" smtClean="0">
                <a:latin typeface="Corbel" charset="0"/>
                <a:ea typeface="Corbel" charset="0"/>
                <a:cs typeface="Corbel" charset="0"/>
              </a:rPr>
              <a:t>And </a:t>
            </a:r>
            <a:r>
              <a:rPr lang="en-US" sz="3700" dirty="0" smtClean="0">
                <a:latin typeface="Corbel" charset="0"/>
                <a:ea typeface="Corbel" charset="0"/>
                <a:cs typeface="Corbel" charset="0"/>
              </a:rPr>
              <a:t>Paul </a:t>
            </a:r>
            <a:r>
              <a:rPr lang="en-US" sz="3700" dirty="0">
                <a:latin typeface="Corbel" charset="0"/>
                <a:ea typeface="Corbel" charset="0"/>
                <a:cs typeface="Corbel" charset="0"/>
              </a:rPr>
              <a:t>went in, as was his custom, and on three Sabbath days he </a:t>
            </a:r>
            <a:r>
              <a:rPr lang="en-US" sz="3700" b="1" dirty="0">
                <a:latin typeface="Corbel" charset="0"/>
                <a:ea typeface="Corbel" charset="0"/>
                <a:cs typeface="Corbel" charset="0"/>
              </a:rPr>
              <a:t>reasoned</a:t>
            </a:r>
            <a:r>
              <a:rPr lang="en-US" sz="3700" dirty="0">
                <a:latin typeface="Corbel" charset="0"/>
                <a:ea typeface="Corbel" charset="0"/>
                <a:cs typeface="Corbel" charset="0"/>
              </a:rPr>
              <a:t> with them from the Scriptures</a:t>
            </a:r>
            <a:r>
              <a:rPr lang="en-US" sz="3700" dirty="0" smtClean="0">
                <a:latin typeface="Corbel" charset="0"/>
                <a:ea typeface="Corbel" charset="0"/>
                <a:cs typeface="Corbel" charset="0"/>
              </a:rPr>
              <a:t>, </a:t>
            </a:r>
            <a:r>
              <a:rPr lang="en-US" sz="3700" b="1" dirty="0" smtClean="0">
                <a:latin typeface="Corbel" charset="0"/>
                <a:ea typeface="Corbel" charset="0"/>
                <a:cs typeface="Corbel" charset="0"/>
              </a:rPr>
              <a:t>explaining</a:t>
            </a:r>
            <a:r>
              <a:rPr lang="en-US" sz="37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700" dirty="0">
                <a:latin typeface="Corbel" charset="0"/>
                <a:ea typeface="Corbel" charset="0"/>
                <a:cs typeface="Corbel" charset="0"/>
              </a:rPr>
              <a:t>and </a:t>
            </a:r>
            <a:r>
              <a:rPr lang="en-US" sz="3700" b="1" dirty="0">
                <a:latin typeface="Corbel" charset="0"/>
                <a:ea typeface="Corbel" charset="0"/>
                <a:cs typeface="Corbel" charset="0"/>
              </a:rPr>
              <a:t>proving</a:t>
            </a:r>
            <a:r>
              <a:rPr lang="en-US" sz="3700" dirty="0">
                <a:latin typeface="Corbel" charset="0"/>
                <a:ea typeface="Corbel" charset="0"/>
                <a:cs typeface="Corbel" charset="0"/>
              </a:rPr>
              <a:t> that it was necessary for the Christ to suffer and to rise from the dead, and saying, </a:t>
            </a:r>
            <a:r>
              <a:rPr lang="en-US" sz="3700" dirty="0" smtClean="0">
                <a:latin typeface="Corbel" charset="0"/>
                <a:ea typeface="Corbel" charset="0"/>
                <a:cs typeface="Corbel" charset="0"/>
              </a:rPr>
              <a:t>“</a:t>
            </a:r>
            <a:r>
              <a:rPr lang="en-US" sz="3700" dirty="0" smtClean="0">
                <a:latin typeface="Corbel" charset="0"/>
                <a:ea typeface="Corbel" charset="0"/>
                <a:cs typeface="Corbel" charset="0"/>
              </a:rPr>
              <a:t>This </a:t>
            </a:r>
            <a:r>
              <a:rPr lang="en-US" sz="3700" dirty="0">
                <a:latin typeface="Corbel" charset="0"/>
                <a:ea typeface="Corbel" charset="0"/>
                <a:cs typeface="Corbel" charset="0"/>
              </a:rPr>
              <a:t>Jesus, whom I proclaim to you, is the Christ</a:t>
            </a:r>
            <a:r>
              <a:rPr lang="en-US" sz="3700" dirty="0" smtClean="0">
                <a:latin typeface="Corbel" charset="0"/>
                <a:ea typeface="Corbel" charset="0"/>
                <a:cs typeface="Corbel" charset="0"/>
              </a:rPr>
              <a:t>.” </a:t>
            </a:r>
            <a:r>
              <a:rPr lang="en-US" sz="3700" dirty="0" smtClean="0">
                <a:latin typeface="Corbel" charset="0"/>
                <a:ea typeface="Corbel" charset="0"/>
                <a:cs typeface="Corbel" charset="0"/>
              </a:rPr>
              <a:t>And </a:t>
            </a:r>
            <a:r>
              <a:rPr lang="en-US" sz="3700" dirty="0">
                <a:latin typeface="Corbel" charset="0"/>
                <a:ea typeface="Corbel" charset="0"/>
                <a:cs typeface="Corbel" charset="0"/>
              </a:rPr>
              <a:t>some of them were </a:t>
            </a:r>
            <a:r>
              <a:rPr lang="en-US" sz="3700" b="1" dirty="0">
                <a:latin typeface="Corbel" charset="0"/>
                <a:ea typeface="Corbel" charset="0"/>
                <a:cs typeface="Corbel" charset="0"/>
              </a:rPr>
              <a:t>persuaded</a:t>
            </a:r>
            <a:r>
              <a:rPr lang="en-US" sz="3700" dirty="0">
                <a:latin typeface="Corbel" charset="0"/>
                <a:ea typeface="Corbel" charset="0"/>
                <a:cs typeface="Corbel" charset="0"/>
              </a:rPr>
              <a:t> and joined Paul and Silas, as did a great many of the devout </a:t>
            </a:r>
            <a:r>
              <a:rPr lang="en-US" sz="3700" dirty="0" smtClean="0">
                <a:latin typeface="Corbel" charset="0"/>
                <a:ea typeface="Corbel" charset="0"/>
                <a:cs typeface="Corbel" charset="0"/>
              </a:rPr>
              <a:t>Greeks</a:t>
            </a:r>
            <a:r>
              <a:rPr lang="en-US" sz="3700" dirty="0" smtClean="0">
                <a:latin typeface="Corbel" charset="0"/>
                <a:ea typeface="Corbel" charset="0"/>
                <a:cs typeface="Corbel" charset="0"/>
              </a:rPr>
              <a:t>…</a:t>
            </a:r>
            <a:endParaRPr lang="en-US" sz="3700" dirty="0" smtClean="0">
              <a:latin typeface="Corbel" charset="0"/>
              <a:ea typeface="Corbel" charset="0"/>
              <a:cs typeface="Corbel" charset="0"/>
            </a:endParaRPr>
          </a:p>
          <a:p>
            <a:pPr marL="0" indent="0" algn="ctr">
              <a:buNone/>
            </a:pPr>
            <a:r>
              <a:rPr lang="en-US" sz="3700" dirty="0" smtClean="0">
                <a:latin typeface="Corbel" charset="0"/>
                <a:ea typeface="Corbel" charset="0"/>
                <a:cs typeface="Corbel" charset="0"/>
              </a:rPr>
              <a:t>Acts 17.2-4</a:t>
            </a:r>
          </a:p>
        </p:txBody>
      </p:sp>
    </p:spTree>
    <p:extLst>
      <p:ext uri="{BB962C8B-B14F-4D97-AF65-F5344CB8AC3E}">
        <p14:creationId xmlns:p14="http://schemas.microsoft.com/office/powerpoint/2010/main" val="62495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2578"/>
            <a:ext cx="8229600" cy="29728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latin typeface="Corbel" charset="0"/>
                <a:ea typeface="Corbel" charset="0"/>
                <a:cs typeface="Corbel" charset="0"/>
              </a:rPr>
              <a:t>And he </a:t>
            </a:r>
            <a:r>
              <a:rPr lang="en-US" sz="4400" b="1" dirty="0">
                <a:latin typeface="Corbel" charset="0"/>
                <a:ea typeface="Corbel" charset="0"/>
                <a:cs typeface="Corbel" charset="0"/>
              </a:rPr>
              <a:t>reasoned</a:t>
            </a:r>
            <a:r>
              <a:rPr lang="en-US" sz="4400" dirty="0">
                <a:latin typeface="Corbel" charset="0"/>
                <a:ea typeface="Corbel" charset="0"/>
                <a:cs typeface="Corbel" charset="0"/>
              </a:rPr>
              <a:t> in the synagogue every Sabbath, and tried to </a:t>
            </a:r>
            <a:r>
              <a:rPr lang="en-US" sz="4400" b="1" dirty="0">
                <a:latin typeface="Corbel" charset="0"/>
                <a:ea typeface="Corbel" charset="0"/>
                <a:cs typeface="Corbel" charset="0"/>
              </a:rPr>
              <a:t>persuade</a:t>
            </a:r>
            <a:r>
              <a:rPr lang="en-US" sz="4400" dirty="0">
                <a:latin typeface="Corbel" charset="0"/>
                <a:ea typeface="Corbel" charset="0"/>
                <a:cs typeface="Corbel" charset="0"/>
              </a:rPr>
              <a:t> Jews and Greeks</a:t>
            </a:r>
            <a:r>
              <a:rPr lang="en-US" sz="4400" dirty="0" smtClean="0">
                <a:latin typeface="Corbel" charset="0"/>
                <a:ea typeface="Corbel" charset="0"/>
                <a:cs typeface="Corbel" charset="0"/>
              </a:rPr>
              <a:t>.</a:t>
            </a:r>
          </a:p>
          <a:p>
            <a:pPr marL="0" indent="0" algn="ctr">
              <a:buNone/>
            </a:pPr>
            <a:r>
              <a:rPr lang="en-US" sz="4000" dirty="0" smtClean="0">
                <a:latin typeface="Corbel" charset="0"/>
                <a:ea typeface="Corbel" charset="0"/>
                <a:cs typeface="Corbel" charset="0"/>
              </a:rPr>
              <a:t>Acts 18.4</a:t>
            </a:r>
          </a:p>
        </p:txBody>
      </p:sp>
    </p:spTree>
    <p:extLst>
      <p:ext uri="{BB962C8B-B14F-4D97-AF65-F5344CB8AC3E}">
        <p14:creationId xmlns:p14="http://schemas.microsoft.com/office/powerpoint/2010/main" val="362931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mr-IN" sz="4000" dirty="0" smtClean="0">
                <a:latin typeface="Corbel" charset="0"/>
                <a:ea typeface="Corbel" charset="0"/>
                <a:cs typeface="Corbel" charset="0"/>
              </a:rPr>
              <a:t>…</a:t>
            </a:r>
            <a:r>
              <a:rPr lang="en-US" sz="4000" dirty="0" smtClean="0">
                <a:latin typeface="Corbel" charset="0"/>
                <a:ea typeface="Corbel" charset="0"/>
                <a:cs typeface="Corbel" charset="0"/>
              </a:rPr>
              <a:t>the </a:t>
            </a:r>
            <a:r>
              <a:rPr lang="en-US" sz="4000" dirty="0" smtClean="0">
                <a:latin typeface="Corbel" charset="0"/>
                <a:ea typeface="Corbel" charset="0"/>
                <a:cs typeface="Corbel" charset="0"/>
              </a:rPr>
              <a:t>Jews made a united attack on Paul and brought him before the tribunal, saying, “This man is </a:t>
            </a:r>
            <a:r>
              <a:rPr lang="en-US" sz="4000" b="1" dirty="0" smtClean="0">
                <a:latin typeface="Corbel" charset="0"/>
                <a:ea typeface="Corbel" charset="0"/>
                <a:cs typeface="Corbel" charset="0"/>
              </a:rPr>
              <a:t>persuading</a:t>
            </a:r>
            <a:r>
              <a:rPr lang="en-US" sz="4000" dirty="0" smtClean="0">
                <a:latin typeface="Corbel" charset="0"/>
                <a:ea typeface="Corbel" charset="0"/>
                <a:cs typeface="Corbel" charset="0"/>
              </a:rPr>
              <a:t> people to worship God contrary to the law.”</a:t>
            </a:r>
          </a:p>
          <a:p>
            <a:pPr marL="0" indent="0" algn="ctr">
              <a:buNone/>
            </a:pPr>
            <a:r>
              <a:rPr lang="en-US" sz="4000" dirty="0" smtClean="0">
                <a:latin typeface="Corbel" charset="0"/>
                <a:ea typeface="Corbel" charset="0"/>
                <a:cs typeface="Corbel" charset="0"/>
              </a:rPr>
              <a:t>Acts 18.12-13</a:t>
            </a:r>
          </a:p>
        </p:txBody>
      </p:sp>
    </p:spTree>
    <p:extLst>
      <p:ext uri="{BB962C8B-B14F-4D97-AF65-F5344CB8AC3E}">
        <p14:creationId xmlns:p14="http://schemas.microsoft.com/office/powerpoint/2010/main" val="243439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3347"/>
            <a:ext cx="8229600" cy="39113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Corbel" charset="0"/>
                <a:ea typeface="Corbel" charset="0"/>
                <a:cs typeface="Corbel" charset="0"/>
              </a:rPr>
              <a:t>And you see and hear that not only in Ephesus but in almost all of Asia this Paul has </a:t>
            </a:r>
            <a:r>
              <a:rPr lang="en-US" sz="4000" b="1" dirty="0" smtClean="0">
                <a:latin typeface="Corbel" charset="0"/>
                <a:ea typeface="Corbel" charset="0"/>
                <a:cs typeface="Corbel" charset="0"/>
              </a:rPr>
              <a:t>persuaded</a:t>
            </a:r>
            <a:r>
              <a:rPr lang="en-US" sz="4000" dirty="0" smtClean="0">
                <a:latin typeface="Corbel" charset="0"/>
                <a:ea typeface="Corbel" charset="0"/>
                <a:cs typeface="Corbel" charset="0"/>
              </a:rPr>
              <a:t> and turned away a great many people, saying that gods made with hands are not gods.</a:t>
            </a:r>
          </a:p>
          <a:p>
            <a:pPr marL="0" indent="0" algn="ctr">
              <a:buNone/>
            </a:pPr>
            <a:r>
              <a:rPr lang="en-US" sz="3600" dirty="0" smtClean="0">
                <a:latin typeface="Corbel" charset="0"/>
                <a:ea typeface="Corbel" charset="0"/>
                <a:cs typeface="Corbel" charset="0"/>
              </a:rPr>
              <a:t>Acts 19.26</a:t>
            </a:r>
          </a:p>
        </p:txBody>
      </p:sp>
    </p:spTree>
    <p:extLst>
      <p:ext uri="{BB962C8B-B14F-4D97-AF65-F5344CB8AC3E}">
        <p14:creationId xmlns:p14="http://schemas.microsoft.com/office/powerpoint/2010/main" val="53156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8652"/>
            <a:ext cx="8229600" cy="51406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latin typeface="Corbel" charset="0"/>
                <a:ea typeface="Corbel" charset="0"/>
                <a:cs typeface="Corbel" charset="0"/>
              </a:rPr>
              <a:t>After some days Felix came with his wife Drusilla, who was Jewish, and he sent for Paul and heard him speak about faith in Christ </a:t>
            </a:r>
            <a:r>
              <a:rPr lang="en-US" sz="3600" dirty="0" smtClean="0">
                <a:latin typeface="Corbel" charset="0"/>
                <a:ea typeface="Corbel" charset="0"/>
                <a:cs typeface="Corbel" charset="0"/>
              </a:rPr>
              <a:t>Jesus. And </a:t>
            </a:r>
            <a:r>
              <a:rPr lang="en-US" sz="3600" dirty="0">
                <a:latin typeface="Corbel" charset="0"/>
                <a:ea typeface="Corbel" charset="0"/>
                <a:cs typeface="Corbel" charset="0"/>
              </a:rPr>
              <a:t>as he </a:t>
            </a:r>
            <a:r>
              <a:rPr lang="en-US" sz="3600" b="1" dirty="0">
                <a:latin typeface="Corbel" charset="0"/>
                <a:ea typeface="Corbel" charset="0"/>
                <a:cs typeface="Corbel" charset="0"/>
              </a:rPr>
              <a:t>reasoned</a:t>
            </a:r>
            <a:r>
              <a:rPr lang="en-US" sz="3600" dirty="0">
                <a:latin typeface="Corbel" charset="0"/>
                <a:ea typeface="Corbel" charset="0"/>
                <a:cs typeface="Corbel" charset="0"/>
              </a:rPr>
              <a:t> about righteousness and self-control and the coming judgment, Felix was alarmed and said, “Go away for the present. When I get an opportunity I will summon you.</a:t>
            </a:r>
            <a:r>
              <a:rPr lang="en-US" sz="3600" dirty="0" smtClean="0">
                <a:latin typeface="Corbel" charset="0"/>
                <a:ea typeface="Corbel" charset="0"/>
                <a:cs typeface="Corbel" charset="0"/>
              </a:rPr>
              <a:t>”</a:t>
            </a:r>
          </a:p>
          <a:p>
            <a:pPr marL="0" indent="0" algn="ctr">
              <a:buNone/>
            </a:pPr>
            <a:r>
              <a:rPr lang="en-US" dirty="0" smtClean="0">
                <a:latin typeface="Corbel" charset="0"/>
                <a:ea typeface="Corbel" charset="0"/>
                <a:cs typeface="Corbel" charset="0"/>
              </a:rPr>
              <a:t>Acts 24.24-25</a:t>
            </a:r>
          </a:p>
        </p:txBody>
      </p:sp>
    </p:spTree>
    <p:extLst>
      <p:ext uri="{BB962C8B-B14F-4D97-AF65-F5344CB8AC3E}">
        <p14:creationId xmlns:p14="http://schemas.microsoft.com/office/powerpoint/2010/main" val="102273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8671"/>
            <a:ext cx="8229600" cy="282065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dirty="0" smtClean="0">
                <a:latin typeface="Corbel" charset="0"/>
                <a:ea typeface="Corbel" charset="0"/>
                <a:cs typeface="Corbel" charset="0"/>
              </a:rPr>
              <a:t>And </a:t>
            </a:r>
            <a:r>
              <a:rPr lang="en-US" sz="4400" dirty="0">
                <a:latin typeface="Corbel" charset="0"/>
                <a:ea typeface="Corbel" charset="0"/>
                <a:cs typeface="Corbel" charset="0"/>
              </a:rPr>
              <a:t>Agrippa said to Paul, “In a short time would you </a:t>
            </a:r>
            <a:r>
              <a:rPr lang="en-US" sz="4400" b="1" dirty="0">
                <a:latin typeface="Corbel" charset="0"/>
                <a:ea typeface="Corbel" charset="0"/>
                <a:cs typeface="Corbel" charset="0"/>
              </a:rPr>
              <a:t>persuade</a:t>
            </a:r>
            <a:r>
              <a:rPr lang="en-US" sz="4400" dirty="0">
                <a:latin typeface="Corbel" charset="0"/>
                <a:ea typeface="Corbel" charset="0"/>
                <a:cs typeface="Corbel" charset="0"/>
              </a:rPr>
              <a:t> me to be a Christian?</a:t>
            </a:r>
            <a:r>
              <a:rPr lang="en-US" sz="4400" dirty="0" smtClean="0">
                <a:latin typeface="Corbel" charset="0"/>
                <a:ea typeface="Corbel" charset="0"/>
                <a:cs typeface="Corbel" charset="0"/>
              </a:rPr>
              <a:t>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 smtClean="0">
                <a:latin typeface="Corbel" charset="0"/>
                <a:ea typeface="Corbel" charset="0"/>
                <a:cs typeface="Corbel" charset="0"/>
              </a:rPr>
              <a:t>Acts 26.28</a:t>
            </a:r>
          </a:p>
        </p:txBody>
      </p:sp>
    </p:spTree>
    <p:extLst>
      <p:ext uri="{BB962C8B-B14F-4D97-AF65-F5344CB8AC3E}">
        <p14:creationId xmlns:p14="http://schemas.microsoft.com/office/powerpoint/2010/main" val="377452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714" y="660233"/>
            <a:ext cx="7838573" cy="553753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dirty="0">
                <a:latin typeface="Corbel" charset="0"/>
                <a:ea typeface="Corbel" charset="0"/>
                <a:cs typeface="Corbel" charset="0"/>
              </a:rPr>
              <a:t>When they had appointed a day for him, they came to him at his lodging in greater numbers. From morning till evening he </a:t>
            </a:r>
            <a:r>
              <a:rPr lang="en-US" sz="3600" b="1" dirty="0">
                <a:latin typeface="Corbel" charset="0"/>
                <a:ea typeface="Corbel" charset="0"/>
                <a:cs typeface="Corbel" charset="0"/>
              </a:rPr>
              <a:t>expounded</a:t>
            </a:r>
            <a:r>
              <a:rPr lang="en-US" sz="3600" dirty="0">
                <a:latin typeface="Corbel" charset="0"/>
                <a:ea typeface="Corbel" charset="0"/>
                <a:cs typeface="Corbel" charset="0"/>
              </a:rPr>
              <a:t> to them, </a:t>
            </a:r>
            <a:r>
              <a:rPr lang="en-US" sz="3600" b="1" dirty="0">
                <a:latin typeface="Corbel" charset="0"/>
                <a:ea typeface="Corbel" charset="0"/>
                <a:cs typeface="Corbel" charset="0"/>
              </a:rPr>
              <a:t>testifying</a:t>
            </a:r>
            <a:r>
              <a:rPr lang="en-US" sz="3600" dirty="0">
                <a:latin typeface="Corbel" charset="0"/>
                <a:ea typeface="Corbel" charset="0"/>
                <a:cs typeface="Corbel" charset="0"/>
              </a:rPr>
              <a:t> to the kingdom of God and trying to </a:t>
            </a:r>
            <a:r>
              <a:rPr lang="en-US" sz="3600" b="1" dirty="0">
                <a:latin typeface="Corbel" charset="0"/>
                <a:ea typeface="Corbel" charset="0"/>
                <a:cs typeface="Corbel" charset="0"/>
              </a:rPr>
              <a:t>convince</a:t>
            </a:r>
            <a:r>
              <a:rPr lang="en-US" sz="3600" dirty="0">
                <a:latin typeface="Corbel" charset="0"/>
                <a:ea typeface="Corbel" charset="0"/>
                <a:cs typeface="Corbel" charset="0"/>
              </a:rPr>
              <a:t> them about Jesus both from the Law of Moses and from the Prophets</a:t>
            </a:r>
            <a:r>
              <a:rPr lang="en-US" sz="3600" dirty="0" smtClean="0">
                <a:latin typeface="Corbel" charset="0"/>
                <a:ea typeface="Corbel" charset="0"/>
                <a:cs typeface="Corbel" charset="0"/>
              </a:rPr>
              <a:t>. A</a:t>
            </a:r>
            <a:r>
              <a:rPr lang="en-US" sz="3600" dirty="0" smtClean="0">
                <a:latin typeface="Corbel" charset="0"/>
                <a:ea typeface="Corbel" charset="0"/>
                <a:cs typeface="Corbel" charset="0"/>
              </a:rPr>
              <a:t>nd</a:t>
            </a:r>
            <a:r>
              <a:rPr lang="en-US" sz="3600" dirty="0">
                <a:latin typeface="Corbel" charset="0"/>
                <a:ea typeface="Corbel" charset="0"/>
                <a:cs typeface="Corbel" charset="0"/>
              </a:rPr>
              <a:t> some were </a:t>
            </a:r>
            <a:r>
              <a:rPr lang="en-US" sz="3600" b="1" dirty="0">
                <a:latin typeface="Corbel" charset="0"/>
                <a:ea typeface="Corbel" charset="0"/>
                <a:cs typeface="Corbel" charset="0"/>
              </a:rPr>
              <a:t>convinced</a:t>
            </a:r>
            <a:r>
              <a:rPr lang="en-US" sz="3600" dirty="0">
                <a:latin typeface="Corbel" charset="0"/>
                <a:ea typeface="Corbel" charset="0"/>
                <a:cs typeface="Corbel" charset="0"/>
              </a:rPr>
              <a:t> by what he said, but others </a:t>
            </a:r>
            <a:r>
              <a:rPr lang="en-US" sz="3600" b="1" dirty="0">
                <a:latin typeface="Corbel" charset="0"/>
                <a:ea typeface="Corbel" charset="0"/>
                <a:cs typeface="Corbel" charset="0"/>
              </a:rPr>
              <a:t>disbelieved</a:t>
            </a:r>
            <a:r>
              <a:rPr lang="en-US" sz="3600" dirty="0">
                <a:latin typeface="Corbel" charset="0"/>
                <a:ea typeface="Corbel" charset="0"/>
                <a:cs typeface="Corbel" charset="0"/>
              </a:rPr>
              <a:t>.</a:t>
            </a:r>
            <a:endParaRPr lang="en-US" sz="3600" dirty="0" smtClean="0">
              <a:latin typeface="Corbel" charset="0"/>
              <a:ea typeface="Corbel" charset="0"/>
              <a:cs typeface="Corbel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latin typeface="Corbel" charset="0"/>
                <a:ea typeface="Corbel" charset="0"/>
                <a:cs typeface="Corbel" charset="0"/>
              </a:rPr>
              <a:t>Acts </a:t>
            </a:r>
            <a:r>
              <a:rPr lang="en-US" dirty="0" smtClean="0">
                <a:latin typeface="Corbel" charset="0"/>
                <a:ea typeface="Corbel" charset="0"/>
                <a:cs typeface="Corbel" charset="0"/>
              </a:rPr>
              <a:t>28.23-24</a:t>
            </a:r>
            <a:endParaRPr lang="en-US" dirty="0" smtClean="0"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95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2444</TotalTime>
  <Words>373</Words>
  <Application>Microsoft Macintosh PowerPoint</Application>
  <PresentationFormat>On-screen Show (4:3)</PresentationFormat>
  <Paragraphs>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Corbel</vt:lpstr>
      <vt:lpstr>Helvetica Neue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Persuade Men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90</cp:revision>
  <dcterms:created xsi:type="dcterms:W3CDTF">2015-01-17T19:41:57Z</dcterms:created>
  <dcterms:modified xsi:type="dcterms:W3CDTF">2017-09-17T22:23:17Z</dcterms:modified>
</cp:coreProperties>
</file>