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60" r:id="rId4"/>
    <p:sldId id="278" r:id="rId5"/>
    <p:sldId id="261" r:id="rId6"/>
    <p:sldId id="262" r:id="rId7"/>
    <p:sldId id="263" r:id="rId8"/>
    <p:sldId id="268" r:id="rId9"/>
    <p:sldId id="272" r:id="rId10"/>
    <p:sldId id="27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29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21" autoAdjust="0"/>
    <p:restoredTop sz="94649" autoAdjust="0"/>
  </p:normalViewPr>
  <p:slideViewPr>
    <p:cSldViewPr snapToGrid="0" snapToObjects="1">
      <p:cViewPr>
        <p:scale>
          <a:sx n="114" d="100"/>
          <a:sy n="114" d="100"/>
        </p:scale>
        <p:origin x="248" y="-536"/>
      </p:cViewPr>
      <p:guideLst>
        <p:guide orient="horz" pos="2184"/>
        <p:guide pos="2904"/>
      </p:guideLst>
    </p:cSldViewPr>
  </p:slideViewPr>
  <p:outlineViewPr>
    <p:cViewPr>
      <p:scale>
        <a:sx n="33" d="100"/>
        <a:sy n="33" d="100"/>
      </p:scale>
      <p:origin x="0" y="1918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55D9F-ABD8-9E44-A94A-27EBBE5D8D24}" type="datetimeFigureOut">
              <a:rPr lang="en-US" smtClean="0"/>
              <a:t>10/1/17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AE94A-4E79-D24C-8D1D-9562ED399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70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AE94A-4E79-D24C-8D1D-9562ED39954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6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11D65-88DC-CD44-B53C-A174FEF79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473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11D65-88DC-CD44-B53C-A174FEF79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836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11D65-88DC-CD44-B53C-A174FEF79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925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400" b="1">
                <a:solidFill>
                  <a:schemeClr val="tx1"/>
                </a:solidFill>
                <a:latin typeface="Corbel" charset="0"/>
                <a:ea typeface="Corbel" charset="0"/>
                <a:cs typeface="Corbel" charset="0"/>
              </a:defRPr>
            </a:lvl1pPr>
          </a:lstStyle>
          <a:p>
            <a:r>
              <a:rPr lang="en-US" dirty="0" err="1" smtClean="0"/>
              <a:t>txkchurch.com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11D65-88DC-CD44-B53C-A174FEF79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928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11D65-88DC-CD44-B53C-A174FEF79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462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11D65-88DC-CD44-B53C-A174FEF79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752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11D65-88DC-CD44-B53C-A174FEF79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104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11D65-88DC-CD44-B53C-A174FEF79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684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11D65-88DC-CD44-B53C-A174FEF79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599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11D65-88DC-CD44-B53C-A174FEF79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257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11D65-88DC-CD44-B53C-A174FEF79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544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11D65-88DC-CD44-B53C-A174FEF79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211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8887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flas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800" b="1" dirty="0" smtClean="0">
                <a:latin typeface="Corbel"/>
                <a:cs typeface="Corbel"/>
              </a:rPr>
              <a:t>First Things First: Become a Christian</a:t>
            </a:r>
            <a:endParaRPr lang="en-US" sz="3800" b="1" dirty="0">
              <a:latin typeface="Corbel"/>
              <a:cs typeface="Corbel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pPr marL="0" indent="0" algn="ctr">
              <a:lnSpc>
                <a:spcPct val="90000"/>
              </a:lnSpc>
              <a:spcBef>
                <a:spcPts val="0"/>
              </a:spcBef>
              <a:buNone/>
            </a:pPr>
            <a:r>
              <a:rPr lang="en-US" b="1" dirty="0">
                <a:latin typeface="Corbel"/>
                <a:cs typeface="Corbel"/>
              </a:rPr>
              <a:t>Listen to Jesus: Matt. 17.5</a:t>
            </a:r>
          </a:p>
          <a:p>
            <a:pPr marL="0" indent="0" algn="ctr">
              <a:lnSpc>
                <a:spcPct val="90000"/>
              </a:lnSpc>
              <a:spcBef>
                <a:spcPts val="0"/>
              </a:spcBef>
              <a:buNone/>
            </a:pPr>
            <a:endParaRPr lang="en-US" b="1" dirty="0">
              <a:latin typeface="Corbel"/>
              <a:cs typeface="Corbel"/>
            </a:endParaRPr>
          </a:p>
          <a:p>
            <a:pPr marL="0" indent="0" algn="ctr">
              <a:lnSpc>
                <a:spcPct val="90000"/>
              </a:lnSpc>
              <a:spcBef>
                <a:spcPts val="0"/>
              </a:spcBef>
              <a:buNone/>
            </a:pPr>
            <a:r>
              <a:rPr lang="en-US" b="1" dirty="0">
                <a:latin typeface="Corbel"/>
                <a:cs typeface="Corbel"/>
              </a:rPr>
              <a:t>Believe in Jesus: John 8.24</a:t>
            </a:r>
          </a:p>
          <a:p>
            <a:pPr marL="0" indent="0" algn="ctr">
              <a:lnSpc>
                <a:spcPct val="90000"/>
              </a:lnSpc>
              <a:spcBef>
                <a:spcPts val="0"/>
              </a:spcBef>
              <a:buNone/>
            </a:pPr>
            <a:endParaRPr lang="en-US" b="1" dirty="0">
              <a:latin typeface="Corbel"/>
              <a:cs typeface="Corbel"/>
            </a:endParaRPr>
          </a:p>
          <a:p>
            <a:pPr marL="0" indent="0" algn="ctr">
              <a:lnSpc>
                <a:spcPct val="90000"/>
              </a:lnSpc>
              <a:spcBef>
                <a:spcPts val="0"/>
              </a:spcBef>
              <a:buNone/>
            </a:pPr>
            <a:r>
              <a:rPr lang="en-US" b="1" dirty="0">
                <a:latin typeface="Corbel"/>
                <a:cs typeface="Corbel"/>
              </a:rPr>
              <a:t>Repent of sin: Acts 2.38</a:t>
            </a:r>
          </a:p>
          <a:p>
            <a:pPr marL="0" indent="0" algn="ctr">
              <a:lnSpc>
                <a:spcPct val="90000"/>
              </a:lnSpc>
              <a:spcBef>
                <a:spcPts val="0"/>
              </a:spcBef>
              <a:buNone/>
            </a:pPr>
            <a:endParaRPr lang="en-US" b="1" dirty="0">
              <a:latin typeface="Corbel"/>
              <a:cs typeface="Corbel"/>
            </a:endParaRPr>
          </a:p>
          <a:p>
            <a:pPr marL="0" indent="0" algn="ctr">
              <a:lnSpc>
                <a:spcPct val="90000"/>
              </a:lnSpc>
              <a:spcBef>
                <a:spcPts val="0"/>
              </a:spcBef>
              <a:buNone/>
            </a:pPr>
            <a:r>
              <a:rPr lang="en-US" b="1" dirty="0">
                <a:latin typeface="Corbel"/>
                <a:cs typeface="Corbel"/>
              </a:rPr>
              <a:t>Confess faith: Rom. 10.9-10</a:t>
            </a:r>
          </a:p>
          <a:p>
            <a:pPr marL="0" indent="0" algn="ctr">
              <a:lnSpc>
                <a:spcPct val="90000"/>
              </a:lnSpc>
              <a:spcBef>
                <a:spcPts val="0"/>
              </a:spcBef>
              <a:buNone/>
            </a:pPr>
            <a:endParaRPr lang="en-US" b="1" dirty="0">
              <a:latin typeface="Corbel"/>
              <a:cs typeface="Corbel"/>
            </a:endParaRPr>
          </a:p>
          <a:p>
            <a:pPr marL="0" indent="0" algn="ctr">
              <a:lnSpc>
                <a:spcPct val="90000"/>
              </a:lnSpc>
              <a:spcBef>
                <a:spcPts val="0"/>
              </a:spcBef>
              <a:buNone/>
            </a:pPr>
            <a:r>
              <a:rPr lang="en-US" b="1" dirty="0">
                <a:latin typeface="Corbel"/>
                <a:cs typeface="Corbel"/>
              </a:rPr>
              <a:t>Be immersed: 1 Peter </a:t>
            </a:r>
            <a:r>
              <a:rPr lang="en-US" b="1" dirty="0" smtClean="0">
                <a:latin typeface="Corbel"/>
                <a:cs typeface="Corbel"/>
              </a:rPr>
              <a:t>3.21</a:t>
            </a:r>
          </a:p>
          <a:p>
            <a:pPr marL="0" indent="0" algn="ctr">
              <a:lnSpc>
                <a:spcPct val="90000"/>
              </a:lnSpc>
              <a:spcBef>
                <a:spcPts val="0"/>
              </a:spcBef>
              <a:buNone/>
            </a:pPr>
            <a:endParaRPr lang="en-US" b="1" dirty="0">
              <a:latin typeface="Corbel"/>
              <a:cs typeface="Corbel"/>
            </a:endParaRPr>
          </a:p>
          <a:p>
            <a:pPr marL="0" indent="0" algn="ctr">
              <a:lnSpc>
                <a:spcPct val="90000"/>
              </a:lnSpc>
              <a:spcBef>
                <a:spcPts val="0"/>
              </a:spcBef>
              <a:buNone/>
            </a:pPr>
            <a:r>
              <a:rPr lang="en-US" b="1" dirty="0" smtClean="0">
                <a:latin typeface="Corbel"/>
                <a:cs typeface="Corbel"/>
              </a:rPr>
              <a:t>Remain faithful by putting God first.</a:t>
            </a:r>
            <a:endParaRPr lang="en-US" b="1" dirty="0">
              <a:latin typeface="Corbel"/>
              <a:cs typeface="Corbel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863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atin typeface="Corbel"/>
                <a:cs typeface="Corbel"/>
              </a:rPr>
              <a:t>Put the Following in Order:</a:t>
            </a:r>
            <a:endParaRPr lang="en-US" sz="5400" b="1" dirty="0">
              <a:latin typeface="Corbel"/>
              <a:cs typeface="Corbel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1370"/>
          </a:xfrm>
        </p:spPr>
        <p:txBody>
          <a:bodyPr>
            <a:noAutofit/>
          </a:bodyPr>
          <a:lstStyle/>
          <a:p>
            <a:pPr marL="0" indent="0" algn="ctr">
              <a:lnSpc>
                <a:spcPts val="4120"/>
              </a:lnSpc>
              <a:spcBef>
                <a:spcPts val="0"/>
              </a:spcBef>
              <a:buNone/>
            </a:pPr>
            <a:r>
              <a:rPr lang="en-US" sz="5000" b="1" dirty="0" smtClean="0">
                <a:latin typeface="Corbel"/>
                <a:cs typeface="Corbel"/>
              </a:rPr>
              <a:t>Family</a:t>
            </a:r>
          </a:p>
          <a:p>
            <a:pPr marL="0" indent="0" algn="ctr">
              <a:lnSpc>
                <a:spcPts val="4120"/>
              </a:lnSpc>
              <a:spcBef>
                <a:spcPts val="0"/>
              </a:spcBef>
              <a:buNone/>
            </a:pPr>
            <a:endParaRPr lang="en-US" sz="5000" b="1" dirty="0" smtClean="0">
              <a:latin typeface="Corbel"/>
              <a:cs typeface="Corbel"/>
            </a:endParaRPr>
          </a:p>
          <a:p>
            <a:pPr marL="0" indent="0" algn="ctr">
              <a:lnSpc>
                <a:spcPts val="4120"/>
              </a:lnSpc>
              <a:spcBef>
                <a:spcPts val="0"/>
              </a:spcBef>
              <a:buNone/>
            </a:pPr>
            <a:r>
              <a:rPr lang="en-US" sz="5000" b="1" dirty="0">
                <a:latin typeface="Corbel"/>
                <a:cs typeface="Corbel"/>
              </a:rPr>
              <a:t>God</a:t>
            </a:r>
          </a:p>
          <a:p>
            <a:pPr marL="0" indent="0" algn="ctr">
              <a:lnSpc>
                <a:spcPts val="4120"/>
              </a:lnSpc>
              <a:spcBef>
                <a:spcPts val="0"/>
              </a:spcBef>
              <a:buNone/>
            </a:pPr>
            <a:endParaRPr lang="en-US" sz="5000" b="1" dirty="0" smtClean="0">
              <a:latin typeface="Corbel"/>
              <a:cs typeface="Corbel"/>
            </a:endParaRPr>
          </a:p>
          <a:p>
            <a:pPr marL="0" indent="0" algn="ctr">
              <a:lnSpc>
                <a:spcPts val="4120"/>
              </a:lnSpc>
              <a:spcBef>
                <a:spcPts val="0"/>
              </a:spcBef>
              <a:buNone/>
            </a:pPr>
            <a:r>
              <a:rPr lang="en-US" sz="5000" b="1" dirty="0" smtClean="0">
                <a:latin typeface="Corbel"/>
                <a:cs typeface="Corbel"/>
              </a:rPr>
              <a:t>Recreation</a:t>
            </a:r>
          </a:p>
          <a:p>
            <a:pPr marL="0" indent="0" algn="ctr">
              <a:lnSpc>
                <a:spcPts val="4120"/>
              </a:lnSpc>
              <a:spcBef>
                <a:spcPts val="0"/>
              </a:spcBef>
              <a:buNone/>
            </a:pPr>
            <a:endParaRPr lang="en-US" sz="5000" b="1" dirty="0" smtClean="0">
              <a:latin typeface="Corbel"/>
              <a:cs typeface="Corbel"/>
            </a:endParaRPr>
          </a:p>
          <a:p>
            <a:pPr marL="0" indent="0" algn="ctr">
              <a:lnSpc>
                <a:spcPts val="4120"/>
              </a:lnSpc>
              <a:spcBef>
                <a:spcPts val="0"/>
              </a:spcBef>
              <a:buNone/>
            </a:pPr>
            <a:r>
              <a:rPr lang="en-US" sz="5000" b="1" dirty="0">
                <a:latin typeface="Corbel"/>
                <a:cs typeface="Corbel"/>
              </a:rPr>
              <a:t>Everyday </a:t>
            </a:r>
            <a:r>
              <a:rPr lang="en-US" sz="5000" b="1" dirty="0" smtClean="0">
                <a:latin typeface="Corbel"/>
                <a:cs typeface="Corbel"/>
              </a:rPr>
              <a:t>life</a:t>
            </a:r>
          </a:p>
          <a:p>
            <a:pPr marL="0" indent="0" algn="ctr">
              <a:lnSpc>
                <a:spcPts val="4120"/>
              </a:lnSpc>
              <a:spcBef>
                <a:spcPts val="0"/>
              </a:spcBef>
              <a:buNone/>
            </a:pPr>
            <a:endParaRPr lang="en-US" sz="5000" b="1" dirty="0">
              <a:latin typeface="Corbel"/>
              <a:cs typeface="Corbel"/>
            </a:endParaRPr>
          </a:p>
          <a:p>
            <a:pPr marL="0" indent="0" algn="ctr">
              <a:lnSpc>
                <a:spcPts val="4120"/>
              </a:lnSpc>
              <a:spcBef>
                <a:spcPts val="0"/>
              </a:spcBef>
              <a:buNone/>
            </a:pPr>
            <a:r>
              <a:rPr lang="en-US" sz="5000" b="1" dirty="0" smtClean="0">
                <a:latin typeface="Corbel"/>
                <a:cs typeface="Corbel"/>
              </a:rPr>
              <a:t>Work</a:t>
            </a:r>
            <a:endParaRPr lang="en-US" sz="5000" b="1" dirty="0">
              <a:latin typeface="Corbel"/>
              <a:cs typeface="Corbel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786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latin typeface="Corbel"/>
                <a:cs typeface="Corbel"/>
              </a:rPr>
              <a:t>What’s Your Order?</a:t>
            </a:r>
            <a:endParaRPr lang="en-US" sz="6600" b="1" dirty="0">
              <a:latin typeface="Corbel"/>
              <a:cs typeface="Corbel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>
                <a:latin typeface="Corbel"/>
                <a:cs typeface="Corbel"/>
              </a:rPr>
              <a:t>Some Say:</a:t>
            </a:r>
            <a:endParaRPr lang="en-US" sz="3600" dirty="0">
              <a:latin typeface="Corbel"/>
              <a:cs typeface="Corbel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4400" b="1" dirty="0" smtClean="0">
                <a:latin typeface="Corbel"/>
                <a:cs typeface="Corbel"/>
              </a:rPr>
              <a:t>God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4400" b="1" dirty="0" smtClean="0">
                <a:latin typeface="Corbel"/>
                <a:cs typeface="Corbel"/>
              </a:rPr>
              <a:t>Family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4400" b="1" dirty="0" smtClean="0">
                <a:latin typeface="Corbel"/>
                <a:cs typeface="Corbel"/>
              </a:rPr>
              <a:t>Work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4400" b="1" dirty="0" smtClean="0">
                <a:latin typeface="Corbel"/>
                <a:cs typeface="Corbel"/>
              </a:rPr>
              <a:t>Everyday life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4400" b="1" dirty="0" smtClean="0">
                <a:latin typeface="Corbel"/>
                <a:cs typeface="Corbel"/>
              </a:rPr>
              <a:t>Recreation</a:t>
            </a:r>
            <a:endParaRPr lang="en-US" sz="4400" b="1" dirty="0">
              <a:latin typeface="Corbel"/>
              <a:cs typeface="Corbel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sz="3600" dirty="0" smtClean="0">
                <a:latin typeface="Corbel"/>
                <a:cs typeface="Corbel"/>
              </a:rPr>
              <a:t>Their Actions Say:</a:t>
            </a:r>
            <a:endParaRPr lang="en-US" sz="3600" dirty="0">
              <a:latin typeface="Corbel"/>
              <a:cs typeface="Corbel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4400" b="1" dirty="0" smtClean="0">
                <a:latin typeface="Corbel"/>
                <a:cs typeface="Corbel"/>
              </a:rPr>
              <a:t>Family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4400" b="1" dirty="0" smtClean="0">
                <a:latin typeface="Corbel"/>
                <a:cs typeface="Corbel"/>
              </a:rPr>
              <a:t>Everyday life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4400" b="1" dirty="0" smtClean="0">
                <a:latin typeface="Corbel"/>
                <a:cs typeface="Corbel"/>
              </a:rPr>
              <a:t>Work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4400" b="1" dirty="0">
                <a:latin typeface="Corbel"/>
                <a:cs typeface="Corbel"/>
              </a:rPr>
              <a:t>Recreation</a:t>
            </a:r>
            <a:endParaRPr lang="en-US" sz="4400" b="1" dirty="0" smtClean="0">
              <a:latin typeface="Corbel"/>
              <a:cs typeface="Corbel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4400" b="1" dirty="0" smtClean="0">
                <a:latin typeface="Corbel"/>
                <a:cs typeface="Corbel"/>
              </a:rPr>
              <a:t>God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400" b="1" dirty="0" err="1" smtClean="0">
                <a:solidFill>
                  <a:schemeClr val="tx1"/>
                </a:solidFill>
                <a:latin typeface="Corbel" charset="0"/>
                <a:ea typeface="Corbel" charset="0"/>
                <a:cs typeface="Corbel" charset="0"/>
              </a:rPr>
              <a:t>txkchurch.com</a:t>
            </a:r>
            <a:endParaRPr lang="en-US" b="1" dirty="0">
              <a:solidFill>
                <a:schemeClr val="tx1"/>
              </a:solidFill>
              <a:latin typeface="Corbel" charset="0"/>
              <a:ea typeface="Corbel" charset="0"/>
              <a:cs typeface="Corbe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34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rbel"/>
                <a:cs typeface="Corbel"/>
              </a:rPr>
              <a:t>Examples </a:t>
            </a:r>
            <a:r>
              <a:rPr lang="en-US" b="1" dirty="0" smtClean="0">
                <a:latin typeface="Corbel"/>
                <a:cs typeface="Corbel"/>
              </a:rPr>
              <a:t>of </a:t>
            </a:r>
            <a:r>
              <a:rPr lang="en-US" b="1" dirty="0">
                <a:latin typeface="Corbel"/>
                <a:cs typeface="Corbel"/>
              </a:rPr>
              <a:t>Misplaced </a:t>
            </a:r>
            <a:r>
              <a:rPr lang="en-US" b="1" dirty="0" smtClean="0">
                <a:latin typeface="Corbel"/>
                <a:cs typeface="Corbel"/>
              </a:rPr>
              <a:t>Emphasis</a:t>
            </a:r>
            <a:endParaRPr lang="en-US" b="1" dirty="0">
              <a:latin typeface="Corbel"/>
              <a:cs typeface="Corbel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3000" b="1" dirty="0">
                <a:latin typeface="Corbel"/>
                <a:cs typeface="Corbel"/>
              </a:rPr>
              <a:t>Luke </a:t>
            </a:r>
            <a:r>
              <a:rPr lang="en-US" sz="3000" b="1" dirty="0" smtClean="0">
                <a:latin typeface="Corbel"/>
                <a:cs typeface="Corbel"/>
              </a:rPr>
              <a:t>9.57-62: Jesus wants NOTHING to come ahead of our service to God.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endParaRPr lang="en-US" sz="3000" b="1" dirty="0">
              <a:latin typeface="Corbel"/>
              <a:cs typeface="Corbel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3000" b="1" dirty="0">
                <a:latin typeface="Corbel"/>
                <a:cs typeface="Corbel"/>
              </a:rPr>
              <a:t>Luke </a:t>
            </a:r>
            <a:r>
              <a:rPr lang="en-US" sz="3000" b="1" dirty="0" smtClean="0">
                <a:latin typeface="Corbel"/>
                <a:cs typeface="Corbel"/>
              </a:rPr>
              <a:t>10.38-42: Jesus wants us to choose the SPIRITUAL matters over PHYSICAL matters.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endParaRPr lang="en-US" sz="3000" b="1" dirty="0">
              <a:latin typeface="Corbel"/>
              <a:cs typeface="Corbel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3000" b="1" dirty="0">
                <a:latin typeface="Corbel"/>
                <a:cs typeface="Corbel"/>
              </a:rPr>
              <a:t>Luke </a:t>
            </a:r>
            <a:r>
              <a:rPr lang="en-US" sz="3000" b="1" dirty="0" smtClean="0">
                <a:latin typeface="Corbel"/>
                <a:cs typeface="Corbel"/>
              </a:rPr>
              <a:t>14.16-24: When </a:t>
            </a:r>
            <a:r>
              <a:rPr lang="en-US" sz="3000" b="1" dirty="0">
                <a:latin typeface="Corbel"/>
                <a:cs typeface="Corbel"/>
              </a:rPr>
              <a:t>we are full of EXCUSES we honor God with our </a:t>
            </a:r>
            <a:r>
              <a:rPr lang="en-US" sz="3000" b="1" dirty="0" smtClean="0">
                <a:latin typeface="Corbel"/>
                <a:cs typeface="Corbel"/>
              </a:rPr>
              <a:t>lips, but our hearts are far from Him.</a:t>
            </a:r>
            <a:endParaRPr lang="en-US" sz="3000" b="1" dirty="0">
              <a:latin typeface="Corbel"/>
              <a:cs typeface="Corbel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endParaRPr lang="en-US" sz="3000" b="1" dirty="0">
              <a:latin typeface="Corbel"/>
              <a:cs typeface="Corbel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hu-HU" sz="3000" b="1" dirty="0">
                <a:latin typeface="Corbel"/>
                <a:cs typeface="Corbel"/>
              </a:rPr>
              <a:t>Matt. </a:t>
            </a:r>
            <a:r>
              <a:rPr lang="hu-HU" sz="3000" b="1" dirty="0" smtClean="0">
                <a:latin typeface="Corbel"/>
                <a:cs typeface="Corbel"/>
              </a:rPr>
              <a:t>10.34-39: </a:t>
            </a:r>
            <a:r>
              <a:rPr lang="en-US" sz="3000" b="1" dirty="0" smtClean="0">
                <a:latin typeface="Corbel"/>
                <a:cs typeface="Corbel"/>
              </a:rPr>
              <a:t>When we do not put Him first, we are not WORTHY of Him.</a:t>
            </a:r>
            <a:endParaRPr lang="en-US" sz="3000" b="1" dirty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148286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>
                <a:latin typeface="Corbel"/>
                <a:cs typeface="Corbel"/>
              </a:rPr>
              <a:t>Have </a:t>
            </a:r>
            <a:r>
              <a:rPr lang="en-US" sz="3200" b="1" dirty="0" smtClean="0">
                <a:latin typeface="Corbel"/>
                <a:cs typeface="Corbel"/>
              </a:rPr>
              <a:t>We </a:t>
            </a:r>
            <a:r>
              <a:rPr lang="en-US" sz="3200" b="1" dirty="0">
                <a:latin typeface="Corbel"/>
                <a:cs typeface="Corbel"/>
              </a:rPr>
              <a:t>Misplaced the Emphasis in </a:t>
            </a:r>
            <a:r>
              <a:rPr lang="en-US" sz="3200" b="1" dirty="0" smtClean="0">
                <a:latin typeface="Corbel"/>
                <a:cs typeface="Corbel"/>
              </a:rPr>
              <a:t>Our </a:t>
            </a:r>
            <a:r>
              <a:rPr lang="en-US" sz="3200" b="1" dirty="0">
                <a:latin typeface="Corbel"/>
                <a:cs typeface="Corbel"/>
              </a:rPr>
              <a:t>Life?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rbel"/>
                <a:cs typeface="Corbel"/>
              </a:rPr>
              <a:t>Do </a:t>
            </a:r>
            <a:r>
              <a:rPr lang="en-US" b="1" dirty="0">
                <a:latin typeface="Corbel"/>
                <a:cs typeface="Corbel"/>
              </a:rPr>
              <a:t>we rationalize that we have a right to do anything we want to do?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 smtClean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rbel"/>
                <a:cs typeface="Corbel"/>
              </a:rPr>
              <a:t>Do we </a:t>
            </a:r>
            <a:r>
              <a:rPr lang="en-US" b="1" dirty="0">
                <a:latin typeface="Corbel"/>
                <a:cs typeface="Corbel"/>
              </a:rPr>
              <a:t>choose to forsake worship to pursue pleasures?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 smtClean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rbel"/>
                <a:cs typeface="Corbel"/>
              </a:rPr>
              <a:t>Do </a:t>
            </a:r>
            <a:r>
              <a:rPr lang="en-US" b="1" dirty="0">
                <a:latin typeface="Corbel"/>
                <a:cs typeface="Corbel"/>
              </a:rPr>
              <a:t>we stress </a:t>
            </a:r>
            <a:r>
              <a:rPr lang="en-US" b="1" dirty="0" smtClean="0">
                <a:latin typeface="Corbel"/>
                <a:cs typeface="Corbel"/>
              </a:rPr>
              <a:t>earthly </a:t>
            </a:r>
            <a:r>
              <a:rPr lang="en-US" b="1" dirty="0">
                <a:latin typeface="Corbel"/>
                <a:cs typeface="Corbel"/>
              </a:rPr>
              <a:t>things over </a:t>
            </a:r>
            <a:r>
              <a:rPr lang="en-US" b="1" dirty="0" smtClean="0">
                <a:latin typeface="Corbel"/>
                <a:cs typeface="Corbel"/>
              </a:rPr>
              <a:t>heavenly things</a:t>
            </a:r>
            <a:r>
              <a:rPr lang="en-US" b="1" dirty="0">
                <a:latin typeface="Corbel"/>
                <a:cs typeface="Corbel"/>
              </a:rPr>
              <a:t>? Col. 3.1-2; 2 Cor. 4.18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>
              <a:latin typeface="Corbel"/>
              <a:cs typeface="Corbel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517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>
                <a:latin typeface="Corbel"/>
                <a:cs typeface="Corbel"/>
              </a:rPr>
              <a:t>Have We Misplaced the Emphasis in Our Life?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rbel"/>
                <a:cs typeface="Corbel"/>
              </a:rPr>
              <a:t>Are </a:t>
            </a:r>
            <a:r>
              <a:rPr lang="en-US" b="1" dirty="0">
                <a:latin typeface="Corbel"/>
                <a:cs typeface="Corbel"/>
              </a:rPr>
              <a:t>we more concerned with “the cares of the world” than for our service to God? Matt. 13.22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 smtClean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rbel"/>
                <a:cs typeface="Corbel"/>
              </a:rPr>
              <a:t>Do </a:t>
            </a:r>
            <a:r>
              <a:rPr lang="en-US" b="1" dirty="0">
                <a:latin typeface="Corbel"/>
                <a:cs typeface="Corbel"/>
              </a:rPr>
              <a:t>we invent excuses to push aside Bible study, prayer, worship, preparing a meal for the sick and shut-in, visiting the sick and shut-in, evangelizing the lost, etc</a:t>
            </a:r>
            <a:r>
              <a:rPr lang="en-US" b="1" dirty="0" smtClean="0">
                <a:latin typeface="Corbel"/>
                <a:cs typeface="Corbel"/>
              </a:rPr>
              <a:t>., but have time for everything else?</a:t>
            </a:r>
            <a:endParaRPr lang="en-US" b="1" dirty="0">
              <a:latin typeface="Corbel"/>
              <a:cs typeface="Corbel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098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>
                <a:latin typeface="Corbel"/>
                <a:cs typeface="Corbel"/>
              </a:rPr>
              <a:t>Have We Misplaced the Emphasis in Our Life?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300" b="1" dirty="0">
                <a:latin typeface="Corbel"/>
                <a:cs typeface="Corbel"/>
              </a:rPr>
              <a:t>Do we keep our children so busy that they don’t have time for God in their lives?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 smtClean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300" b="1" dirty="0" smtClean="0">
                <a:latin typeface="Corbel"/>
                <a:cs typeface="Corbel"/>
              </a:rPr>
              <a:t>What </a:t>
            </a:r>
            <a:r>
              <a:rPr lang="en-US" sz="3300" b="1" dirty="0">
                <a:latin typeface="Corbel"/>
                <a:cs typeface="Corbel"/>
              </a:rPr>
              <a:t>are our priorities in raising our children?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 smtClean="0">
              <a:latin typeface="Corbel"/>
              <a:cs typeface="Corbel"/>
            </a:endParaRPr>
          </a:p>
          <a:p>
            <a:pPr marL="400050" lvl="1" indent="0">
              <a:spcBef>
                <a:spcPts val="0"/>
              </a:spcBef>
              <a:buNone/>
            </a:pPr>
            <a:r>
              <a:rPr lang="en-US" sz="2900" b="1" dirty="0" smtClean="0">
                <a:latin typeface="Corbel"/>
                <a:cs typeface="Corbel"/>
              </a:rPr>
              <a:t>School</a:t>
            </a:r>
            <a:r>
              <a:rPr lang="en-US" sz="2900" b="1" dirty="0">
                <a:latin typeface="Corbel"/>
                <a:cs typeface="Corbel"/>
              </a:rPr>
              <a:t>: homework, on time with perfect attendance</a:t>
            </a:r>
            <a:r>
              <a:rPr lang="en-US" sz="2900" b="1" dirty="0" smtClean="0">
                <a:latin typeface="Corbel"/>
                <a:cs typeface="Corbel"/>
              </a:rPr>
              <a:t>.</a:t>
            </a:r>
          </a:p>
          <a:p>
            <a:pPr marL="400050" lvl="1" indent="0">
              <a:spcBef>
                <a:spcPts val="0"/>
              </a:spcBef>
              <a:buNone/>
            </a:pPr>
            <a:endParaRPr lang="en-US" sz="2900" b="1" dirty="0" smtClean="0">
              <a:latin typeface="Corbel"/>
              <a:cs typeface="Corbel"/>
            </a:endParaRPr>
          </a:p>
          <a:p>
            <a:pPr marL="400050" lvl="1" indent="0">
              <a:spcBef>
                <a:spcPts val="0"/>
              </a:spcBef>
              <a:buNone/>
            </a:pPr>
            <a:r>
              <a:rPr lang="en-US" sz="2900" b="1" dirty="0" smtClean="0">
                <a:latin typeface="Corbel"/>
                <a:cs typeface="Corbel"/>
              </a:rPr>
              <a:t>Outcome: </a:t>
            </a:r>
            <a:r>
              <a:rPr lang="en-US" sz="2900" b="1" dirty="0">
                <a:latin typeface="Corbel"/>
                <a:cs typeface="Corbel"/>
              </a:rPr>
              <a:t>Best education, jobs and accomplishments</a:t>
            </a:r>
            <a:r>
              <a:rPr lang="en-US" sz="2900" b="1" dirty="0" smtClean="0">
                <a:latin typeface="Corbel"/>
                <a:cs typeface="Corbel"/>
              </a:rPr>
              <a:t>.</a:t>
            </a:r>
            <a:endParaRPr lang="en-US" sz="2900" b="1" dirty="0">
              <a:latin typeface="Corbel"/>
              <a:cs typeface="Corbel"/>
            </a:endParaRPr>
          </a:p>
          <a:p>
            <a:pPr marL="400050" lvl="1" indent="0">
              <a:spcBef>
                <a:spcPts val="0"/>
              </a:spcBef>
              <a:buNone/>
            </a:pPr>
            <a:endParaRPr lang="en-US" sz="2900" b="1" dirty="0">
              <a:latin typeface="Corbel"/>
              <a:cs typeface="Corbel"/>
            </a:endParaRPr>
          </a:p>
          <a:p>
            <a:pPr marL="400050" lvl="1" indent="0">
              <a:spcBef>
                <a:spcPts val="0"/>
              </a:spcBef>
              <a:buNone/>
            </a:pPr>
            <a:r>
              <a:rPr lang="en-US" sz="2900" b="1" dirty="0" smtClean="0">
                <a:latin typeface="Corbel"/>
                <a:cs typeface="Corbel"/>
              </a:rPr>
              <a:t>Church</a:t>
            </a:r>
            <a:r>
              <a:rPr lang="en-US" sz="2900" b="1" dirty="0">
                <a:latin typeface="Corbel"/>
                <a:cs typeface="Corbel"/>
              </a:rPr>
              <a:t>: no homework, tardy with sporadic attendance</a:t>
            </a:r>
            <a:r>
              <a:rPr lang="en-US" sz="2900" b="1" dirty="0" smtClean="0">
                <a:latin typeface="Corbel"/>
                <a:cs typeface="Corbel"/>
              </a:rPr>
              <a:t>.</a:t>
            </a:r>
          </a:p>
          <a:p>
            <a:pPr marL="400050" lvl="1" indent="0">
              <a:spcBef>
                <a:spcPts val="0"/>
              </a:spcBef>
              <a:buNone/>
            </a:pPr>
            <a:endParaRPr lang="en-US" sz="2900" b="1" dirty="0" smtClean="0">
              <a:latin typeface="Corbel"/>
              <a:cs typeface="Corbel"/>
            </a:endParaRPr>
          </a:p>
          <a:p>
            <a:pPr marL="400050" lvl="1" indent="0">
              <a:spcBef>
                <a:spcPts val="0"/>
              </a:spcBef>
              <a:buNone/>
            </a:pPr>
            <a:r>
              <a:rPr lang="en-US" sz="2900" b="1" dirty="0" smtClean="0">
                <a:latin typeface="Corbel"/>
                <a:cs typeface="Corbel"/>
              </a:rPr>
              <a:t>Outcome: Maybe they will </a:t>
            </a:r>
            <a:r>
              <a:rPr lang="en-US" sz="2900" b="1" dirty="0">
                <a:latin typeface="Corbel"/>
                <a:cs typeface="Corbel"/>
              </a:rPr>
              <a:t>go to church. </a:t>
            </a:r>
            <a:r>
              <a:rPr lang="en-US" sz="2900" b="1" dirty="0" smtClean="0">
                <a:latin typeface="Corbel"/>
                <a:cs typeface="Corbel"/>
              </a:rPr>
              <a:t>Maybe they raise your grandchildren </a:t>
            </a:r>
            <a:r>
              <a:rPr lang="en-US" sz="2900" b="1" dirty="0">
                <a:latin typeface="Corbel"/>
                <a:cs typeface="Corbel"/>
              </a:rPr>
              <a:t>in the faith. Maybe they will go to </a:t>
            </a:r>
            <a:r>
              <a:rPr lang="en-US" sz="2900" b="1" dirty="0" smtClean="0">
                <a:latin typeface="Corbel"/>
                <a:cs typeface="Corbel"/>
              </a:rPr>
              <a:t>heaven.</a:t>
            </a:r>
            <a:endParaRPr lang="en-US" sz="2900" b="1" dirty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658932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atin typeface="Corbel"/>
                <a:ea typeface="ＭＳ 明朝"/>
                <a:cs typeface="Corbel"/>
              </a:rPr>
              <a:t>REFOCUSING Our Emphasis</a:t>
            </a:r>
            <a:endParaRPr lang="en-US" sz="4800" b="1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rbel"/>
                <a:cs typeface="Corbel"/>
              </a:rPr>
              <a:t>God often gets the LEFTOVERS and the back BURNER: Mal. </a:t>
            </a:r>
            <a:r>
              <a:rPr lang="en-US" b="1" dirty="0" smtClean="0">
                <a:latin typeface="Corbel"/>
                <a:cs typeface="Corbel"/>
              </a:rPr>
              <a:t>1.6-14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 smtClean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rbel"/>
                <a:cs typeface="Corbel"/>
              </a:rPr>
              <a:t>Jesus commands us to seek FIRST the things of God over the things of this world: Matt. 6.19-34; cf</a:t>
            </a:r>
            <a:r>
              <a:rPr lang="en-US" b="1" dirty="0">
                <a:latin typeface="Corbel"/>
                <a:cs typeface="Corbel"/>
              </a:rPr>
              <a:t>. </a:t>
            </a:r>
            <a:r>
              <a:rPr lang="en-US" b="1" dirty="0" smtClean="0">
                <a:latin typeface="Corbel"/>
                <a:cs typeface="Corbel"/>
              </a:rPr>
              <a:t>Matt</a:t>
            </a:r>
            <a:r>
              <a:rPr lang="en-US" b="1" dirty="0">
                <a:latin typeface="Corbel"/>
                <a:cs typeface="Corbel"/>
              </a:rPr>
              <a:t>. 4.1-11; Mark </a:t>
            </a:r>
            <a:r>
              <a:rPr lang="en-US" b="1" dirty="0" smtClean="0">
                <a:latin typeface="Corbel"/>
                <a:cs typeface="Corbel"/>
              </a:rPr>
              <a:t>1.35; John 8.29</a:t>
            </a:r>
            <a:endParaRPr lang="en-US" b="1" dirty="0">
              <a:latin typeface="Corbel"/>
              <a:cs typeface="Corbel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524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atin typeface="Corbel"/>
                <a:ea typeface="ＭＳ 明朝"/>
                <a:cs typeface="Corbel"/>
              </a:rPr>
              <a:t>REFOCUSING Our Emphasis</a:t>
            </a:r>
            <a:endParaRPr lang="en-US" sz="4800" b="1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329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rbel"/>
                <a:cs typeface="Corbel"/>
              </a:rPr>
              <a:t>Serving God is to </a:t>
            </a:r>
            <a:r>
              <a:rPr lang="en-US" b="1" dirty="0">
                <a:latin typeface="Corbel"/>
                <a:cs typeface="Corbel"/>
              </a:rPr>
              <a:t>be the </a:t>
            </a:r>
            <a:r>
              <a:rPr lang="en-US" b="1" dirty="0" smtClean="0">
                <a:latin typeface="Corbel"/>
                <a:cs typeface="Corbel"/>
              </a:rPr>
              <a:t>HIGHEST priority </a:t>
            </a:r>
            <a:r>
              <a:rPr lang="en-US" b="1" dirty="0">
                <a:latin typeface="Corbel"/>
                <a:cs typeface="Corbel"/>
              </a:rPr>
              <a:t>we have: Matt. 16.26; Rom. 12.1-2; 2 Peter 1.10; Luke 6.40, 46; 1 John 5.3; Phil. </a:t>
            </a:r>
            <a:r>
              <a:rPr lang="en-US" b="1" dirty="0" smtClean="0">
                <a:latin typeface="Corbel"/>
                <a:cs typeface="Corbel"/>
              </a:rPr>
              <a:t>2.21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rbel"/>
                <a:cs typeface="Corbel"/>
              </a:rPr>
              <a:t>We can't be divided in our AFFECTIONS between God and the world: James 4.4, 8; 1 John 2.15-17; Matt. </a:t>
            </a:r>
            <a:r>
              <a:rPr lang="en-US" b="1" dirty="0" smtClean="0">
                <a:latin typeface="Corbel"/>
                <a:cs typeface="Corbel"/>
              </a:rPr>
              <a:t>22.36-37</a:t>
            </a:r>
            <a:endParaRPr lang="en-US" b="1" dirty="0">
              <a:latin typeface="Corbel"/>
              <a:cs typeface="Corbel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036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3785</TotalTime>
  <Words>491</Words>
  <Application>Microsoft Macintosh PowerPoint</Application>
  <PresentationFormat>On-screen Show (4:3)</PresentationFormat>
  <Paragraphs>81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Corbel</vt:lpstr>
      <vt:lpstr>ＭＳ 明朝</vt:lpstr>
      <vt:lpstr>Arial</vt:lpstr>
      <vt:lpstr>Office Theme</vt:lpstr>
      <vt:lpstr>PowerPoint Presentation</vt:lpstr>
      <vt:lpstr>Put the Following in Order:</vt:lpstr>
      <vt:lpstr>What’s Your Order?</vt:lpstr>
      <vt:lpstr>Examples of Misplaced Emphasis</vt:lpstr>
      <vt:lpstr>Have We Misplaced the Emphasis in Our Life?</vt:lpstr>
      <vt:lpstr>Have We Misplaced the Emphasis in Our Life?</vt:lpstr>
      <vt:lpstr>Have We Misplaced the Emphasis in Our Life?</vt:lpstr>
      <vt:lpstr>REFOCUSING Our Emphasis</vt:lpstr>
      <vt:lpstr>REFOCUSING Our Emphasis</vt:lpstr>
      <vt:lpstr>First Things First: Become a Christian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49</cp:revision>
  <dcterms:created xsi:type="dcterms:W3CDTF">2015-05-23T18:42:16Z</dcterms:created>
  <dcterms:modified xsi:type="dcterms:W3CDTF">2017-10-01T20:20:57Z</dcterms:modified>
</cp:coreProperties>
</file>