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6"/>
  </p:notesMasterIdLst>
  <p:sldIdLst>
    <p:sldId id="256" r:id="rId2"/>
    <p:sldId id="258" r:id="rId3"/>
    <p:sldId id="257" r:id="rId4"/>
    <p:sldId id="259" r:id="rId5"/>
    <p:sldId id="260" r:id="rId6"/>
    <p:sldId id="261" r:id="rId7"/>
    <p:sldId id="265" r:id="rId8"/>
    <p:sldId id="262" r:id="rId9"/>
    <p:sldId id="263" r:id="rId10"/>
    <p:sldId id="264" r:id="rId11"/>
    <p:sldId id="281" r:id="rId12"/>
    <p:sldId id="267" r:id="rId13"/>
    <p:sldId id="266" r:id="rId14"/>
    <p:sldId id="268" r:id="rId15"/>
    <p:sldId id="271" r:id="rId16"/>
    <p:sldId id="269" r:id="rId17"/>
    <p:sldId id="272" r:id="rId18"/>
    <p:sldId id="270" r:id="rId19"/>
    <p:sldId id="273" r:id="rId20"/>
    <p:sldId id="274" r:id="rId21"/>
    <p:sldId id="275" r:id="rId22"/>
    <p:sldId id="290" r:id="rId23"/>
    <p:sldId id="276" r:id="rId24"/>
    <p:sldId id="277" r:id="rId25"/>
    <p:sldId id="279" r:id="rId26"/>
    <p:sldId id="280" r:id="rId27"/>
    <p:sldId id="283" r:id="rId28"/>
    <p:sldId id="282" r:id="rId29"/>
    <p:sldId id="284" r:id="rId30"/>
    <p:sldId id="285" r:id="rId31"/>
    <p:sldId id="286" r:id="rId32"/>
    <p:sldId id="287" r:id="rId33"/>
    <p:sldId id="288" r:id="rId34"/>
    <p:sldId id="289"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453"/>
    <p:restoredTop sz="94649"/>
  </p:normalViewPr>
  <p:slideViewPr>
    <p:cSldViewPr snapToGrid="0" snapToObjects="1" showGuides="1">
      <p:cViewPr varScale="1">
        <p:scale>
          <a:sx n="92" d="100"/>
          <a:sy n="92" d="100"/>
        </p:scale>
        <p:origin x="1432" y="19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notesMaster" Target="notesMasters/notes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76E1D0-BE35-434C-9E63-E4A11CD76D07}" type="datetimeFigureOut">
              <a:rPr lang="en-US" smtClean="0"/>
              <a:t>10/16/17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35A33A-35E3-C545-B92F-D238E6D0A239}" type="slidenum">
              <a:rPr lang="en-US" smtClean="0"/>
              <a:t>‹#›</a:t>
            </a:fld>
            <a:endParaRPr lang="en-US"/>
          </a:p>
        </p:txBody>
      </p:sp>
    </p:spTree>
    <p:extLst>
      <p:ext uri="{BB962C8B-B14F-4D97-AF65-F5344CB8AC3E}">
        <p14:creationId xmlns:p14="http://schemas.microsoft.com/office/powerpoint/2010/main" val="12576261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135A33A-35E3-C545-B92F-D238E6D0A239}" type="slidenum">
              <a:rPr lang="en-US" smtClean="0"/>
              <a:t>14</a:t>
            </a:fld>
            <a:endParaRPr lang="en-US"/>
          </a:p>
        </p:txBody>
      </p:sp>
    </p:spTree>
    <p:extLst>
      <p:ext uri="{BB962C8B-B14F-4D97-AF65-F5344CB8AC3E}">
        <p14:creationId xmlns:p14="http://schemas.microsoft.com/office/powerpoint/2010/main" val="13879769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135A33A-35E3-C545-B92F-D238E6D0A239}" type="slidenum">
              <a:rPr lang="en-US" smtClean="0"/>
              <a:t>15</a:t>
            </a:fld>
            <a:endParaRPr lang="en-US"/>
          </a:p>
        </p:txBody>
      </p:sp>
    </p:spTree>
    <p:extLst>
      <p:ext uri="{BB962C8B-B14F-4D97-AF65-F5344CB8AC3E}">
        <p14:creationId xmlns:p14="http://schemas.microsoft.com/office/powerpoint/2010/main" val="8115139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135A33A-35E3-C545-B92F-D238E6D0A239}" type="slidenum">
              <a:rPr lang="en-US" smtClean="0"/>
              <a:t>16</a:t>
            </a:fld>
            <a:endParaRPr lang="en-US"/>
          </a:p>
        </p:txBody>
      </p:sp>
    </p:spTree>
    <p:extLst>
      <p:ext uri="{BB962C8B-B14F-4D97-AF65-F5344CB8AC3E}">
        <p14:creationId xmlns:p14="http://schemas.microsoft.com/office/powerpoint/2010/main" val="16322031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135A33A-35E3-C545-B92F-D238E6D0A239}" type="slidenum">
              <a:rPr lang="en-US" smtClean="0"/>
              <a:t>17</a:t>
            </a:fld>
            <a:endParaRPr lang="en-US"/>
          </a:p>
        </p:txBody>
      </p:sp>
    </p:spTree>
    <p:extLst>
      <p:ext uri="{BB962C8B-B14F-4D97-AF65-F5344CB8AC3E}">
        <p14:creationId xmlns:p14="http://schemas.microsoft.com/office/powerpoint/2010/main" val="8099558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135A33A-35E3-C545-B92F-D238E6D0A239}" type="slidenum">
              <a:rPr lang="en-US" smtClean="0"/>
              <a:t>18</a:t>
            </a:fld>
            <a:endParaRPr lang="en-US"/>
          </a:p>
        </p:txBody>
      </p:sp>
    </p:spTree>
    <p:extLst>
      <p:ext uri="{BB962C8B-B14F-4D97-AF65-F5344CB8AC3E}">
        <p14:creationId xmlns:p14="http://schemas.microsoft.com/office/powerpoint/2010/main" val="13102194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135A33A-35E3-C545-B92F-D238E6D0A239}" type="slidenum">
              <a:rPr lang="en-US" smtClean="0"/>
              <a:t>19</a:t>
            </a:fld>
            <a:endParaRPr lang="en-US"/>
          </a:p>
        </p:txBody>
      </p:sp>
    </p:spTree>
    <p:extLst>
      <p:ext uri="{BB962C8B-B14F-4D97-AF65-F5344CB8AC3E}">
        <p14:creationId xmlns:p14="http://schemas.microsoft.com/office/powerpoint/2010/main" val="15427752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135A33A-35E3-C545-B92F-D238E6D0A239}" type="slidenum">
              <a:rPr lang="en-US" smtClean="0"/>
              <a:t>20</a:t>
            </a:fld>
            <a:endParaRPr lang="en-US"/>
          </a:p>
        </p:txBody>
      </p:sp>
    </p:spTree>
    <p:extLst>
      <p:ext uri="{BB962C8B-B14F-4D97-AF65-F5344CB8AC3E}">
        <p14:creationId xmlns:p14="http://schemas.microsoft.com/office/powerpoint/2010/main" val="11322259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135A33A-35E3-C545-B92F-D238E6D0A239}" type="slidenum">
              <a:rPr lang="en-US" smtClean="0"/>
              <a:t>21</a:t>
            </a:fld>
            <a:endParaRPr lang="en-US"/>
          </a:p>
        </p:txBody>
      </p:sp>
    </p:spTree>
    <p:extLst>
      <p:ext uri="{BB962C8B-B14F-4D97-AF65-F5344CB8AC3E}">
        <p14:creationId xmlns:p14="http://schemas.microsoft.com/office/powerpoint/2010/main" val="17346365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135A33A-35E3-C545-B92F-D238E6D0A239}" type="slidenum">
              <a:rPr lang="en-US" smtClean="0"/>
              <a:t>34</a:t>
            </a:fld>
            <a:endParaRPr lang="en-US"/>
          </a:p>
        </p:txBody>
      </p:sp>
    </p:spTree>
    <p:extLst>
      <p:ext uri="{BB962C8B-B14F-4D97-AF65-F5344CB8AC3E}">
        <p14:creationId xmlns:p14="http://schemas.microsoft.com/office/powerpoint/2010/main" val="2730745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r>
              <a:rPr lang="en-US" smtClean="0"/>
              <a:t>txkchurch.com</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FFB052-971C-1E44-890B-7DC464FB238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txkchurch.com</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FFB052-971C-1E44-890B-7DC464FB238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txkchurch.com</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FFB052-971C-1E44-890B-7DC464FB238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indent="0">
              <a:spcBef>
                <a:spcPts val="0"/>
              </a:spcBef>
              <a:buFont typeface="Arial" charset="0"/>
              <a:buNone/>
              <a:defRPr b="1">
                <a:solidFill>
                  <a:schemeClr val="tx1"/>
                </a:solidFill>
                <a:latin typeface="Corbel" charset="0"/>
                <a:ea typeface="Corbel" charset="0"/>
                <a:cs typeface="Corbel"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marL="0" indent="0">
              <a:spcBef>
                <a:spcPts val="0"/>
              </a:spcBef>
              <a:buNone/>
              <a:defRPr b="1">
                <a:solidFill>
                  <a:schemeClr val="tx1"/>
                </a:solidFill>
                <a:latin typeface="Corbel" charset="0"/>
                <a:ea typeface="Corbel" charset="0"/>
                <a:cs typeface="Corbel" charset="0"/>
              </a:defRPr>
            </a:lvl1pPr>
            <a:lvl2pPr marL="457200" indent="0">
              <a:spcBef>
                <a:spcPts val="0"/>
              </a:spcBef>
              <a:buNone/>
              <a:defRPr b="1">
                <a:solidFill>
                  <a:schemeClr val="tx1"/>
                </a:solidFill>
                <a:latin typeface="Corbel" charset="0"/>
                <a:ea typeface="Corbel" charset="0"/>
                <a:cs typeface="Corbel" charset="0"/>
              </a:defRPr>
            </a:lvl2pPr>
            <a:lvl3pPr marL="914400" indent="0">
              <a:spcBef>
                <a:spcPts val="0"/>
              </a:spcBef>
              <a:buNone/>
              <a:defRPr b="1">
                <a:solidFill>
                  <a:schemeClr val="tx1"/>
                </a:solidFill>
                <a:latin typeface="Corbel" charset="0"/>
                <a:ea typeface="Corbel" charset="0"/>
                <a:cs typeface="Corbel" charset="0"/>
              </a:defRPr>
            </a:lvl3pPr>
            <a:lvl4pPr marL="1371600" indent="0">
              <a:spcBef>
                <a:spcPts val="0"/>
              </a:spcBef>
              <a:buNone/>
              <a:defRPr b="1">
                <a:solidFill>
                  <a:schemeClr val="tx1"/>
                </a:solidFill>
                <a:latin typeface="Corbel" charset="0"/>
                <a:ea typeface="Corbel" charset="0"/>
                <a:cs typeface="Corbel" charset="0"/>
              </a:defRPr>
            </a:lvl4pPr>
            <a:lvl5pPr marL="1828800" indent="0">
              <a:spcBef>
                <a:spcPts val="0"/>
              </a:spcBef>
              <a:buNone/>
              <a:defRPr b="1">
                <a:solidFill>
                  <a:schemeClr val="tx1"/>
                </a:solidFill>
                <a:latin typeface="Corbel" charset="0"/>
                <a:ea typeface="Corbel" charset="0"/>
                <a:cs typeface="Corbel"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marL="0" indent="0">
              <a:spcBef>
                <a:spcPts val="0"/>
              </a:spcBef>
              <a:buFont typeface="Arial" charset="0"/>
              <a:buNone/>
              <a:defRPr b="1">
                <a:solidFill>
                  <a:schemeClr val="tx1"/>
                </a:solidFill>
                <a:latin typeface="Corbel" charset="0"/>
                <a:ea typeface="Corbel" charset="0"/>
                <a:cs typeface="Corbel" charset="0"/>
              </a:defRPr>
            </a:lvl1pPr>
          </a:lstStyle>
          <a:p>
            <a:r>
              <a:rPr lang="en-US" smtClean="0"/>
              <a:t>txkchurch.com</a:t>
            </a:r>
            <a:endParaRPr lang="en-US" dirty="0"/>
          </a:p>
        </p:txBody>
      </p:sp>
      <p:sp>
        <p:nvSpPr>
          <p:cNvPr id="5" name="Footer Placeholder 4"/>
          <p:cNvSpPr>
            <a:spLocks noGrp="1"/>
          </p:cNvSpPr>
          <p:nvPr>
            <p:ph type="ftr" sz="quarter" idx="11"/>
          </p:nvPr>
        </p:nvSpPr>
        <p:spPr/>
        <p:txBody>
          <a:bodyPr/>
          <a:lstStyle>
            <a:lvl1pPr>
              <a:defRPr sz="1200" b="1">
                <a:solidFill>
                  <a:schemeClr val="tx1"/>
                </a:solidFill>
                <a:latin typeface="Corbel" charset="0"/>
                <a:ea typeface="Corbel" charset="0"/>
                <a:cs typeface="Corbel" charset="0"/>
              </a:defRPr>
            </a:lvl1pPr>
          </a:lstStyle>
          <a:p>
            <a:endParaRPr lang="en-US" dirty="0"/>
          </a:p>
        </p:txBody>
      </p:sp>
      <p:sp>
        <p:nvSpPr>
          <p:cNvPr id="6" name="Slide Number Placeholder 5"/>
          <p:cNvSpPr>
            <a:spLocks noGrp="1"/>
          </p:cNvSpPr>
          <p:nvPr>
            <p:ph type="sldNum" sz="quarter" idx="12"/>
          </p:nvPr>
        </p:nvSpPr>
        <p:spPr/>
        <p:txBody>
          <a:bodyPr/>
          <a:lstStyle/>
          <a:p>
            <a:fld id="{3BFFB052-971C-1E44-890B-7DC464FB238C}"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txkchurch.com</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FFB052-971C-1E44-890B-7DC464FB238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r>
              <a:rPr lang="en-US" smtClean="0"/>
              <a:t>txkchurch.com</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FFB052-971C-1E44-890B-7DC464FB238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r>
              <a:rPr lang="en-US" smtClean="0"/>
              <a:t>txkchurch.com</a:t>
            </a:r>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FFB052-971C-1E44-890B-7DC464FB238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r>
              <a:rPr lang="en-US" smtClean="0"/>
              <a:t>txkchurch.com</a:t>
            </a:r>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FFB052-971C-1E44-890B-7DC464FB238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txkchurch.com</a:t>
            </a:r>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BFFB052-971C-1E44-890B-7DC464FB238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txkchurch.com</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FFB052-971C-1E44-890B-7DC464FB238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txkchurch.com</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FFB052-971C-1E44-890B-7DC464FB238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txkchurch.com</a:t>
            </a:r>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FFB052-971C-1E44-890B-7DC464FB238C}" type="slidenum">
              <a:rPr lang="en-US" smtClean="0"/>
              <a:t>‹#›</a:t>
            </a:fld>
            <a:endParaRPr lang="en-US"/>
          </a:p>
        </p:txBody>
      </p:sp>
    </p:spTree>
    <p:extLst>
      <p:ext uri="{BB962C8B-B14F-4D97-AF65-F5344CB8AC3E}">
        <p14:creationId xmlns:p14="http://schemas.microsoft.com/office/powerpoint/2010/main" val="20641471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 Id="rId3" Type="http://schemas.openxmlformats.org/officeDocument/2006/relationships/image" Target="../media/image4.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541507561"/>
      </p:ext>
    </p:extLst>
  </p:cSld>
  <p:clrMapOvr>
    <a:masterClrMapping/>
  </p:clrMapOvr>
  <mc:AlternateContent xmlns:mc="http://schemas.openxmlformats.org/markup-compatibility/2006" xmlns:p14="http://schemas.microsoft.com/office/powerpoint/2010/main">
    <mc:Choice Requires="p14">
      <p:transition spd="slow" p14:dur="4000">
        <p14:revea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to Expect as a Christian</a:t>
            </a:r>
            <a:endParaRPr lang="en-US" dirty="0"/>
          </a:p>
        </p:txBody>
      </p:sp>
      <p:sp>
        <p:nvSpPr>
          <p:cNvPr id="3" name="Content Placeholder 2"/>
          <p:cNvSpPr>
            <a:spLocks noGrp="1"/>
          </p:cNvSpPr>
          <p:nvPr>
            <p:ph idx="1"/>
          </p:nvPr>
        </p:nvSpPr>
        <p:spPr>
          <a:xfrm>
            <a:off x="305424" y="1825624"/>
            <a:ext cx="8533152" cy="5032375"/>
          </a:xfrm>
        </p:spPr>
        <p:txBody>
          <a:bodyPr>
            <a:normAutofit/>
          </a:bodyPr>
          <a:lstStyle/>
          <a:p>
            <a:r>
              <a:rPr lang="en-US" dirty="0"/>
              <a:t>When we stand for the truth, we will be spoken against, </a:t>
            </a:r>
            <a:r>
              <a:rPr lang="en-US" dirty="0" smtClean="0"/>
              <a:t>attacked, called names, falsely labeled, misrepresented, mistreated, and </a:t>
            </a:r>
            <a:r>
              <a:rPr lang="en-US" dirty="0"/>
              <a:t>have false charges made against us</a:t>
            </a:r>
            <a:r>
              <a:rPr lang="en-US" dirty="0" smtClean="0"/>
              <a:t>!</a:t>
            </a:r>
          </a:p>
          <a:p>
            <a:endParaRPr lang="en-US" dirty="0"/>
          </a:p>
          <a:p>
            <a:r>
              <a:rPr lang="en-US" dirty="0" smtClean="0"/>
              <a:t>Falsely labeling us a cult is intended to produce prejudice and scare people away from investigating if what we </a:t>
            </a:r>
            <a:r>
              <a:rPr lang="en-US" dirty="0"/>
              <a:t>teach is the truth</a:t>
            </a:r>
            <a:r>
              <a:rPr lang="en-US" dirty="0" smtClean="0"/>
              <a:t>!</a:t>
            </a:r>
          </a:p>
          <a:p>
            <a:endParaRPr lang="en-US" dirty="0"/>
          </a:p>
          <a:p>
            <a:r>
              <a:rPr lang="en-US" dirty="0" smtClean="0"/>
              <a:t>Remember, our Master </a:t>
            </a:r>
            <a:r>
              <a:rPr lang="en-US" dirty="0"/>
              <a:t>was </a:t>
            </a:r>
            <a:r>
              <a:rPr lang="en-US" dirty="0" smtClean="0"/>
              <a:t>mistreated </a:t>
            </a:r>
            <a:r>
              <a:rPr lang="en-US" dirty="0"/>
              <a:t>by </a:t>
            </a:r>
            <a:r>
              <a:rPr lang="en-US" dirty="0" smtClean="0"/>
              <a:t>unbelievers.</a:t>
            </a:r>
          </a:p>
        </p:txBody>
      </p:sp>
    </p:spTree>
    <p:extLst>
      <p:ext uri="{BB962C8B-B14F-4D97-AF65-F5344CB8AC3E}">
        <p14:creationId xmlns:p14="http://schemas.microsoft.com/office/powerpoint/2010/main" val="1010761121"/>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orbel" charset="0"/>
                <a:ea typeface="Corbel" charset="0"/>
                <a:cs typeface="Corbel" charset="0"/>
              </a:rPr>
              <a:t>What is a Cult?</a:t>
            </a:r>
            <a:endParaRPr lang="en-US" b="1" dirty="0">
              <a:latin typeface="Corbel" charset="0"/>
              <a:ea typeface="Corbel" charset="0"/>
              <a:cs typeface="Corbel" charset="0"/>
            </a:endParaRPr>
          </a:p>
        </p:txBody>
      </p:sp>
    </p:spTree>
    <p:extLst>
      <p:ext uri="{BB962C8B-B14F-4D97-AF65-F5344CB8AC3E}">
        <p14:creationId xmlns:p14="http://schemas.microsoft.com/office/powerpoint/2010/main" val="1445907406"/>
      </p:ext>
    </p:extLst>
  </p:cSld>
  <p:clrMapOvr>
    <a:masterClrMapping/>
  </p:clrMapOvr>
  <mc:AlternateContent xmlns:mc="http://schemas.openxmlformats.org/markup-compatibility/2006" xmlns:p14="http://schemas.microsoft.com/office/powerpoint/2010/main">
    <mc:Choice Requires="p14">
      <p:transition spd="slow">
        <p14:switch dir="r"/>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The American Heritage </a:t>
            </a:r>
            <a:r>
              <a:rPr lang="en-US" sz="4000" dirty="0" smtClean="0"/>
              <a:t>Dictionary</a:t>
            </a:r>
            <a:endParaRPr lang="en-US" sz="4000" dirty="0"/>
          </a:p>
        </p:txBody>
      </p:sp>
      <p:sp>
        <p:nvSpPr>
          <p:cNvPr id="3" name="Content Placeholder 2"/>
          <p:cNvSpPr>
            <a:spLocks noGrp="1"/>
          </p:cNvSpPr>
          <p:nvPr>
            <p:ph idx="1"/>
          </p:nvPr>
        </p:nvSpPr>
        <p:spPr/>
        <p:txBody>
          <a:bodyPr>
            <a:normAutofit fontScale="92500" lnSpcReduction="10000"/>
          </a:bodyPr>
          <a:lstStyle/>
          <a:p>
            <a:pPr>
              <a:lnSpc>
                <a:spcPct val="120000"/>
              </a:lnSpc>
              <a:spcBef>
                <a:spcPts val="600"/>
              </a:spcBef>
              <a:spcAft>
                <a:spcPts val="600"/>
              </a:spcAft>
            </a:pPr>
            <a:r>
              <a:rPr lang="en-US" sz="3900" dirty="0"/>
              <a:t>“A religion or religious sect generally considered to be extremist or false, with its followers often living in an unconventional manner under the guidance of an authoritarian, charismatic leader.” </a:t>
            </a:r>
            <a:endParaRPr lang="en-US" sz="3900" dirty="0" smtClean="0"/>
          </a:p>
          <a:p>
            <a:pPr algn="r">
              <a:spcBef>
                <a:spcPts val="1200"/>
              </a:spcBef>
              <a:spcAft>
                <a:spcPts val="1200"/>
              </a:spcAft>
            </a:pPr>
            <a:r>
              <a:rPr lang="en-US" sz="2400" dirty="0" smtClean="0"/>
              <a:t>(</a:t>
            </a:r>
            <a:r>
              <a:rPr lang="en-US" sz="2400" dirty="0" err="1"/>
              <a:t>ahdictionary.com</a:t>
            </a:r>
            <a:r>
              <a:rPr lang="en-US" sz="2400" dirty="0" smtClean="0"/>
              <a:t>)</a:t>
            </a:r>
            <a:endParaRPr lang="en-US" sz="2400" dirty="0"/>
          </a:p>
        </p:txBody>
      </p:sp>
      <p:sp>
        <p:nvSpPr>
          <p:cNvPr id="4" name="Date Placeholder 3"/>
          <p:cNvSpPr>
            <a:spLocks noGrp="1"/>
          </p:cNvSpPr>
          <p:nvPr>
            <p:ph type="dt" sz="half" idx="10"/>
          </p:nvPr>
        </p:nvSpPr>
        <p:spPr/>
        <p:txBody>
          <a:bodyPr/>
          <a:lstStyle/>
          <a:p>
            <a:r>
              <a:rPr lang="en-US" smtClean="0"/>
              <a:t>txkchurch.com</a:t>
            </a:r>
            <a:endParaRPr lang="en-US" dirty="0"/>
          </a:p>
        </p:txBody>
      </p:sp>
    </p:spTree>
    <p:extLst>
      <p:ext uri="{BB962C8B-B14F-4D97-AF65-F5344CB8AC3E}">
        <p14:creationId xmlns:p14="http://schemas.microsoft.com/office/powerpoint/2010/main" val="205251209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976614" y="1137509"/>
            <a:ext cx="7190772" cy="4998480"/>
            <a:chOff x="976614" y="696249"/>
            <a:chExt cx="7190772" cy="4998480"/>
          </a:xfrm>
        </p:grpSpPr>
        <p:grpSp>
          <p:nvGrpSpPr>
            <p:cNvPr id="6" name="Group 5"/>
            <p:cNvGrpSpPr/>
            <p:nvPr/>
          </p:nvGrpSpPr>
          <p:grpSpPr>
            <a:xfrm>
              <a:off x="976614" y="696249"/>
              <a:ext cx="7190772" cy="3429000"/>
              <a:chOff x="1030147" y="684674"/>
              <a:chExt cx="7190772" cy="342900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91919" y="684674"/>
                <a:ext cx="3429000" cy="3429000"/>
              </a:xfrm>
              <a:prstGeom prst="rect">
                <a:avLst/>
              </a:prstGeom>
              <a:ln>
                <a:noFill/>
              </a:ln>
              <a:effectLst>
                <a:outerShdw blurRad="190500" algn="tl" rotWithShape="0">
                  <a:srgbClr val="000000">
                    <a:alpha val="70000"/>
                  </a:srgbClr>
                </a:outerShdw>
              </a:effectLst>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0147" y="684674"/>
                <a:ext cx="2967240" cy="3429000"/>
              </a:xfrm>
              <a:prstGeom prst="rect">
                <a:avLst/>
              </a:prstGeom>
              <a:ln>
                <a:noFill/>
              </a:ln>
              <a:effectLst>
                <a:outerShdw blurRad="190500" algn="tl" rotWithShape="0">
                  <a:srgbClr val="000000">
                    <a:alpha val="70000"/>
                  </a:srgbClr>
                </a:outerShdw>
              </a:effectLst>
            </p:spPr>
          </p:pic>
        </p:grpSp>
        <p:sp>
          <p:nvSpPr>
            <p:cNvPr id="2" name="Rectangle 1"/>
            <p:cNvSpPr/>
            <p:nvPr/>
          </p:nvSpPr>
          <p:spPr>
            <a:xfrm>
              <a:off x="976614" y="4355901"/>
              <a:ext cx="2967240" cy="923330"/>
            </a:xfrm>
            <a:prstGeom prst="rect">
              <a:avLst/>
            </a:prstGeom>
          </p:spPr>
          <p:txBody>
            <a:bodyPr wrap="square">
              <a:spAutoFit/>
            </a:bodyPr>
            <a:lstStyle/>
            <a:p>
              <a:pPr algn="ctr"/>
              <a:r>
                <a:rPr lang="en-US" b="1" dirty="0">
                  <a:latin typeface="Corbel" charset="0"/>
                  <a:ea typeface="Corbel" charset="0"/>
                  <a:cs typeface="Corbel" charset="0"/>
                </a:rPr>
                <a:t>David </a:t>
              </a:r>
              <a:r>
                <a:rPr lang="en-US" b="1" dirty="0" smtClean="0">
                  <a:latin typeface="Corbel" charset="0"/>
                  <a:ea typeface="Corbel" charset="0"/>
                  <a:cs typeface="Corbel" charset="0"/>
                </a:rPr>
                <a:t>Koresh</a:t>
              </a:r>
            </a:p>
            <a:p>
              <a:pPr algn="ctr"/>
              <a:r>
                <a:rPr lang="en-US" b="1" dirty="0">
                  <a:latin typeface="Corbel" charset="0"/>
                  <a:ea typeface="Corbel" charset="0"/>
                  <a:cs typeface="Corbel" charset="0"/>
                </a:rPr>
                <a:t>Branch Davidians</a:t>
              </a:r>
            </a:p>
            <a:p>
              <a:pPr algn="ctr"/>
              <a:r>
                <a:rPr lang="en-US" b="1" dirty="0" smtClean="0">
                  <a:latin typeface="Corbel" charset="0"/>
                  <a:ea typeface="Corbel" charset="0"/>
                  <a:cs typeface="Corbel" charset="0"/>
                </a:rPr>
                <a:t>Waco</a:t>
              </a:r>
              <a:r>
                <a:rPr lang="en-US" b="1" dirty="0">
                  <a:latin typeface="Corbel" charset="0"/>
                  <a:ea typeface="Corbel" charset="0"/>
                  <a:cs typeface="Corbel" charset="0"/>
                </a:rPr>
                <a:t>, </a:t>
              </a:r>
              <a:r>
                <a:rPr lang="en-US" b="1" dirty="0" smtClean="0">
                  <a:latin typeface="Corbel" charset="0"/>
                  <a:ea typeface="Corbel" charset="0"/>
                  <a:cs typeface="Corbel" charset="0"/>
                </a:rPr>
                <a:t>TX, 1993</a:t>
              </a:r>
              <a:endParaRPr lang="en-US" b="1" dirty="0">
                <a:latin typeface="Corbel" charset="0"/>
                <a:ea typeface="Corbel" charset="0"/>
                <a:cs typeface="Corbel" charset="0"/>
              </a:endParaRPr>
            </a:p>
          </p:txBody>
        </p:sp>
        <p:sp>
          <p:nvSpPr>
            <p:cNvPr id="3" name="Rectangle 2"/>
            <p:cNvSpPr/>
            <p:nvPr/>
          </p:nvSpPr>
          <p:spPr>
            <a:xfrm>
              <a:off x="4738386" y="4494400"/>
              <a:ext cx="3429000" cy="1200329"/>
            </a:xfrm>
            <a:prstGeom prst="rect">
              <a:avLst/>
            </a:prstGeom>
          </p:spPr>
          <p:txBody>
            <a:bodyPr wrap="square">
              <a:spAutoFit/>
            </a:bodyPr>
            <a:lstStyle/>
            <a:p>
              <a:pPr algn="ctr"/>
              <a:r>
                <a:rPr lang="en-US" b="1" dirty="0">
                  <a:latin typeface="Corbel" charset="0"/>
                  <a:ea typeface="Corbel" charset="0"/>
                  <a:cs typeface="Corbel" charset="0"/>
                </a:rPr>
                <a:t>James </a:t>
              </a:r>
              <a:r>
                <a:rPr lang="en-US" b="1" dirty="0" smtClean="0">
                  <a:latin typeface="Corbel" charset="0"/>
                  <a:ea typeface="Corbel" charset="0"/>
                  <a:cs typeface="Corbel" charset="0"/>
                </a:rPr>
                <a:t>Jones (Jim Jones)</a:t>
              </a:r>
            </a:p>
            <a:p>
              <a:pPr algn="ctr"/>
              <a:r>
                <a:rPr lang="en-US" b="1" dirty="0" smtClean="0">
                  <a:latin typeface="Corbel" charset="0"/>
                  <a:ea typeface="Corbel" charset="0"/>
                  <a:cs typeface="Corbel" charset="0"/>
                </a:rPr>
                <a:t>The People’s Temple</a:t>
              </a:r>
              <a:endParaRPr lang="en-US" b="1" dirty="0">
                <a:latin typeface="Corbel" charset="0"/>
                <a:ea typeface="Corbel" charset="0"/>
                <a:cs typeface="Corbel" charset="0"/>
              </a:endParaRPr>
            </a:p>
            <a:p>
              <a:pPr algn="ctr"/>
              <a:r>
                <a:rPr lang="en-US" b="1" dirty="0">
                  <a:latin typeface="Corbel" charset="0"/>
                  <a:ea typeface="Corbel" charset="0"/>
                  <a:cs typeface="Corbel" charset="0"/>
                </a:rPr>
                <a:t> </a:t>
              </a:r>
              <a:r>
                <a:rPr lang="en-US" b="1" dirty="0" smtClean="0">
                  <a:latin typeface="Corbel" charset="0"/>
                  <a:ea typeface="Corbel" charset="0"/>
                  <a:cs typeface="Corbel" charset="0"/>
                </a:rPr>
                <a:t>Georgetown, Guyana, 1978</a:t>
              </a:r>
            </a:p>
            <a:p>
              <a:pPr algn="ctr"/>
              <a:r>
                <a:rPr lang="en-US" b="1" dirty="0" smtClean="0">
                  <a:latin typeface="Corbel" charset="0"/>
                  <a:ea typeface="Corbel" charset="0"/>
                  <a:cs typeface="Corbel" charset="0"/>
                </a:rPr>
                <a:t>“Jonestown”</a:t>
              </a:r>
              <a:endParaRPr lang="en-US" b="1" dirty="0">
                <a:latin typeface="Corbel" charset="0"/>
                <a:ea typeface="Corbel" charset="0"/>
                <a:cs typeface="Corbel" charset="0"/>
              </a:endParaRPr>
            </a:p>
          </p:txBody>
        </p:sp>
      </p:grpSp>
      <p:sp>
        <p:nvSpPr>
          <p:cNvPr id="7" name="Date Placeholder 6"/>
          <p:cNvSpPr>
            <a:spLocks noGrp="1"/>
          </p:cNvSpPr>
          <p:nvPr>
            <p:ph type="dt" sz="half" idx="10"/>
          </p:nvPr>
        </p:nvSpPr>
        <p:spPr/>
        <p:txBody>
          <a:bodyPr/>
          <a:lstStyle/>
          <a:p>
            <a:r>
              <a:rPr lang="en-US" smtClean="0"/>
              <a:t>txkchurch.com</a:t>
            </a:r>
            <a:endParaRPr lang="en-US" dirty="0"/>
          </a:p>
        </p:txBody>
      </p:sp>
    </p:spTree>
    <p:extLst>
      <p:ext uri="{BB962C8B-B14F-4D97-AF65-F5344CB8AC3E}">
        <p14:creationId xmlns:p14="http://schemas.microsoft.com/office/powerpoint/2010/main" val="1265778348"/>
      </p:ext>
    </p:extLst>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ct val="100000"/>
              </a:lnSpc>
            </a:pPr>
            <a:r>
              <a:rPr lang="en-US" dirty="0"/>
              <a:t>Distinguishing </a:t>
            </a:r>
            <a:r>
              <a:rPr lang="en-US" dirty="0" smtClean="0"/>
              <a:t>Characteristics</a:t>
            </a:r>
            <a:endParaRPr lang="en-US" sz="1800" dirty="0"/>
          </a:p>
        </p:txBody>
      </p:sp>
      <p:sp>
        <p:nvSpPr>
          <p:cNvPr id="3" name="Content Placeholder 2"/>
          <p:cNvSpPr>
            <a:spLocks noGrp="1"/>
          </p:cNvSpPr>
          <p:nvPr>
            <p:ph idx="1"/>
          </p:nvPr>
        </p:nvSpPr>
        <p:spPr/>
        <p:txBody>
          <a:bodyPr>
            <a:normAutofit/>
          </a:bodyPr>
          <a:lstStyle/>
          <a:p>
            <a:pPr lvl="0"/>
            <a:r>
              <a:rPr lang="en-US" sz="3200" dirty="0"/>
              <a:t>Secretive in activities and rituals; secrecy is valued, sometimes on the pain of </a:t>
            </a:r>
            <a:r>
              <a:rPr lang="en-US" sz="3200" dirty="0" smtClean="0"/>
              <a:t>death. Unwilling </a:t>
            </a:r>
            <a:r>
              <a:rPr lang="en-US" sz="3200" dirty="0"/>
              <a:t>for open investigation of teachings, practices, and business affairs from the outside; members are </a:t>
            </a:r>
            <a:r>
              <a:rPr lang="en-US" sz="3200" dirty="0" smtClean="0"/>
              <a:t>not to question </a:t>
            </a:r>
            <a:r>
              <a:rPr lang="en-US" sz="3200" dirty="0"/>
              <a:t>anything, but trust the system</a:t>
            </a:r>
            <a:r>
              <a:rPr lang="en-US" sz="3200" dirty="0" smtClean="0"/>
              <a:t>.</a:t>
            </a:r>
          </a:p>
        </p:txBody>
      </p:sp>
      <p:sp>
        <p:nvSpPr>
          <p:cNvPr id="5" name="Date Placeholder 4"/>
          <p:cNvSpPr>
            <a:spLocks noGrp="1"/>
          </p:cNvSpPr>
          <p:nvPr>
            <p:ph type="dt" sz="half" idx="10"/>
          </p:nvPr>
        </p:nvSpPr>
        <p:spPr/>
        <p:txBody>
          <a:bodyPr/>
          <a:lstStyle/>
          <a:p>
            <a:r>
              <a:rPr lang="en-US" smtClean="0"/>
              <a:t>txkchurch.com</a:t>
            </a:r>
            <a:endParaRPr lang="en-US" dirty="0"/>
          </a:p>
        </p:txBody>
      </p:sp>
      <p:sp>
        <p:nvSpPr>
          <p:cNvPr id="6" name="Footer Placeholder 5"/>
          <p:cNvSpPr>
            <a:spLocks noGrp="1"/>
          </p:cNvSpPr>
          <p:nvPr>
            <p:ph type="ftr" sz="quarter" idx="11"/>
          </p:nvPr>
        </p:nvSpPr>
        <p:spPr/>
        <p:txBody>
          <a:bodyPr/>
          <a:lstStyle/>
          <a:p>
            <a:r>
              <a:rPr lang="en-US" smtClean="0"/>
              <a:t>Research from various sources.</a:t>
            </a:r>
            <a:endParaRPr lang="en-US" dirty="0"/>
          </a:p>
        </p:txBody>
      </p:sp>
    </p:spTree>
    <p:extLst>
      <p:ext uri="{BB962C8B-B14F-4D97-AF65-F5344CB8AC3E}">
        <p14:creationId xmlns:p14="http://schemas.microsoft.com/office/powerpoint/2010/main" val="138240402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ct val="100000"/>
              </a:lnSpc>
            </a:pPr>
            <a:r>
              <a:rPr lang="en-US" dirty="0"/>
              <a:t>Distinguishing </a:t>
            </a:r>
            <a:r>
              <a:rPr lang="en-US" dirty="0" smtClean="0"/>
              <a:t>Characteristics</a:t>
            </a:r>
            <a:endParaRPr lang="en-US" sz="1800" dirty="0"/>
          </a:p>
        </p:txBody>
      </p:sp>
      <p:sp>
        <p:nvSpPr>
          <p:cNvPr id="3" name="Content Placeholder 2"/>
          <p:cNvSpPr>
            <a:spLocks noGrp="1"/>
          </p:cNvSpPr>
          <p:nvPr>
            <p:ph idx="1"/>
          </p:nvPr>
        </p:nvSpPr>
        <p:spPr/>
        <p:txBody>
          <a:bodyPr>
            <a:normAutofit lnSpcReduction="10000"/>
          </a:bodyPr>
          <a:lstStyle/>
          <a:p>
            <a:r>
              <a:rPr lang="en-US" sz="3200" dirty="0"/>
              <a:t>Unconventional methods of study and interpretation; one is subject to hours of repetitive lectures, loss of sleep, control of diet – forms of brainwashing; members are taught to accept teachings even if not reasonable or rational; critical thinking is opposed and downplayed because questions that probe to seek for the truth, are viewed as rebellion to the leader or </a:t>
            </a:r>
            <a:r>
              <a:rPr lang="en-US" sz="3200" dirty="0" smtClean="0"/>
              <a:t>leadership.</a:t>
            </a:r>
            <a:endParaRPr lang="en-US" sz="3200" dirty="0"/>
          </a:p>
        </p:txBody>
      </p:sp>
      <p:sp>
        <p:nvSpPr>
          <p:cNvPr id="5" name="Date Placeholder 4"/>
          <p:cNvSpPr>
            <a:spLocks noGrp="1"/>
          </p:cNvSpPr>
          <p:nvPr>
            <p:ph type="dt" sz="half" idx="10"/>
          </p:nvPr>
        </p:nvSpPr>
        <p:spPr/>
        <p:txBody>
          <a:bodyPr/>
          <a:lstStyle/>
          <a:p>
            <a:r>
              <a:rPr lang="en-US" smtClean="0"/>
              <a:t>txkchurch.com</a:t>
            </a:r>
            <a:endParaRPr lang="en-US" dirty="0"/>
          </a:p>
        </p:txBody>
      </p:sp>
      <p:sp>
        <p:nvSpPr>
          <p:cNvPr id="6" name="Footer Placeholder 5"/>
          <p:cNvSpPr>
            <a:spLocks noGrp="1"/>
          </p:cNvSpPr>
          <p:nvPr>
            <p:ph type="ftr" sz="quarter" idx="11"/>
          </p:nvPr>
        </p:nvSpPr>
        <p:spPr>
          <a:xfrm>
            <a:off x="3028950" y="6356351"/>
            <a:ext cx="3086100" cy="365125"/>
          </a:xfrm>
        </p:spPr>
        <p:txBody>
          <a:bodyPr/>
          <a:lstStyle/>
          <a:p>
            <a:r>
              <a:rPr lang="en-US" dirty="0" smtClean="0"/>
              <a:t>Research from various sources.</a:t>
            </a:r>
            <a:endParaRPr lang="en-US" dirty="0"/>
          </a:p>
        </p:txBody>
      </p:sp>
    </p:spTree>
    <p:extLst>
      <p:ext uri="{BB962C8B-B14F-4D97-AF65-F5344CB8AC3E}">
        <p14:creationId xmlns:p14="http://schemas.microsoft.com/office/powerpoint/2010/main" val="12628817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ct val="100000"/>
              </a:lnSpc>
            </a:pPr>
            <a:r>
              <a:rPr lang="en-US" dirty="0"/>
              <a:t>Distinguishing </a:t>
            </a:r>
            <a:r>
              <a:rPr lang="en-US" dirty="0" smtClean="0"/>
              <a:t>Characteristics</a:t>
            </a:r>
            <a:endParaRPr lang="en-US" sz="1800" dirty="0"/>
          </a:p>
        </p:txBody>
      </p:sp>
      <p:sp>
        <p:nvSpPr>
          <p:cNvPr id="3" name="Content Placeholder 2"/>
          <p:cNvSpPr>
            <a:spLocks noGrp="1"/>
          </p:cNvSpPr>
          <p:nvPr>
            <p:ph idx="1"/>
          </p:nvPr>
        </p:nvSpPr>
        <p:spPr/>
        <p:txBody>
          <a:bodyPr>
            <a:noAutofit/>
          </a:bodyPr>
          <a:lstStyle/>
          <a:p>
            <a:pPr lvl="0"/>
            <a:r>
              <a:rPr lang="en-US" sz="3200" dirty="0"/>
              <a:t>A </a:t>
            </a:r>
            <a:r>
              <a:rPr lang="en-US" sz="3200" dirty="0" smtClean="0"/>
              <a:t>charismatic leader </a:t>
            </a:r>
            <a:r>
              <a:rPr lang="en-US" sz="3200" dirty="0"/>
              <a:t>who initially developed beliefs and practices, who abuses his power by taking undue advantage of followers </a:t>
            </a:r>
            <a:r>
              <a:rPr lang="en-US" sz="3200" dirty="0" smtClean="0"/>
              <a:t>(sometimes even </a:t>
            </a:r>
            <a:r>
              <a:rPr lang="en-US" sz="3200" dirty="0"/>
              <a:t>sexual exploitation of both genders) and who may claim special revelation from God - including insider end-world understanding and extra-biblical </a:t>
            </a:r>
            <a:r>
              <a:rPr lang="en-US" sz="3200" dirty="0" smtClean="0"/>
              <a:t>revelation.</a:t>
            </a:r>
          </a:p>
        </p:txBody>
      </p:sp>
      <p:sp>
        <p:nvSpPr>
          <p:cNvPr id="5" name="Date Placeholder 4"/>
          <p:cNvSpPr>
            <a:spLocks noGrp="1"/>
          </p:cNvSpPr>
          <p:nvPr>
            <p:ph type="dt" sz="half" idx="10"/>
          </p:nvPr>
        </p:nvSpPr>
        <p:spPr/>
        <p:txBody>
          <a:bodyPr/>
          <a:lstStyle/>
          <a:p>
            <a:r>
              <a:rPr lang="en-US" smtClean="0"/>
              <a:t>txkchurch.com</a:t>
            </a:r>
            <a:endParaRPr lang="en-US" dirty="0"/>
          </a:p>
        </p:txBody>
      </p:sp>
      <p:sp>
        <p:nvSpPr>
          <p:cNvPr id="6" name="Footer Placeholder 5"/>
          <p:cNvSpPr>
            <a:spLocks noGrp="1"/>
          </p:cNvSpPr>
          <p:nvPr>
            <p:ph type="ftr" sz="quarter" idx="11"/>
          </p:nvPr>
        </p:nvSpPr>
        <p:spPr>
          <a:xfrm>
            <a:off x="3028950" y="6356351"/>
            <a:ext cx="3086100" cy="365125"/>
          </a:xfrm>
        </p:spPr>
        <p:txBody>
          <a:bodyPr/>
          <a:lstStyle/>
          <a:p>
            <a:r>
              <a:rPr lang="en-US" smtClean="0"/>
              <a:t>Research from various sources.</a:t>
            </a:r>
            <a:endParaRPr lang="en-US" dirty="0"/>
          </a:p>
        </p:txBody>
      </p:sp>
    </p:spTree>
    <p:extLst>
      <p:ext uri="{BB962C8B-B14F-4D97-AF65-F5344CB8AC3E}">
        <p14:creationId xmlns:p14="http://schemas.microsoft.com/office/powerpoint/2010/main" val="42225966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ct val="100000"/>
              </a:lnSpc>
            </a:pPr>
            <a:r>
              <a:rPr lang="en-US" dirty="0"/>
              <a:t>Distinguishing </a:t>
            </a:r>
            <a:r>
              <a:rPr lang="en-US" dirty="0" smtClean="0"/>
              <a:t>Characteristics</a:t>
            </a:r>
            <a:endParaRPr lang="en-US" sz="1800" dirty="0"/>
          </a:p>
        </p:txBody>
      </p:sp>
      <p:sp>
        <p:nvSpPr>
          <p:cNvPr id="3" name="Content Placeholder 2"/>
          <p:cNvSpPr>
            <a:spLocks noGrp="1"/>
          </p:cNvSpPr>
          <p:nvPr>
            <p:ph idx="1"/>
          </p:nvPr>
        </p:nvSpPr>
        <p:spPr/>
        <p:txBody>
          <a:bodyPr>
            <a:noAutofit/>
          </a:bodyPr>
          <a:lstStyle/>
          <a:p>
            <a:pPr lvl="0"/>
            <a:r>
              <a:rPr lang="en-US" sz="3200" dirty="0"/>
              <a:t>Revelation only to the leaders makes the group dependent upon them for the truth. Leaders claim to be prophets, etc.; leaders are not to be questioned</a:t>
            </a:r>
            <a:r>
              <a:rPr lang="en-US" sz="3200" dirty="0" smtClean="0"/>
              <a:t>.</a:t>
            </a:r>
          </a:p>
          <a:p>
            <a:pPr lvl="0"/>
            <a:endParaRPr lang="en-US" sz="3200" dirty="0"/>
          </a:p>
          <a:p>
            <a:r>
              <a:rPr lang="en-US" sz="3200" dirty="0"/>
              <a:t>Members </a:t>
            </a:r>
            <a:r>
              <a:rPr lang="en-US" sz="3200" dirty="0" smtClean="0"/>
              <a:t>sometimes worship and honor </a:t>
            </a:r>
            <a:r>
              <a:rPr lang="en-US" sz="3200" dirty="0"/>
              <a:t>the </a:t>
            </a:r>
            <a:r>
              <a:rPr lang="en-US" sz="3200" dirty="0" smtClean="0"/>
              <a:t>leaders. Even </a:t>
            </a:r>
            <a:r>
              <a:rPr lang="en-US" sz="3200" dirty="0"/>
              <a:t>sometimes with inappropriate </a:t>
            </a:r>
            <a:r>
              <a:rPr lang="en-US" sz="3200" dirty="0" smtClean="0"/>
              <a:t>loyalty (crossing </a:t>
            </a:r>
            <a:r>
              <a:rPr lang="en-US" sz="3200" dirty="0"/>
              <a:t>the line of sexual purity and personal ownership</a:t>
            </a:r>
            <a:r>
              <a:rPr lang="en-US" sz="3200" dirty="0" smtClean="0"/>
              <a:t>).</a:t>
            </a:r>
            <a:endParaRPr lang="en-US" sz="3200" dirty="0"/>
          </a:p>
        </p:txBody>
      </p:sp>
      <p:sp>
        <p:nvSpPr>
          <p:cNvPr id="5" name="Date Placeholder 4"/>
          <p:cNvSpPr>
            <a:spLocks noGrp="1"/>
          </p:cNvSpPr>
          <p:nvPr>
            <p:ph type="dt" sz="half" idx="10"/>
          </p:nvPr>
        </p:nvSpPr>
        <p:spPr/>
        <p:txBody>
          <a:bodyPr/>
          <a:lstStyle/>
          <a:p>
            <a:r>
              <a:rPr lang="en-US" smtClean="0"/>
              <a:t>txkchurch.com</a:t>
            </a:r>
            <a:endParaRPr lang="en-US" dirty="0"/>
          </a:p>
        </p:txBody>
      </p:sp>
      <p:sp>
        <p:nvSpPr>
          <p:cNvPr id="6" name="Footer Placeholder 5"/>
          <p:cNvSpPr>
            <a:spLocks noGrp="1"/>
          </p:cNvSpPr>
          <p:nvPr>
            <p:ph type="ftr" sz="quarter" idx="11"/>
          </p:nvPr>
        </p:nvSpPr>
        <p:spPr>
          <a:xfrm>
            <a:off x="3028950" y="6356351"/>
            <a:ext cx="3086100" cy="365125"/>
          </a:xfrm>
        </p:spPr>
        <p:txBody>
          <a:bodyPr/>
          <a:lstStyle/>
          <a:p>
            <a:r>
              <a:rPr lang="en-US" smtClean="0"/>
              <a:t>Research from various sources.</a:t>
            </a:r>
            <a:endParaRPr lang="en-US" dirty="0"/>
          </a:p>
        </p:txBody>
      </p:sp>
    </p:spTree>
    <p:extLst>
      <p:ext uri="{BB962C8B-B14F-4D97-AF65-F5344CB8AC3E}">
        <p14:creationId xmlns:p14="http://schemas.microsoft.com/office/powerpoint/2010/main" val="35474650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ct val="100000"/>
              </a:lnSpc>
            </a:pPr>
            <a:r>
              <a:rPr lang="en-US" dirty="0"/>
              <a:t>Distinguishing </a:t>
            </a:r>
            <a:r>
              <a:rPr lang="en-US" dirty="0" smtClean="0"/>
              <a:t>Characteristics</a:t>
            </a:r>
            <a:endParaRPr lang="en-US" sz="1800" dirty="0"/>
          </a:p>
        </p:txBody>
      </p:sp>
      <p:sp>
        <p:nvSpPr>
          <p:cNvPr id="3" name="Content Placeholder 2"/>
          <p:cNvSpPr>
            <a:spLocks noGrp="1"/>
          </p:cNvSpPr>
          <p:nvPr>
            <p:ph idx="1"/>
          </p:nvPr>
        </p:nvSpPr>
        <p:spPr/>
        <p:txBody>
          <a:bodyPr>
            <a:normAutofit/>
          </a:bodyPr>
          <a:lstStyle/>
          <a:p>
            <a:r>
              <a:rPr lang="en-US" sz="3200" dirty="0" smtClean="0"/>
              <a:t>“</a:t>
            </a:r>
            <a:r>
              <a:rPr lang="en-US" sz="3200" dirty="0"/>
              <a:t>Love bombing”: showing extreme love and devotion to an individual member and showering them with care and gifts with the hopes to create an emotional </a:t>
            </a:r>
            <a:r>
              <a:rPr lang="en-US" sz="3200" dirty="0" smtClean="0"/>
              <a:t>dependency</a:t>
            </a:r>
            <a:r>
              <a:rPr lang="en-US" sz="3200" dirty="0"/>
              <a:t>.</a:t>
            </a:r>
          </a:p>
        </p:txBody>
      </p:sp>
      <p:sp>
        <p:nvSpPr>
          <p:cNvPr id="5" name="Date Placeholder 4"/>
          <p:cNvSpPr>
            <a:spLocks noGrp="1"/>
          </p:cNvSpPr>
          <p:nvPr>
            <p:ph type="dt" sz="half" idx="10"/>
          </p:nvPr>
        </p:nvSpPr>
        <p:spPr/>
        <p:txBody>
          <a:bodyPr/>
          <a:lstStyle/>
          <a:p>
            <a:r>
              <a:rPr lang="en-US" smtClean="0"/>
              <a:t>txkchurch.com</a:t>
            </a:r>
            <a:endParaRPr lang="en-US" dirty="0"/>
          </a:p>
        </p:txBody>
      </p:sp>
      <p:sp>
        <p:nvSpPr>
          <p:cNvPr id="6" name="Footer Placeholder 5"/>
          <p:cNvSpPr>
            <a:spLocks noGrp="1"/>
          </p:cNvSpPr>
          <p:nvPr>
            <p:ph type="ftr" sz="quarter" idx="11"/>
          </p:nvPr>
        </p:nvSpPr>
        <p:spPr>
          <a:xfrm>
            <a:off x="3028950" y="6356351"/>
            <a:ext cx="3086100" cy="365125"/>
          </a:xfrm>
        </p:spPr>
        <p:txBody>
          <a:bodyPr/>
          <a:lstStyle/>
          <a:p>
            <a:r>
              <a:rPr lang="en-US" smtClean="0"/>
              <a:t>Research from various sources.</a:t>
            </a:r>
            <a:endParaRPr lang="en-US" dirty="0"/>
          </a:p>
        </p:txBody>
      </p:sp>
    </p:spTree>
    <p:extLst>
      <p:ext uri="{BB962C8B-B14F-4D97-AF65-F5344CB8AC3E}">
        <p14:creationId xmlns:p14="http://schemas.microsoft.com/office/powerpoint/2010/main" val="197660110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ct val="100000"/>
              </a:lnSpc>
            </a:pPr>
            <a:r>
              <a:rPr lang="en-US" dirty="0"/>
              <a:t>Distinguishing </a:t>
            </a:r>
            <a:r>
              <a:rPr lang="en-US" dirty="0" smtClean="0"/>
              <a:t>Characteristics</a:t>
            </a:r>
            <a:endParaRPr lang="en-US" sz="1800" dirty="0"/>
          </a:p>
        </p:txBody>
      </p:sp>
      <p:sp>
        <p:nvSpPr>
          <p:cNvPr id="3" name="Content Placeholder 2"/>
          <p:cNvSpPr>
            <a:spLocks noGrp="1"/>
          </p:cNvSpPr>
          <p:nvPr>
            <p:ph idx="1"/>
          </p:nvPr>
        </p:nvSpPr>
        <p:spPr/>
        <p:txBody>
          <a:bodyPr>
            <a:normAutofit fontScale="92500" lnSpcReduction="10000"/>
          </a:bodyPr>
          <a:lstStyle/>
          <a:p>
            <a:pPr lvl="0"/>
            <a:r>
              <a:rPr lang="en-US" sz="3200" dirty="0"/>
              <a:t>Complete loyalty is demanded of the followers – where you live, who you date, which church to go to, your job, physical separation from your family (one must leave them to be a part of the group), etc.; intimidation, guilt, paranoia, and fear are used to control the membership; punishment may include isolating members from those on the outside (in fact, cults are deeply suspicious of the outside), physical punishment, death, and/or penalizing them for leaving</a:t>
            </a:r>
            <a:r>
              <a:rPr lang="en-US" sz="3200" dirty="0" smtClean="0"/>
              <a:t>.</a:t>
            </a:r>
            <a:endParaRPr lang="en-US" sz="3200" dirty="0"/>
          </a:p>
        </p:txBody>
      </p:sp>
      <p:sp>
        <p:nvSpPr>
          <p:cNvPr id="5" name="Date Placeholder 4"/>
          <p:cNvSpPr>
            <a:spLocks noGrp="1"/>
          </p:cNvSpPr>
          <p:nvPr>
            <p:ph type="dt" sz="half" idx="10"/>
          </p:nvPr>
        </p:nvSpPr>
        <p:spPr/>
        <p:txBody>
          <a:bodyPr/>
          <a:lstStyle/>
          <a:p>
            <a:r>
              <a:rPr lang="en-US" smtClean="0"/>
              <a:t>txkchurch.com</a:t>
            </a:r>
            <a:endParaRPr lang="en-US" dirty="0"/>
          </a:p>
        </p:txBody>
      </p:sp>
      <p:sp>
        <p:nvSpPr>
          <p:cNvPr id="6" name="Footer Placeholder 5"/>
          <p:cNvSpPr>
            <a:spLocks noGrp="1"/>
          </p:cNvSpPr>
          <p:nvPr>
            <p:ph type="ftr" sz="quarter" idx="11"/>
          </p:nvPr>
        </p:nvSpPr>
        <p:spPr>
          <a:xfrm>
            <a:off x="3028950" y="6356351"/>
            <a:ext cx="3086100" cy="365125"/>
          </a:xfrm>
        </p:spPr>
        <p:txBody>
          <a:bodyPr/>
          <a:lstStyle/>
          <a:p>
            <a:r>
              <a:rPr lang="en-US" smtClean="0"/>
              <a:t>Research from various sources.</a:t>
            </a:r>
            <a:endParaRPr lang="en-US" dirty="0"/>
          </a:p>
        </p:txBody>
      </p:sp>
    </p:spTree>
    <p:extLst>
      <p:ext uri="{BB962C8B-B14F-4D97-AF65-F5344CB8AC3E}">
        <p14:creationId xmlns:p14="http://schemas.microsoft.com/office/powerpoint/2010/main" val="119528201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latin typeface="Corbel" charset="0"/>
                <a:ea typeface="Corbel" charset="0"/>
                <a:cs typeface="Corbel" charset="0"/>
              </a:rPr>
              <a:t>We Should Not Be Surprised.</a:t>
            </a:r>
            <a:endParaRPr lang="en-US" sz="4800" b="1" dirty="0">
              <a:latin typeface="Corbel" charset="0"/>
              <a:ea typeface="Corbel" charset="0"/>
              <a:cs typeface="Corbel" charset="0"/>
            </a:endParaRPr>
          </a:p>
        </p:txBody>
      </p:sp>
      <p:sp>
        <p:nvSpPr>
          <p:cNvPr id="4" name="Text Placeholder 3"/>
          <p:cNvSpPr>
            <a:spLocks noGrp="1"/>
          </p:cNvSpPr>
          <p:nvPr>
            <p:ph type="body" idx="1"/>
          </p:nvPr>
        </p:nvSpPr>
        <p:spPr/>
        <p:txBody>
          <a:bodyPr/>
          <a:lstStyle/>
          <a:p>
            <a:r>
              <a:rPr lang="en-US" b="1" dirty="0" smtClean="0">
                <a:latin typeface="Corbel" charset="0"/>
                <a:ea typeface="Corbel" charset="0"/>
                <a:cs typeface="Corbel" charset="0"/>
              </a:rPr>
              <a:t>Jesus said the world would hate us.</a:t>
            </a:r>
            <a:endParaRPr lang="en-US" b="1" dirty="0">
              <a:latin typeface="Corbel" charset="0"/>
              <a:ea typeface="Corbel" charset="0"/>
              <a:cs typeface="Corbel" charset="0"/>
            </a:endParaRPr>
          </a:p>
        </p:txBody>
      </p:sp>
    </p:spTree>
    <p:extLst>
      <p:ext uri="{BB962C8B-B14F-4D97-AF65-F5344CB8AC3E}">
        <p14:creationId xmlns:p14="http://schemas.microsoft.com/office/powerpoint/2010/main" val="82558794"/>
      </p:ext>
    </p:extLst>
  </p:cSld>
  <p:clrMapOvr>
    <a:masterClrMapping/>
  </p:clrMapOvr>
  <mc:AlternateContent xmlns:mc="http://schemas.openxmlformats.org/markup-compatibility/2006" xmlns:p14="http://schemas.microsoft.com/office/powerpoint/2010/main">
    <mc:Choice Requires="p14">
      <p:transition spd="slow">
        <p14:switch dir="r"/>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ct val="100000"/>
              </a:lnSpc>
            </a:pPr>
            <a:r>
              <a:rPr lang="en-US" dirty="0"/>
              <a:t>Distinguishing </a:t>
            </a:r>
            <a:r>
              <a:rPr lang="en-US" dirty="0" smtClean="0"/>
              <a:t>Characteristics</a:t>
            </a:r>
            <a:endParaRPr lang="en-US" sz="1800" dirty="0"/>
          </a:p>
        </p:txBody>
      </p:sp>
      <p:sp>
        <p:nvSpPr>
          <p:cNvPr id="3" name="Content Placeholder 2"/>
          <p:cNvSpPr>
            <a:spLocks noGrp="1"/>
          </p:cNvSpPr>
          <p:nvPr>
            <p:ph idx="1"/>
          </p:nvPr>
        </p:nvSpPr>
        <p:spPr/>
        <p:txBody>
          <a:bodyPr>
            <a:normAutofit lnSpcReduction="10000"/>
          </a:bodyPr>
          <a:lstStyle/>
          <a:p>
            <a:pPr lvl="0"/>
            <a:r>
              <a:rPr lang="en-US" sz="3200" dirty="0"/>
              <a:t>Members will have a persecution complex (us against them mentality); this is maintained by paranoia. They are convinced that somebody out there is trying to get them</a:t>
            </a:r>
            <a:r>
              <a:rPr lang="en-US" sz="3200" dirty="0" smtClean="0"/>
              <a:t>.</a:t>
            </a:r>
          </a:p>
          <a:p>
            <a:pPr lvl="0"/>
            <a:endParaRPr lang="en-US" sz="3200" dirty="0"/>
          </a:p>
          <a:p>
            <a:r>
              <a:rPr lang="en-US" sz="3200" dirty="0"/>
              <a:t>Sometimes they have compounds that are located out in the middle of nowhere; isolation is encouraged; paranoia is </a:t>
            </a:r>
            <a:r>
              <a:rPr lang="en-US" sz="3200" dirty="0" smtClean="0"/>
              <a:t>maintained</a:t>
            </a:r>
            <a:r>
              <a:rPr lang="en-US" sz="3200" dirty="0"/>
              <a:t>.</a:t>
            </a:r>
          </a:p>
        </p:txBody>
      </p:sp>
      <p:sp>
        <p:nvSpPr>
          <p:cNvPr id="5" name="Date Placeholder 4"/>
          <p:cNvSpPr>
            <a:spLocks noGrp="1"/>
          </p:cNvSpPr>
          <p:nvPr>
            <p:ph type="dt" sz="half" idx="10"/>
          </p:nvPr>
        </p:nvSpPr>
        <p:spPr/>
        <p:txBody>
          <a:bodyPr/>
          <a:lstStyle/>
          <a:p>
            <a:r>
              <a:rPr lang="en-US" smtClean="0"/>
              <a:t>txkchurch.com</a:t>
            </a:r>
            <a:endParaRPr lang="en-US" dirty="0"/>
          </a:p>
        </p:txBody>
      </p:sp>
      <p:sp>
        <p:nvSpPr>
          <p:cNvPr id="6" name="Footer Placeholder 5"/>
          <p:cNvSpPr>
            <a:spLocks noGrp="1"/>
          </p:cNvSpPr>
          <p:nvPr>
            <p:ph type="ftr" sz="quarter" idx="11"/>
          </p:nvPr>
        </p:nvSpPr>
        <p:spPr>
          <a:xfrm>
            <a:off x="3028950" y="6356351"/>
            <a:ext cx="3086100" cy="365125"/>
          </a:xfrm>
        </p:spPr>
        <p:txBody>
          <a:bodyPr/>
          <a:lstStyle/>
          <a:p>
            <a:r>
              <a:rPr lang="en-US" smtClean="0"/>
              <a:t>Research from various sources.</a:t>
            </a:r>
            <a:endParaRPr lang="en-US" dirty="0"/>
          </a:p>
        </p:txBody>
      </p:sp>
    </p:spTree>
    <p:extLst>
      <p:ext uri="{BB962C8B-B14F-4D97-AF65-F5344CB8AC3E}">
        <p14:creationId xmlns:p14="http://schemas.microsoft.com/office/powerpoint/2010/main" val="87365252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ct val="100000"/>
              </a:lnSpc>
            </a:pPr>
            <a:r>
              <a:rPr lang="en-US" dirty="0"/>
              <a:t>Distinguishing </a:t>
            </a:r>
            <a:r>
              <a:rPr lang="en-US" dirty="0" smtClean="0"/>
              <a:t>Characteristics</a:t>
            </a:r>
            <a:endParaRPr lang="en-US" sz="1800" dirty="0"/>
          </a:p>
        </p:txBody>
      </p:sp>
      <p:sp>
        <p:nvSpPr>
          <p:cNvPr id="3" name="Content Placeholder 2"/>
          <p:cNvSpPr>
            <a:spLocks noGrp="1"/>
          </p:cNvSpPr>
          <p:nvPr>
            <p:ph idx="1"/>
          </p:nvPr>
        </p:nvSpPr>
        <p:spPr>
          <a:xfrm>
            <a:off x="628650" y="1825624"/>
            <a:ext cx="7886700" cy="4895851"/>
          </a:xfrm>
        </p:spPr>
        <p:txBody>
          <a:bodyPr>
            <a:normAutofit fontScale="92500" lnSpcReduction="10000"/>
          </a:bodyPr>
          <a:lstStyle/>
          <a:p>
            <a:pPr lvl="0"/>
            <a:r>
              <a:rPr lang="en-US" sz="3200" dirty="0"/>
              <a:t>To be </a:t>
            </a:r>
            <a:r>
              <a:rPr lang="en-US" sz="3200" dirty="0" smtClean="0"/>
              <a:t>admitted and/or to advance in ranks, </a:t>
            </a:r>
            <a:r>
              <a:rPr lang="en-US" sz="3200" dirty="0"/>
              <a:t>oaths may be required (sometimes on pain of death) in order to be </a:t>
            </a:r>
            <a:r>
              <a:rPr lang="en-US" sz="3200" dirty="0" smtClean="0"/>
              <a:t>accepted.</a:t>
            </a:r>
          </a:p>
          <a:p>
            <a:pPr lvl="0"/>
            <a:endParaRPr lang="en-US" sz="3200" dirty="0"/>
          </a:p>
          <a:p>
            <a:pPr lvl="0"/>
            <a:r>
              <a:rPr lang="en-US" sz="3200" dirty="0"/>
              <a:t>Those starting out at the bottom have very little idea about the true nature of the organization; they are only allowed to have more knowledge as they go up in the ranks (inner circles or degrees); there may be different doctrines for the different ranks. Leaders have power and rights; the common people do not, etc</a:t>
            </a:r>
            <a:r>
              <a:rPr lang="en-US" sz="3200" dirty="0" smtClean="0"/>
              <a:t>.</a:t>
            </a:r>
          </a:p>
        </p:txBody>
      </p:sp>
      <p:sp>
        <p:nvSpPr>
          <p:cNvPr id="5" name="Date Placeholder 4"/>
          <p:cNvSpPr>
            <a:spLocks noGrp="1"/>
          </p:cNvSpPr>
          <p:nvPr>
            <p:ph type="dt" sz="half" idx="10"/>
          </p:nvPr>
        </p:nvSpPr>
        <p:spPr/>
        <p:txBody>
          <a:bodyPr/>
          <a:lstStyle/>
          <a:p>
            <a:r>
              <a:rPr lang="en-US" smtClean="0"/>
              <a:t>txkchurch.com</a:t>
            </a:r>
            <a:endParaRPr lang="en-US" dirty="0"/>
          </a:p>
        </p:txBody>
      </p:sp>
      <p:sp>
        <p:nvSpPr>
          <p:cNvPr id="6" name="Footer Placeholder 5"/>
          <p:cNvSpPr>
            <a:spLocks noGrp="1"/>
          </p:cNvSpPr>
          <p:nvPr>
            <p:ph type="ftr" sz="quarter" idx="11"/>
          </p:nvPr>
        </p:nvSpPr>
        <p:spPr>
          <a:xfrm>
            <a:off x="3028950" y="6356351"/>
            <a:ext cx="3086100" cy="365125"/>
          </a:xfrm>
        </p:spPr>
        <p:txBody>
          <a:bodyPr/>
          <a:lstStyle/>
          <a:p>
            <a:r>
              <a:rPr lang="en-US" smtClean="0"/>
              <a:t>Research from various sources.</a:t>
            </a:r>
            <a:endParaRPr lang="en-US" dirty="0"/>
          </a:p>
        </p:txBody>
      </p:sp>
    </p:spTree>
    <p:extLst>
      <p:ext uri="{BB962C8B-B14F-4D97-AF65-F5344CB8AC3E}">
        <p14:creationId xmlns:p14="http://schemas.microsoft.com/office/powerpoint/2010/main" val="193165020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a:solidFill>
                  <a:prstClr val="black"/>
                </a:solidFill>
                <a:latin typeface="Corbel" charset="0"/>
                <a:ea typeface="Corbel" charset="0"/>
                <a:cs typeface="Corbel" charset="0"/>
              </a:rPr>
              <a:t>Why Are We Labeled a Cult?</a:t>
            </a:r>
            <a:endParaRPr lang="en-US" dirty="0"/>
          </a:p>
        </p:txBody>
      </p:sp>
    </p:spTree>
    <p:extLst>
      <p:ext uri="{BB962C8B-B14F-4D97-AF65-F5344CB8AC3E}">
        <p14:creationId xmlns:p14="http://schemas.microsoft.com/office/powerpoint/2010/main" val="1490223061"/>
      </p:ext>
    </p:extLst>
  </p:cSld>
  <p:clrMapOvr>
    <a:masterClrMapping/>
  </p:clrMapOvr>
  <mc:AlternateContent xmlns:mc="http://schemas.openxmlformats.org/markup-compatibility/2006" xmlns:p14="http://schemas.microsoft.com/office/powerpoint/2010/main">
    <mc:Choice Requires="p14">
      <p:transition spd="slow">
        <p14:switch dir="r"/>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Are We Labeled a Cult</a:t>
            </a:r>
            <a:r>
              <a:rPr lang="en-US" dirty="0" smtClean="0"/>
              <a:t>?</a:t>
            </a:r>
            <a:endParaRPr lang="en-US" dirty="0"/>
          </a:p>
        </p:txBody>
      </p:sp>
      <p:sp>
        <p:nvSpPr>
          <p:cNvPr id="3" name="Content Placeholder 2"/>
          <p:cNvSpPr>
            <a:spLocks noGrp="1"/>
          </p:cNvSpPr>
          <p:nvPr>
            <p:ph idx="1"/>
          </p:nvPr>
        </p:nvSpPr>
        <p:spPr>
          <a:xfrm>
            <a:off x="353932" y="1825624"/>
            <a:ext cx="8436136" cy="5032376"/>
          </a:xfrm>
        </p:spPr>
        <p:txBody>
          <a:bodyPr>
            <a:normAutofit lnSpcReduction="10000"/>
          </a:bodyPr>
          <a:lstStyle/>
          <a:p>
            <a:pPr lvl="0"/>
            <a:r>
              <a:rPr lang="en-US" dirty="0"/>
              <a:t>We reject </a:t>
            </a:r>
            <a:r>
              <a:rPr lang="en-US" dirty="0" smtClean="0"/>
              <a:t>faith only. James 2.24</a:t>
            </a:r>
          </a:p>
          <a:p>
            <a:pPr lvl="0"/>
            <a:endParaRPr lang="en-US" dirty="0"/>
          </a:p>
          <a:p>
            <a:pPr lvl="0"/>
            <a:r>
              <a:rPr lang="en-US" dirty="0"/>
              <a:t>We reject </a:t>
            </a:r>
            <a:r>
              <a:rPr lang="en-US" dirty="0" smtClean="0"/>
              <a:t>“</a:t>
            </a:r>
            <a:r>
              <a:rPr lang="en-US" dirty="0"/>
              <a:t>God doesn’t care what you do as long as you believe in </a:t>
            </a:r>
            <a:r>
              <a:rPr lang="en-US" dirty="0" smtClean="0"/>
              <a:t>Him.” Matt. 7.21</a:t>
            </a:r>
            <a:endParaRPr lang="en-US" dirty="0"/>
          </a:p>
          <a:p>
            <a:pPr lvl="0"/>
            <a:endParaRPr lang="en-US" dirty="0" smtClean="0"/>
          </a:p>
          <a:p>
            <a:pPr lvl="0"/>
            <a:r>
              <a:rPr lang="en-US" dirty="0" smtClean="0"/>
              <a:t>We </a:t>
            </a:r>
            <a:r>
              <a:rPr lang="en-US" dirty="0"/>
              <a:t>reject denominations because </a:t>
            </a:r>
            <a:r>
              <a:rPr lang="en-US" dirty="0" smtClean="0"/>
              <a:t>denominations are </a:t>
            </a:r>
            <a:r>
              <a:rPr lang="en-US" dirty="0"/>
              <a:t>foreign to </a:t>
            </a:r>
            <a:r>
              <a:rPr lang="en-US" dirty="0" smtClean="0"/>
              <a:t>scripture</a:t>
            </a:r>
            <a:r>
              <a:rPr lang="en-US" dirty="0" smtClean="0"/>
              <a:t>! 1 Cor. </a:t>
            </a:r>
            <a:r>
              <a:rPr lang="en-US" smtClean="0"/>
              <a:t>1.10ff; </a:t>
            </a:r>
            <a:r>
              <a:rPr lang="en-US" dirty="0" smtClean="0"/>
              <a:t>Eph. 4.1-6</a:t>
            </a:r>
            <a:endParaRPr lang="en-US" dirty="0" smtClean="0"/>
          </a:p>
          <a:p>
            <a:pPr lvl="0"/>
            <a:endParaRPr lang="en-US" dirty="0" smtClean="0"/>
          </a:p>
          <a:p>
            <a:pPr lvl="0"/>
            <a:r>
              <a:rPr lang="en-US" dirty="0" smtClean="0"/>
              <a:t>We </a:t>
            </a:r>
            <a:r>
              <a:rPr lang="en-US" dirty="0"/>
              <a:t>teach that obeying God is necessary for salvation</a:t>
            </a:r>
            <a:r>
              <a:rPr lang="en-US" dirty="0" smtClean="0"/>
              <a:t>. </a:t>
            </a:r>
            <a:r>
              <a:rPr lang="en-US" dirty="0"/>
              <a:t>Luke 6.46; Heb. </a:t>
            </a:r>
            <a:r>
              <a:rPr lang="en-US" dirty="0" smtClean="0"/>
              <a:t>5.9</a:t>
            </a:r>
          </a:p>
          <a:p>
            <a:pPr lvl="0"/>
            <a:endParaRPr lang="en-US" dirty="0"/>
          </a:p>
          <a:p>
            <a:r>
              <a:rPr lang="en-US" dirty="0"/>
              <a:t>We withdraw from brethren who have become unfaithful to God. Matt. 18.15-17; 1 Cor. 5; 2 Thess. 3.14-15; Titus </a:t>
            </a:r>
            <a:r>
              <a:rPr lang="en-US" dirty="0" smtClean="0"/>
              <a:t>3.10</a:t>
            </a:r>
            <a:endParaRPr lang="en-US" dirty="0"/>
          </a:p>
        </p:txBody>
      </p:sp>
    </p:spTree>
    <p:extLst>
      <p:ext uri="{BB962C8B-B14F-4D97-AF65-F5344CB8AC3E}">
        <p14:creationId xmlns:p14="http://schemas.microsoft.com/office/powerpoint/2010/main" val="54697784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Are We Labeled a Cult</a:t>
            </a:r>
            <a:r>
              <a:rPr lang="en-US" dirty="0" smtClean="0"/>
              <a:t>?</a:t>
            </a:r>
            <a:endParaRPr lang="en-US" dirty="0"/>
          </a:p>
        </p:txBody>
      </p:sp>
      <p:sp>
        <p:nvSpPr>
          <p:cNvPr id="3" name="Content Placeholder 2"/>
          <p:cNvSpPr>
            <a:spLocks noGrp="1"/>
          </p:cNvSpPr>
          <p:nvPr>
            <p:ph idx="1"/>
          </p:nvPr>
        </p:nvSpPr>
        <p:spPr>
          <a:xfrm>
            <a:off x="628649" y="1825624"/>
            <a:ext cx="8156535" cy="5032376"/>
          </a:xfrm>
        </p:spPr>
        <p:txBody>
          <a:bodyPr>
            <a:normAutofit/>
          </a:bodyPr>
          <a:lstStyle/>
          <a:p>
            <a:pPr lvl="0"/>
            <a:r>
              <a:rPr lang="en-US" dirty="0"/>
              <a:t>We teach that we must submit to God’s moral standards and not the world’s. </a:t>
            </a:r>
            <a:r>
              <a:rPr lang="en-US" dirty="0" smtClean="0"/>
              <a:t>John 12.48; Eph</a:t>
            </a:r>
            <a:r>
              <a:rPr lang="en-US" dirty="0"/>
              <a:t>. 5.11</a:t>
            </a:r>
          </a:p>
          <a:p>
            <a:pPr lvl="0"/>
            <a:endParaRPr lang="en-US" dirty="0" smtClean="0"/>
          </a:p>
          <a:p>
            <a:pPr lvl="0"/>
            <a:r>
              <a:rPr lang="en-US" dirty="0" smtClean="0"/>
              <a:t>We </a:t>
            </a:r>
            <a:r>
              <a:rPr lang="en-US" dirty="0"/>
              <a:t>teach that there is no truth outside of the Bible and that the Bible is our sole authority in all religious matters and the only way for mankind to have unity is through the Scriptures. Additionally, we demand book, chapter, and verse</a:t>
            </a:r>
            <a:r>
              <a:rPr lang="en-US" dirty="0" smtClean="0"/>
              <a:t>. John 12.48; Col. 3.17; 1 Peter 4.11</a:t>
            </a:r>
          </a:p>
          <a:p>
            <a:pPr lvl="0"/>
            <a:endParaRPr lang="en-US" dirty="0"/>
          </a:p>
          <a:p>
            <a:r>
              <a:rPr lang="en-US" dirty="0"/>
              <a:t>We demand </a:t>
            </a:r>
            <a:r>
              <a:rPr lang="en-US" dirty="0" smtClean="0"/>
              <a:t>faithfulness to God </a:t>
            </a:r>
            <a:r>
              <a:rPr lang="en-US" dirty="0"/>
              <a:t>because God demands </a:t>
            </a:r>
            <a:r>
              <a:rPr lang="en-US" dirty="0" smtClean="0"/>
              <a:t>faithfulness to Himself. </a:t>
            </a:r>
            <a:r>
              <a:rPr lang="en-US" dirty="0"/>
              <a:t>Rev. </a:t>
            </a:r>
            <a:r>
              <a:rPr lang="en-US" dirty="0" smtClean="0"/>
              <a:t>2.10</a:t>
            </a:r>
            <a:endParaRPr lang="en-US" dirty="0"/>
          </a:p>
        </p:txBody>
      </p:sp>
    </p:spTree>
    <p:extLst>
      <p:ext uri="{BB962C8B-B14F-4D97-AF65-F5344CB8AC3E}">
        <p14:creationId xmlns:p14="http://schemas.microsoft.com/office/powerpoint/2010/main" val="1827590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Are We Labeled a Cult</a:t>
            </a:r>
            <a:r>
              <a:rPr lang="en-US" dirty="0" smtClean="0"/>
              <a:t>?</a:t>
            </a:r>
            <a:endParaRPr lang="en-US" dirty="0"/>
          </a:p>
        </p:txBody>
      </p:sp>
      <p:sp>
        <p:nvSpPr>
          <p:cNvPr id="3" name="Content Placeholder 2"/>
          <p:cNvSpPr>
            <a:spLocks noGrp="1"/>
          </p:cNvSpPr>
          <p:nvPr>
            <p:ph idx="1"/>
          </p:nvPr>
        </p:nvSpPr>
        <p:spPr>
          <a:xfrm>
            <a:off x="628649" y="1825625"/>
            <a:ext cx="8052363" cy="4351338"/>
          </a:xfrm>
        </p:spPr>
        <p:txBody>
          <a:bodyPr>
            <a:normAutofit fontScale="92500" lnSpcReduction="10000"/>
          </a:bodyPr>
          <a:lstStyle/>
          <a:p>
            <a:pPr lvl="0"/>
            <a:r>
              <a:rPr lang="en-US" dirty="0"/>
              <a:t>Sometimes it is used by those in ignorance or hatred to keep people from investigating the truth</a:t>
            </a:r>
            <a:r>
              <a:rPr lang="en-US" dirty="0" smtClean="0"/>
              <a:t>. Acts 17.11</a:t>
            </a:r>
          </a:p>
          <a:p>
            <a:pPr lvl="0"/>
            <a:endParaRPr lang="en-US" dirty="0"/>
          </a:p>
          <a:p>
            <a:r>
              <a:rPr lang="en-US" dirty="0"/>
              <a:t>When one can’t answer arguments in a rational way, they start name calling or discrediting the source</a:t>
            </a:r>
            <a:r>
              <a:rPr lang="en-US" dirty="0" smtClean="0"/>
              <a:t>.</a:t>
            </a:r>
            <a:endParaRPr lang="en-US" dirty="0"/>
          </a:p>
          <a:p>
            <a:pPr lvl="0"/>
            <a:endParaRPr lang="en-US" dirty="0" smtClean="0"/>
          </a:p>
          <a:p>
            <a:pPr lvl="0"/>
            <a:r>
              <a:rPr lang="en-US" dirty="0" smtClean="0"/>
              <a:t>Sometimes </a:t>
            </a:r>
            <a:r>
              <a:rPr lang="en-US" dirty="0"/>
              <a:t>we are lumped in with groups like </a:t>
            </a:r>
            <a:r>
              <a:rPr lang="en-US" dirty="0" smtClean="0"/>
              <a:t>ICOC, </a:t>
            </a:r>
            <a:r>
              <a:rPr lang="en-US" dirty="0"/>
              <a:t>which is a cult.</a:t>
            </a:r>
          </a:p>
          <a:p>
            <a:pPr lvl="1"/>
            <a:endParaRPr lang="en-US" dirty="0" smtClean="0"/>
          </a:p>
          <a:p>
            <a:pPr lvl="1"/>
            <a:r>
              <a:rPr lang="en-US" dirty="0" smtClean="0"/>
              <a:t>“</a:t>
            </a:r>
            <a:r>
              <a:rPr lang="en-US" dirty="0"/>
              <a:t>We told people what to do, when to do it and how to do it. We controlled every area of their lives…” </a:t>
            </a:r>
            <a:r>
              <a:rPr lang="en-US" dirty="0" smtClean="0"/>
              <a:t>(“Why </a:t>
            </a:r>
            <a:r>
              <a:rPr lang="en-US" dirty="0"/>
              <a:t>I </a:t>
            </a:r>
            <a:r>
              <a:rPr lang="en-US" dirty="0" smtClean="0"/>
              <a:t>Left” </a:t>
            </a:r>
            <a:r>
              <a:rPr lang="en-US" dirty="0"/>
              <a:t>by Gustavo </a:t>
            </a:r>
            <a:r>
              <a:rPr lang="en-US" dirty="0" err="1"/>
              <a:t>Sassano</a:t>
            </a:r>
            <a:r>
              <a:rPr lang="en-US" dirty="0"/>
              <a:t>, formerly the ICOC’s top leader in Argentina)</a:t>
            </a:r>
          </a:p>
        </p:txBody>
      </p:sp>
      <p:sp>
        <p:nvSpPr>
          <p:cNvPr id="4" name="Date Placeholder 3"/>
          <p:cNvSpPr>
            <a:spLocks noGrp="1"/>
          </p:cNvSpPr>
          <p:nvPr>
            <p:ph type="dt" sz="half" idx="10"/>
          </p:nvPr>
        </p:nvSpPr>
        <p:spPr/>
        <p:txBody>
          <a:bodyPr/>
          <a:lstStyle/>
          <a:p>
            <a:r>
              <a:rPr lang="en-US" smtClean="0"/>
              <a:t>txkchurch.com</a:t>
            </a:r>
            <a:endParaRPr lang="en-US" dirty="0"/>
          </a:p>
        </p:txBody>
      </p:sp>
    </p:spTree>
    <p:extLst>
      <p:ext uri="{BB962C8B-B14F-4D97-AF65-F5344CB8AC3E}">
        <p14:creationId xmlns:p14="http://schemas.microsoft.com/office/powerpoint/2010/main" val="1755631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fade">
                                      <p:cBhvr>
                                        <p:cTn id="1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02077" y="1253331"/>
            <a:ext cx="7739846" cy="4351338"/>
          </a:xfrm>
        </p:spPr>
        <p:txBody>
          <a:bodyPr>
            <a:normAutofit fontScale="92500"/>
          </a:bodyPr>
          <a:lstStyle/>
          <a:p>
            <a:pPr algn="ctr"/>
            <a:r>
              <a:rPr lang="en-US" sz="4600" dirty="0"/>
              <a:t>To the denominational world, the doctrines we hold to are extreme and unorthodox (contrary to what is usual, traditional, or </a:t>
            </a:r>
            <a:r>
              <a:rPr lang="en-US" sz="4600" dirty="0" smtClean="0"/>
              <a:t>accepted). </a:t>
            </a:r>
            <a:r>
              <a:rPr lang="en-US" sz="4600" dirty="0"/>
              <a:t>We are different and therefore, </a:t>
            </a:r>
            <a:r>
              <a:rPr lang="en-US" sz="4600" dirty="0" smtClean="0"/>
              <a:t>“we </a:t>
            </a:r>
            <a:r>
              <a:rPr lang="en-US" sz="4600" i="1" dirty="0" smtClean="0"/>
              <a:t>must</a:t>
            </a:r>
            <a:r>
              <a:rPr lang="en-US" sz="4600" dirty="0" smtClean="0"/>
              <a:t> </a:t>
            </a:r>
            <a:r>
              <a:rPr lang="en-US" sz="4600" dirty="0"/>
              <a:t>be a </a:t>
            </a:r>
            <a:r>
              <a:rPr lang="en-US" sz="4600" dirty="0" smtClean="0"/>
              <a:t>cult”. Matt. 15.1-14</a:t>
            </a:r>
            <a:endParaRPr lang="en-US" sz="4600" dirty="0"/>
          </a:p>
        </p:txBody>
      </p:sp>
      <p:sp>
        <p:nvSpPr>
          <p:cNvPr id="5" name="Date Placeholder 4"/>
          <p:cNvSpPr>
            <a:spLocks noGrp="1"/>
          </p:cNvSpPr>
          <p:nvPr>
            <p:ph type="dt" sz="half" idx="10"/>
          </p:nvPr>
        </p:nvSpPr>
        <p:spPr/>
        <p:txBody>
          <a:bodyPr/>
          <a:lstStyle/>
          <a:p>
            <a:r>
              <a:rPr lang="en-US" smtClean="0"/>
              <a:t>txkchurch.com</a:t>
            </a:r>
            <a:endParaRPr lang="en-US" dirty="0"/>
          </a:p>
        </p:txBody>
      </p:sp>
    </p:spTree>
    <p:extLst>
      <p:ext uri="{BB962C8B-B14F-4D97-AF65-F5344CB8AC3E}">
        <p14:creationId xmlns:p14="http://schemas.microsoft.com/office/powerpoint/2010/main" val="1383007902"/>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marL="0" marR="0">
              <a:spcBef>
                <a:spcPts val="0"/>
              </a:spcBef>
              <a:spcAft>
                <a:spcPts val="0"/>
              </a:spcAft>
            </a:pPr>
            <a:r>
              <a:rPr lang="en-US" sz="4400" b="1" dirty="0">
                <a:latin typeface="Corbel" charset="0"/>
                <a:ea typeface="Corbel" charset="0"/>
                <a:cs typeface="Corbel" charset="0"/>
              </a:rPr>
              <a:t>The Lord’s Church Is Not a </a:t>
            </a:r>
            <a:r>
              <a:rPr lang="en-US" sz="4400" b="1" dirty="0" smtClean="0">
                <a:latin typeface="Corbel" charset="0"/>
                <a:ea typeface="Corbel" charset="0"/>
                <a:cs typeface="Corbel" charset="0"/>
              </a:rPr>
              <a:t>Cult</a:t>
            </a:r>
            <a:endParaRPr lang="en-US" sz="4400" b="1" dirty="0">
              <a:latin typeface="Corbel" charset="0"/>
              <a:ea typeface="Corbel" charset="0"/>
              <a:cs typeface="Corbel" charset="0"/>
            </a:endParaRPr>
          </a:p>
        </p:txBody>
      </p:sp>
    </p:spTree>
    <p:extLst>
      <p:ext uri="{BB962C8B-B14F-4D97-AF65-F5344CB8AC3E}">
        <p14:creationId xmlns:p14="http://schemas.microsoft.com/office/powerpoint/2010/main" val="975009232"/>
      </p:ext>
    </p:extLst>
  </p:cSld>
  <p:clrMapOvr>
    <a:masterClrMapping/>
  </p:clrMapOvr>
  <mc:AlternateContent xmlns:mc="http://schemas.openxmlformats.org/markup-compatibility/2006" xmlns:p14="http://schemas.microsoft.com/office/powerpoint/2010/main">
    <mc:Choice Requires="p14">
      <p:transition spd="slow">
        <p14:switch dir="r"/>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Lord’s Church Is Not a </a:t>
            </a:r>
            <a:r>
              <a:rPr lang="en-US" dirty="0" smtClean="0"/>
              <a:t>Cult</a:t>
            </a:r>
            <a:endParaRPr lang="en-US" dirty="0"/>
          </a:p>
        </p:txBody>
      </p:sp>
      <p:sp>
        <p:nvSpPr>
          <p:cNvPr id="3" name="Content Placeholder 2"/>
          <p:cNvSpPr>
            <a:spLocks noGrp="1"/>
          </p:cNvSpPr>
          <p:nvPr>
            <p:ph idx="1"/>
          </p:nvPr>
        </p:nvSpPr>
        <p:spPr>
          <a:xfrm>
            <a:off x="401135" y="1605706"/>
            <a:ext cx="8341730" cy="5032376"/>
          </a:xfrm>
        </p:spPr>
        <p:txBody>
          <a:bodyPr>
            <a:normAutofit fontScale="92500" lnSpcReduction="10000"/>
          </a:bodyPr>
          <a:lstStyle/>
          <a:p>
            <a:pPr lvl="0">
              <a:lnSpc>
                <a:spcPct val="110000"/>
              </a:lnSpc>
            </a:pPr>
            <a:r>
              <a:rPr lang="en-US" dirty="0"/>
              <a:t>The Lord’s church does not possess secret truth revealed only to them; we are open for investigation.</a:t>
            </a:r>
          </a:p>
          <a:p>
            <a:pPr lvl="1">
              <a:lnSpc>
                <a:spcPct val="110000"/>
              </a:lnSpc>
            </a:pPr>
            <a:endParaRPr lang="en-US" dirty="0" smtClean="0"/>
          </a:p>
          <a:p>
            <a:pPr marL="230188" lvl="1">
              <a:lnSpc>
                <a:spcPct val="110000"/>
              </a:lnSpc>
            </a:pPr>
            <a:r>
              <a:rPr lang="en-US" dirty="0" smtClean="0"/>
              <a:t>Cult’s </a:t>
            </a:r>
            <a:r>
              <a:rPr lang="en-US" dirty="0"/>
              <a:t>claim to have </a:t>
            </a:r>
            <a:r>
              <a:rPr lang="en-US" dirty="0" smtClean="0"/>
              <a:t>extra, special </a:t>
            </a:r>
            <a:r>
              <a:rPr lang="en-US" dirty="0"/>
              <a:t>revelation from God. </a:t>
            </a:r>
            <a:r>
              <a:rPr lang="en-US" dirty="0" smtClean="0"/>
              <a:t>However, we </a:t>
            </a:r>
            <a:r>
              <a:rPr lang="en-US" dirty="0"/>
              <a:t>are not receiving revelation </a:t>
            </a:r>
            <a:r>
              <a:rPr lang="en-US" dirty="0" smtClean="0"/>
              <a:t>anymore: Jude </a:t>
            </a:r>
            <a:r>
              <a:rPr lang="en-US" dirty="0"/>
              <a:t>3; 2 Peter </a:t>
            </a:r>
            <a:r>
              <a:rPr lang="en-US" dirty="0" smtClean="0"/>
              <a:t>1.3-4</a:t>
            </a:r>
          </a:p>
          <a:p>
            <a:pPr marL="230188" lvl="1">
              <a:lnSpc>
                <a:spcPct val="110000"/>
              </a:lnSpc>
            </a:pPr>
            <a:endParaRPr lang="en-US" dirty="0" smtClean="0"/>
          </a:p>
          <a:p>
            <a:pPr marL="230188" lvl="1">
              <a:lnSpc>
                <a:spcPct val="110000"/>
              </a:lnSpc>
            </a:pPr>
            <a:r>
              <a:rPr lang="en-US" dirty="0" smtClean="0"/>
              <a:t>All </a:t>
            </a:r>
            <a:r>
              <a:rPr lang="en-US" dirty="0"/>
              <a:t>cult teachings must be blindly accepted. </a:t>
            </a:r>
            <a:r>
              <a:rPr lang="en-US" dirty="0" smtClean="0"/>
              <a:t>Questions </a:t>
            </a:r>
            <a:r>
              <a:rPr lang="en-US" dirty="0"/>
              <a:t>that probe to seek the truth, are viewed as rebellion to </a:t>
            </a:r>
            <a:r>
              <a:rPr lang="en-US" dirty="0" smtClean="0"/>
              <a:t>the leadership</a:t>
            </a:r>
            <a:r>
              <a:rPr lang="en-US" dirty="0"/>
              <a:t>.</a:t>
            </a:r>
          </a:p>
          <a:p>
            <a:pPr marL="230188" lvl="1">
              <a:lnSpc>
                <a:spcPct val="110000"/>
              </a:lnSpc>
            </a:pPr>
            <a:endParaRPr lang="en-US" dirty="0" smtClean="0"/>
          </a:p>
          <a:p>
            <a:pPr marL="230188" lvl="1">
              <a:lnSpc>
                <a:spcPct val="110000"/>
              </a:lnSpc>
            </a:pPr>
            <a:r>
              <a:rPr lang="en-US" dirty="0" smtClean="0"/>
              <a:t>We </a:t>
            </a:r>
            <a:r>
              <a:rPr lang="en-US" dirty="0"/>
              <a:t>have no closed </a:t>
            </a:r>
            <a:r>
              <a:rPr lang="en-US" dirty="0" smtClean="0"/>
              <a:t>teachings: Anything </a:t>
            </a:r>
            <a:r>
              <a:rPr lang="en-US" dirty="0"/>
              <a:t>said or done in our worship </a:t>
            </a:r>
            <a:r>
              <a:rPr lang="en-US" dirty="0" smtClean="0"/>
              <a:t>assembly, </a:t>
            </a:r>
            <a:r>
              <a:rPr lang="en-US" dirty="0"/>
              <a:t>Bible </a:t>
            </a:r>
            <a:r>
              <a:rPr lang="en-US" dirty="0" smtClean="0"/>
              <a:t>studies, </a:t>
            </a:r>
            <a:r>
              <a:rPr lang="en-US" dirty="0"/>
              <a:t>and activities </a:t>
            </a:r>
            <a:r>
              <a:rPr lang="en-US" dirty="0" smtClean="0"/>
              <a:t>is </a:t>
            </a:r>
            <a:r>
              <a:rPr lang="en-US" dirty="0"/>
              <a:t>open for careful </a:t>
            </a:r>
            <a:r>
              <a:rPr lang="en-US" dirty="0" smtClean="0"/>
              <a:t>investigation. We </a:t>
            </a:r>
            <a:r>
              <a:rPr lang="en-US" dirty="0"/>
              <a:t>do not hide any teachings whatsoever</a:t>
            </a:r>
            <a:r>
              <a:rPr lang="en-US" dirty="0" smtClean="0"/>
              <a:t>.</a:t>
            </a:r>
            <a:endParaRPr lang="en-US" dirty="0"/>
          </a:p>
          <a:p>
            <a:pPr marL="230188" lvl="1">
              <a:lnSpc>
                <a:spcPct val="110000"/>
              </a:lnSpc>
            </a:pPr>
            <a:endParaRPr lang="en-US" dirty="0" smtClean="0"/>
          </a:p>
          <a:p>
            <a:pPr marL="230188" lvl="1">
              <a:lnSpc>
                <a:spcPct val="110000"/>
              </a:lnSpc>
            </a:pPr>
            <a:r>
              <a:rPr lang="en-US" dirty="0" smtClean="0"/>
              <a:t>Test us: John 8.31-32; 18.20</a:t>
            </a:r>
            <a:r>
              <a:rPr lang="en-US" dirty="0"/>
              <a:t>; Acts 17.11; 1 Thess. 5.21; 1 John </a:t>
            </a:r>
            <a:r>
              <a:rPr lang="en-US" dirty="0" smtClean="0"/>
              <a:t>4.1</a:t>
            </a:r>
            <a:endParaRPr lang="en-US" dirty="0"/>
          </a:p>
        </p:txBody>
      </p:sp>
    </p:spTree>
    <p:extLst>
      <p:ext uri="{BB962C8B-B14F-4D97-AF65-F5344CB8AC3E}">
        <p14:creationId xmlns:p14="http://schemas.microsoft.com/office/powerpoint/2010/main" val="112335534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Lord’s Church Is Not a Cult</a:t>
            </a:r>
          </a:p>
        </p:txBody>
      </p:sp>
      <p:sp>
        <p:nvSpPr>
          <p:cNvPr id="3" name="Content Placeholder 2"/>
          <p:cNvSpPr>
            <a:spLocks noGrp="1"/>
          </p:cNvSpPr>
          <p:nvPr>
            <p:ph idx="1"/>
          </p:nvPr>
        </p:nvSpPr>
        <p:spPr>
          <a:xfrm>
            <a:off x="628650" y="1825624"/>
            <a:ext cx="7886700" cy="4841393"/>
          </a:xfrm>
        </p:spPr>
        <p:txBody>
          <a:bodyPr>
            <a:normAutofit/>
          </a:bodyPr>
          <a:lstStyle/>
          <a:p>
            <a:pPr lvl="0"/>
            <a:r>
              <a:rPr lang="en-US" dirty="0"/>
              <a:t>The Lord’s church submits to Christ alone.</a:t>
            </a:r>
          </a:p>
          <a:p>
            <a:pPr marL="230188" lvl="1"/>
            <a:endParaRPr lang="en-US" dirty="0" smtClean="0"/>
          </a:p>
          <a:p>
            <a:pPr marL="230188" lvl="1"/>
            <a:r>
              <a:rPr lang="en-US" dirty="0" smtClean="0"/>
              <a:t>No </a:t>
            </a:r>
            <a:r>
              <a:rPr lang="en-US" dirty="0"/>
              <a:t>so-called modern prophets or apostles (unlike some </a:t>
            </a:r>
            <a:r>
              <a:rPr lang="en-US" dirty="0" smtClean="0"/>
              <a:t>cults). </a:t>
            </a:r>
          </a:p>
          <a:p>
            <a:pPr marL="230188" lvl="1"/>
            <a:endParaRPr lang="en-US" dirty="0"/>
          </a:p>
          <a:p>
            <a:pPr marL="230188" lvl="1"/>
            <a:r>
              <a:rPr lang="en-US" dirty="0" smtClean="0"/>
              <a:t>There </a:t>
            </a:r>
            <a:r>
              <a:rPr lang="en-US" dirty="0"/>
              <a:t>is no human leader or organization or board of the Church upon the earth; only </a:t>
            </a:r>
            <a:r>
              <a:rPr lang="en-US" dirty="0" smtClean="0"/>
              <a:t>Jesus: </a:t>
            </a:r>
            <a:r>
              <a:rPr lang="en-US" dirty="0"/>
              <a:t>Eph. 1.22; </a:t>
            </a:r>
            <a:r>
              <a:rPr lang="en-US" dirty="0" smtClean="0"/>
              <a:t>5.23-24; Col. 3.17</a:t>
            </a:r>
            <a:endParaRPr lang="en-US" dirty="0"/>
          </a:p>
          <a:p>
            <a:pPr marL="230188" lvl="1"/>
            <a:endParaRPr lang="en-US" dirty="0" smtClean="0"/>
          </a:p>
          <a:p>
            <a:pPr marL="230188" lvl="1"/>
            <a:r>
              <a:rPr lang="en-US" dirty="0"/>
              <a:t>O</a:t>
            </a:r>
            <a:r>
              <a:rPr lang="en-US" dirty="0" smtClean="0"/>
              <a:t>ur Leader </a:t>
            </a:r>
            <a:r>
              <a:rPr lang="en-US" dirty="0"/>
              <a:t>never exploited power: John 6.15; 13.1-20; Matt. 4.1-11; Phil. </a:t>
            </a:r>
            <a:r>
              <a:rPr lang="en-US" dirty="0" smtClean="0"/>
              <a:t>2.5-11</a:t>
            </a:r>
          </a:p>
          <a:p>
            <a:pPr marL="230188" lvl="1"/>
            <a:endParaRPr lang="en-US" dirty="0"/>
          </a:p>
          <a:p>
            <a:pPr marL="230188" lvl="1"/>
            <a:r>
              <a:rPr lang="en-US" dirty="0"/>
              <a:t>We do have leaders in the church, only because God desires that: Eph. </a:t>
            </a:r>
            <a:r>
              <a:rPr lang="en-US" dirty="0" smtClean="0"/>
              <a:t>4.11-12</a:t>
            </a:r>
            <a:endParaRPr lang="en-US" dirty="0"/>
          </a:p>
        </p:txBody>
      </p:sp>
    </p:spTree>
    <p:extLst>
      <p:ext uri="{BB962C8B-B14F-4D97-AF65-F5344CB8AC3E}">
        <p14:creationId xmlns:p14="http://schemas.microsoft.com/office/powerpoint/2010/main" val="15626956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John </a:t>
            </a:r>
            <a:r>
              <a:rPr lang="en-US" dirty="0" smtClean="0"/>
              <a:t>15.18-21; </a:t>
            </a:r>
            <a:r>
              <a:rPr lang="en-US" dirty="0"/>
              <a:t>Matthew 10.22</a:t>
            </a:r>
          </a:p>
        </p:txBody>
      </p:sp>
      <p:sp>
        <p:nvSpPr>
          <p:cNvPr id="3" name="Content Placeholder 2"/>
          <p:cNvSpPr>
            <a:spLocks noGrp="1"/>
          </p:cNvSpPr>
          <p:nvPr>
            <p:ph idx="1"/>
          </p:nvPr>
        </p:nvSpPr>
        <p:spPr/>
        <p:txBody>
          <a:bodyPr>
            <a:normAutofit/>
          </a:bodyPr>
          <a:lstStyle/>
          <a:p>
            <a:r>
              <a:rPr lang="en-US" dirty="0"/>
              <a:t>“If the world hates you, know that it has hated me before it hated you. If you were of the world, the world would love you as its own; but because you are not of the world, but I chose you out of the world, therefore the world hates you. Remember the word that I said to you: ‘A servant is not greater than his master.’ If they persecuted me, they will also persecute you. If they kept my word, they will also keep yours. But all these things they will do to you on account of my name, because they do not know him who sent me</a:t>
            </a:r>
            <a:r>
              <a:rPr lang="en-US" dirty="0" smtClean="0"/>
              <a:t>.”</a:t>
            </a:r>
            <a:endParaRPr lang="en-US" dirty="0"/>
          </a:p>
        </p:txBody>
      </p:sp>
      <p:sp>
        <p:nvSpPr>
          <p:cNvPr id="4" name="Date Placeholder 3"/>
          <p:cNvSpPr>
            <a:spLocks noGrp="1"/>
          </p:cNvSpPr>
          <p:nvPr>
            <p:ph type="dt" sz="half" idx="10"/>
          </p:nvPr>
        </p:nvSpPr>
        <p:spPr/>
        <p:txBody>
          <a:bodyPr/>
          <a:lstStyle/>
          <a:p>
            <a:r>
              <a:rPr lang="en-US" smtClean="0"/>
              <a:t>txkchurch.com</a:t>
            </a:r>
            <a:endParaRPr lang="en-US" dirty="0"/>
          </a:p>
        </p:txBody>
      </p:sp>
    </p:spTree>
    <p:extLst>
      <p:ext uri="{BB962C8B-B14F-4D97-AF65-F5344CB8AC3E}">
        <p14:creationId xmlns:p14="http://schemas.microsoft.com/office/powerpoint/2010/main" val="51144944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Lord’s Church Is Not a Cult</a:t>
            </a:r>
          </a:p>
        </p:txBody>
      </p:sp>
      <p:sp>
        <p:nvSpPr>
          <p:cNvPr id="3" name="Content Placeholder 2"/>
          <p:cNvSpPr>
            <a:spLocks noGrp="1"/>
          </p:cNvSpPr>
          <p:nvPr>
            <p:ph idx="1"/>
          </p:nvPr>
        </p:nvSpPr>
        <p:spPr>
          <a:xfrm>
            <a:off x="395348" y="1825624"/>
            <a:ext cx="8353304" cy="5032376"/>
          </a:xfrm>
        </p:spPr>
        <p:txBody>
          <a:bodyPr>
            <a:normAutofit lnSpcReduction="10000"/>
          </a:bodyPr>
          <a:lstStyle/>
          <a:p>
            <a:pPr marL="0" lvl="1" indent="-227012"/>
            <a:r>
              <a:rPr lang="en-US" dirty="0" smtClean="0"/>
              <a:t>Their </a:t>
            </a:r>
            <a:r>
              <a:rPr lang="en-US" dirty="0"/>
              <a:t>scope of authority is limited and localized: </a:t>
            </a:r>
            <a:r>
              <a:rPr lang="en-US" sz="1900" dirty="0"/>
              <a:t>Acts 14.23; 1 Peter </a:t>
            </a:r>
            <a:r>
              <a:rPr lang="en-US" sz="1900" dirty="0" smtClean="0"/>
              <a:t>5.1-3</a:t>
            </a:r>
          </a:p>
          <a:p>
            <a:pPr marL="0" lvl="1" indent="-227012"/>
            <a:endParaRPr lang="en-US" dirty="0"/>
          </a:p>
          <a:p>
            <a:pPr marL="0" lvl="1" indent="-227012"/>
            <a:r>
              <a:rPr lang="en-US" dirty="0"/>
              <a:t>They must meet specific biblical </a:t>
            </a:r>
            <a:r>
              <a:rPr lang="en-US" dirty="0" smtClean="0"/>
              <a:t>qualifications: 1 </a:t>
            </a:r>
            <a:r>
              <a:rPr lang="en-US" dirty="0"/>
              <a:t>Tim. 3.1-7; Titus 1.5-9; 1 Peter </a:t>
            </a:r>
            <a:r>
              <a:rPr lang="en-US" dirty="0" smtClean="0"/>
              <a:t>5.2</a:t>
            </a:r>
          </a:p>
          <a:p>
            <a:pPr marL="0" lvl="1" indent="-227012"/>
            <a:endParaRPr lang="en-US" dirty="0"/>
          </a:p>
          <a:p>
            <a:pPr marL="0" lvl="1" indent="-227012"/>
            <a:r>
              <a:rPr lang="en-US" dirty="0"/>
              <a:t>There is no “one-man eldership” authorized; there must be a plurality to make sure there is not an abuse of power, among other reasons. Additionally, there are no ranks within the eldership, they are equal in authority</a:t>
            </a:r>
            <a:r>
              <a:rPr lang="en-US" dirty="0" smtClean="0"/>
              <a:t>.</a:t>
            </a:r>
          </a:p>
          <a:p>
            <a:pPr marL="0" lvl="1" indent="-227012"/>
            <a:endParaRPr lang="en-US" dirty="0"/>
          </a:p>
          <a:p>
            <a:pPr marL="0" lvl="1" indent="-227012"/>
            <a:r>
              <a:rPr lang="en-US" dirty="0"/>
              <a:t>Preachers, like everyone else, are under the elders</a:t>
            </a:r>
            <a:r>
              <a:rPr lang="en-US" dirty="0" smtClean="0"/>
              <a:t>. Heb. 13.17</a:t>
            </a:r>
          </a:p>
          <a:p>
            <a:pPr marL="0" lvl="1" indent="-227012"/>
            <a:endParaRPr lang="en-US" dirty="0"/>
          </a:p>
          <a:p>
            <a:pPr marL="0" lvl="1" indent="-227012"/>
            <a:r>
              <a:rPr lang="en-US" dirty="0"/>
              <a:t>They are appointed by the church; they do not take the power </a:t>
            </a:r>
            <a:r>
              <a:rPr lang="en-US" dirty="0" smtClean="0"/>
              <a:t>themselves. There </a:t>
            </a:r>
            <a:r>
              <a:rPr lang="en-US" dirty="0"/>
              <a:t>are checks and balances in place to keep the </a:t>
            </a:r>
            <a:r>
              <a:rPr lang="en-US" dirty="0" smtClean="0"/>
              <a:t>elders </a:t>
            </a:r>
            <a:r>
              <a:rPr lang="en-US" dirty="0"/>
              <a:t>in their place (1 Tim. 5.19; they can become unqualified and the church may remove them from office</a:t>
            </a:r>
            <a:r>
              <a:rPr lang="en-US" dirty="0" smtClean="0"/>
              <a:t>).</a:t>
            </a:r>
            <a:endParaRPr lang="en-US" dirty="0"/>
          </a:p>
        </p:txBody>
      </p:sp>
    </p:spTree>
    <p:extLst>
      <p:ext uri="{BB962C8B-B14F-4D97-AF65-F5344CB8AC3E}">
        <p14:creationId xmlns:p14="http://schemas.microsoft.com/office/powerpoint/2010/main" val="156104404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Lord’s Church Is Not a Cult</a:t>
            </a:r>
          </a:p>
        </p:txBody>
      </p:sp>
      <p:sp>
        <p:nvSpPr>
          <p:cNvPr id="3" name="Content Placeholder 2"/>
          <p:cNvSpPr>
            <a:spLocks noGrp="1"/>
          </p:cNvSpPr>
          <p:nvPr>
            <p:ph idx="1"/>
          </p:nvPr>
        </p:nvSpPr>
        <p:spPr>
          <a:xfrm>
            <a:off x="590612" y="1825624"/>
            <a:ext cx="7962776" cy="5032375"/>
          </a:xfrm>
        </p:spPr>
        <p:txBody>
          <a:bodyPr>
            <a:normAutofit/>
          </a:bodyPr>
          <a:lstStyle/>
          <a:p>
            <a:pPr lvl="0"/>
            <a:r>
              <a:rPr lang="en-US" dirty="0"/>
              <a:t>The Lord’s church does not make merchandise of its members.</a:t>
            </a:r>
          </a:p>
          <a:p>
            <a:pPr lvl="1"/>
            <a:endParaRPr lang="en-US" dirty="0" smtClean="0"/>
          </a:p>
          <a:p>
            <a:pPr lvl="1"/>
            <a:r>
              <a:rPr lang="en-US" dirty="0" smtClean="0"/>
              <a:t>Forced </a:t>
            </a:r>
            <a:r>
              <a:rPr lang="en-US" dirty="0"/>
              <a:t>giving: Cults frequently demand their adherents to forfeit money and/or their personal property to the cult leader.</a:t>
            </a:r>
          </a:p>
          <a:p>
            <a:pPr lvl="1"/>
            <a:endParaRPr lang="en-US" dirty="0" smtClean="0"/>
          </a:p>
          <a:p>
            <a:pPr lvl="1"/>
            <a:r>
              <a:rPr lang="en-US" dirty="0" smtClean="0"/>
              <a:t>In </a:t>
            </a:r>
            <a:r>
              <a:rPr lang="en-US" dirty="0"/>
              <a:t>the N. T. we find that Christians voluntarily sold possessions in time of great </a:t>
            </a:r>
            <a:r>
              <a:rPr lang="en-US" dirty="0" smtClean="0"/>
              <a:t>need </a:t>
            </a:r>
            <a:r>
              <a:rPr lang="en-US" dirty="0"/>
              <a:t>to help </a:t>
            </a:r>
            <a:r>
              <a:rPr lang="en-US" dirty="0" smtClean="0"/>
              <a:t>needy saints</a:t>
            </a:r>
            <a:r>
              <a:rPr lang="en-US" dirty="0"/>
              <a:t> (not the leadership</a:t>
            </a:r>
            <a:r>
              <a:rPr lang="en-US" dirty="0" smtClean="0"/>
              <a:t>): </a:t>
            </a:r>
            <a:r>
              <a:rPr lang="en-US" dirty="0"/>
              <a:t>Acts 2.45; </a:t>
            </a:r>
            <a:r>
              <a:rPr lang="en-US" dirty="0" smtClean="0"/>
              <a:t>4.35; </a:t>
            </a:r>
            <a:r>
              <a:rPr lang="en-US" dirty="0"/>
              <a:t>11.29; 1 Cor. </a:t>
            </a:r>
            <a:r>
              <a:rPr lang="en-US" dirty="0" smtClean="0"/>
              <a:t>16.2</a:t>
            </a:r>
          </a:p>
          <a:p>
            <a:pPr lvl="1"/>
            <a:endParaRPr lang="en-US" dirty="0"/>
          </a:p>
          <a:p>
            <a:pPr lvl="1"/>
            <a:r>
              <a:rPr lang="en-US" dirty="0"/>
              <a:t>C</a:t>
            </a:r>
            <a:r>
              <a:rPr lang="en-US" dirty="0" smtClean="0"/>
              <a:t>hurches </a:t>
            </a:r>
            <a:r>
              <a:rPr lang="en-US" dirty="0"/>
              <a:t>did not make constant appeals for funds because of the vision of some leader</a:t>
            </a:r>
            <a:r>
              <a:rPr lang="en-US" dirty="0" smtClean="0"/>
              <a:t>.</a:t>
            </a:r>
            <a:endParaRPr lang="en-US" dirty="0"/>
          </a:p>
        </p:txBody>
      </p:sp>
      <p:sp>
        <p:nvSpPr>
          <p:cNvPr id="5" name="Date Placeholder 4"/>
          <p:cNvSpPr>
            <a:spLocks noGrp="1"/>
          </p:cNvSpPr>
          <p:nvPr>
            <p:ph type="dt" sz="half" idx="10"/>
          </p:nvPr>
        </p:nvSpPr>
        <p:spPr/>
        <p:txBody>
          <a:bodyPr/>
          <a:lstStyle/>
          <a:p>
            <a:r>
              <a:rPr lang="en-US" smtClean="0"/>
              <a:t>txkchurch.com</a:t>
            </a:r>
            <a:endParaRPr lang="en-US" dirty="0"/>
          </a:p>
        </p:txBody>
      </p:sp>
    </p:spTree>
    <p:extLst>
      <p:ext uri="{BB962C8B-B14F-4D97-AF65-F5344CB8AC3E}">
        <p14:creationId xmlns:p14="http://schemas.microsoft.com/office/powerpoint/2010/main" val="54645749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Lord’s Church Is Not a Cult</a:t>
            </a:r>
          </a:p>
        </p:txBody>
      </p:sp>
      <p:sp>
        <p:nvSpPr>
          <p:cNvPr id="3" name="Content Placeholder 2"/>
          <p:cNvSpPr>
            <a:spLocks noGrp="1"/>
          </p:cNvSpPr>
          <p:nvPr>
            <p:ph idx="1"/>
          </p:nvPr>
        </p:nvSpPr>
        <p:spPr/>
        <p:txBody>
          <a:bodyPr>
            <a:normAutofit/>
          </a:bodyPr>
          <a:lstStyle/>
          <a:p>
            <a:pPr lvl="0"/>
            <a:r>
              <a:rPr lang="en-US" dirty="0"/>
              <a:t>The Lord’s church is all the saved.</a:t>
            </a:r>
          </a:p>
          <a:p>
            <a:pPr lvl="1"/>
            <a:endParaRPr lang="en-US" dirty="0" smtClean="0"/>
          </a:p>
          <a:p>
            <a:pPr lvl="1"/>
            <a:r>
              <a:rPr lang="en-US" dirty="0" smtClean="0"/>
              <a:t>Jesus </a:t>
            </a:r>
            <a:r>
              <a:rPr lang="en-US" dirty="0"/>
              <a:t>is the Savior of His church: Matt. 16.18; Eph. </a:t>
            </a:r>
            <a:r>
              <a:rPr lang="en-US" dirty="0" smtClean="0"/>
              <a:t>5.23</a:t>
            </a:r>
            <a:endParaRPr lang="en-US" dirty="0"/>
          </a:p>
          <a:p>
            <a:pPr lvl="1"/>
            <a:endParaRPr lang="en-US" dirty="0"/>
          </a:p>
          <a:p>
            <a:pPr lvl="1"/>
            <a:r>
              <a:rPr lang="en-US" dirty="0"/>
              <a:t>There is only one church </a:t>
            </a:r>
            <a:r>
              <a:rPr lang="en-US" dirty="0" smtClean="0"/>
              <a:t>[body</a:t>
            </a:r>
            <a:r>
              <a:rPr lang="en-US" dirty="0"/>
              <a:t>]: Col. 1.18, 24; Eph. </a:t>
            </a:r>
            <a:r>
              <a:rPr lang="en-US" dirty="0" smtClean="0"/>
              <a:t>4.4</a:t>
            </a:r>
          </a:p>
          <a:p>
            <a:pPr lvl="1"/>
            <a:endParaRPr lang="en-US" dirty="0"/>
          </a:p>
          <a:p>
            <a:pPr lvl="1"/>
            <a:r>
              <a:rPr lang="en-US" dirty="0"/>
              <a:t>One is added to the body/church when saved: </a:t>
            </a:r>
            <a:r>
              <a:rPr lang="en-US" dirty="0" smtClean="0"/>
              <a:t>Acts </a:t>
            </a:r>
            <a:r>
              <a:rPr lang="en-US" dirty="0"/>
              <a:t>2.38, 41, </a:t>
            </a:r>
            <a:r>
              <a:rPr lang="en-US" dirty="0" smtClean="0"/>
              <a:t>47; </a:t>
            </a:r>
            <a:r>
              <a:rPr lang="en-US" dirty="0"/>
              <a:t>1 Cor. </a:t>
            </a:r>
            <a:r>
              <a:rPr lang="en-US" dirty="0" smtClean="0"/>
              <a:t>12.13</a:t>
            </a:r>
          </a:p>
          <a:p>
            <a:pPr lvl="1"/>
            <a:endParaRPr lang="en-US" dirty="0"/>
          </a:p>
          <a:p>
            <a:pPr lvl="1"/>
            <a:r>
              <a:rPr lang="en-US" dirty="0"/>
              <a:t>The church revealed </a:t>
            </a:r>
            <a:r>
              <a:rPr lang="en-US" dirty="0" smtClean="0"/>
              <a:t>in </a:t>
            </a:r>
            <a:r>
              <a:rPr lang="en-US" dirty="0"/>
              <a:t>the </a:t>
            </a:r>
            <a:r>
              <a:rPr lang="en-US" dirty="0" smtClean="0"/>
              <a:t>N.T. is </a:t>
            </a:r>
            <a:r>
              <a:rPr lang="en-US" dirty="0"/>
              <a:t>not a cult, sect, or denomination. It is the one </a:t>
            </a:r>
            <a:r>
              <a:rPr lang="en-US" dirty="0" smtClean="0"/>
              <a:t>body. </a:t>
            </a:r>
            <a:r>
              <a:rPr lang="en-US" i="1" dirty="0" smtClean="0"/>
              <a:t>The apostles taught the same thing.</a:t>
            </a:r>
            <a:endParaRPr lang="en-US" i="1" dirty="0"/>
          </a:p>
        </p:txBody>
      </p:sp>
      <p:sp>
        <p:nvSpPr>
          <p:cNvPr id="4" name="Date Placeholder 3"/>
          <p:cNvSpPr>
            <a:spLocks noGrp="1"/>
          </p:cNvSpPr>
          <p:nvPr>
            <p:ph type="dt" sz="half" idx="10"/>
          </p:nvPr>
        </p:nvSpPr>
        <p:spPr/>
        <p:txBody>
          <a:bodyPr/>
          <a:lstStyle/>
          <a:p>
            <a:r>
              <a:rPr lang="en-US" smtClean="0"/>
              <a:t>txkchurch.com</a:t>
            </a:r>
            <a:endParaRPr lang="en-US" dirty="0"/>
          </a:p>
        </p:txBody>
      </p:sp>
    </p:spTree>
    <p:extLst>
      <p:ext uri="{BB962C8B-B14F-4D97-AF65-F5344CB8AC3E}">
        <p14:creationId xmlns:p14="http://schemas.microsoft.com/office/powerpoint/2010/main" val="16336312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Lord’s Church Is Not a Cult</a:t>
            </a:r>
          </a:p>
        </p:txBody>
      </p:sp>
      <p:sp>
        <p:nvSpPr>
          <p:cNvPr id="3" name="Content Placeholder 2"/>
          <p:cNvSpPr>
            <a:spLocks noGrp="1"/>
          </p:cNvSpPr>
          <p:nvPr>
            <p:ph idx="1"/>
          </p:nvPr>
        </p:nvSpPr>
        <p:spPr>
          <a:xfrm>
            <a:off x="628650" y="1825625"/>
            <a:ext cx="8341730" cy="4351338"/>
          </a:xfrm>
        </p:spPr>
        <p:txBody>
          <a:bodyPr>
            <a:normAutofit lnSpcReduction="10000"/>
          </a:bodyPr>
          <a:lstStyle/>
          <a:p>
            <a:pPr lvl="0"/>
            <a:r>
              <a:rPr lang="en-US" dirty="0"/>
              <a:t>The Lord’s church does not fit the cult characteristics.</a:t>
            </a:r>
          </a:p>
          <a:p>
            <a:pPr lvl="1"/>
            <a:endParaRPr lang="en-US" dirty="0" smtClean="0"/>
          </a:p>
          <a:p>
            <a:pPr lvl="1"/>
            <a:r>
              <a:rPr lang="en-US" dirty="0" smtClean="0"/>
              <a:t>We </a:t>
            </a:r>
            <a:r>
              <a:rPr lang="en-US" dirty="0"/>
              <a:t>teach </a:t>
            </a:r>
            <a:r>
              <a:rPr lang="en-US" dirty="0" smtClean="0"/>
              <a:t>respect </a:t>
            </a:r>
            <a:r>
              <a:rPr lang="en-US" dirty="0"/>
              <a:t>for the laws of the </a:t>
            </a:r>
            <a:r>
              <a:rPr lang="en-US" dirty="0" smtClean="0"/>
              <a:t>land </a:t>
            </a:r>
            <a:r>
              <a:rPr lang="en-US" dirty="0"/>
              <a:t>(contrary to cults</a:t>
            </a:r>
            <a:r>
              <a:rPr lang="en-US" dirty="0" smtClean="0"/>
              <a:t>): Rom</a:t>
            </a:r>
            <a:r>
              <a:rPr lang="en-US" dirty="0"/>
              <a:t>. </a:t>
            </a:r>
            <a:r>
              <a:rPr lang="en-US" dirty="0" smtClean="0"/>
              <a:t>13.1ff; 1 </a:t>
            </a:r>
            <a:r>
              <a:rPr lang="en-US" dirty="0"/>
              <a:t>Tim. </a:t>
            </a:r>
            <a:r>
              <a:rPr lang="en-US" dirty="0" smtClean="0"/>
              <a:t>2.1-3; 1 </a:t>
            </a:r>
            <a:r>
              <a:rPr lang="en-US" dirty="0"/>
              <a:t>Peter </a:t>
            </a:r>
            <a:r>
              <a:rPr lang="en-US" dirty="0" smtClean="0"/>
              <a:t>2.13-17</a:t>
            </a:r>
            <a:endParaRPr lang="en-US" dirty="0"/>
          </a:p>
          <a:p>
            <a:pPr lvl="1"/>
            <a:endParaRPr lang="en-US" dirty="0" smtClean="0"/>
          </a:p>
          <a:p>
            <a:pPr lvl="1"/>
            <a:r>
              <a:rPr lang="en-US" dirty="0" smtClean="0"/>
              <a:t>We </a:t>
            </a:r>
            <a:r>
              <a:rPr lang="en-US" dirty="0"/>
              <a:t>teach </a:t>
            </a:r>
            <a:r>
              <a:rPr lang="en-US" dirty="0" smtClean="0"/>
              <a:t>to </a:t>
            </a:r>
            <a:r>
              <a:rPr lang="en-US" dirty="0"/>
              <a:t>obey </a:t>
            </a:r>
            <a:r>
              <a:rPr lang="en-US" dirty="0" smtClean="0"/>
              <a:t>employers: Eph. 6.5-9</a:t>
            </a:r>
          </a:p>
          <a:p>
            <a:pPr lvl="1"/>
            <a:endParaRPr lang="en-US" dirty="0"/>
          </a:p>
          <a:p>
            <a:pPr lvl="1"/>
            <a:r>
              <a:rPr lang="en-US" dirty="0" smtClean="0"/>
              <a:t>We (and the eldership) do not control members’ life (except, we must demand loyalty to Christ).</a:t>
            </a:r>
          </a:p>
          <a:p>
            <a:pPr lvl="1"/>
            <a:endParaRPr lang="en-US" dirty="0"/>
          </a:p>
          <a:p>
            <a:pPr lvl="1"/>
            <a:r>
              <a:rPr lang="en-US" dirty="0" smtClean="0"/>
              <a:t>We do not use intimidation, sleep deprivation, and paranoia to teach, but love, patience, and gentleness.</a:t>
            </a:r>
          </a:p>
          <a:p>
            <a:pPr lvl="1"/>
            <a:endParaRPr lang="en-US" dirty="0"/>
          </a:p>
          <a:p>
            <a:pPr lvl="1"/>
            <a:r>
              <a:rPr lang="en-US" dirty="0" smtClean="0"/>
              <a:t>We have no manual, but the Bible.</a:t>
            </a:r>
          </a:p>
        </p:txBody>
      </p:sp>
      <p:sp>
        <p:nvSpPr>
          <p:cNvPr id="4" name="Date Placeholder 3"/>
          <p:cNvSpPr>
            <a:spLocks noGrp="1"/>
          </p:cNvSpPr>
          <p:nvPr>
            <p:ph type="dt" sz="half" idx="10"/>
          </p:nvPr>
        </p:nvSpPr>
        <p:spPr/>
        <p:txBody>
          <a:bodyPr/>
          <a:lstStyle/>
          <a:p>
            <a:r>
              <a:rPr lang="en-US" smtClean="0"/>
              <a:t>txkchurch.com</a:t>
            </a:r>
            <a:endParaRPr lang="en-US" dirty="0"/>
          </a:p>
        </p:txBody>
      </p:sp>
    </p:spTree>
    <p:extLst>
      <p:ext uri="{BB962C8B-B14F-4D97-AF65-F5344CB8AC3E}">
        <p14:creationId xmlns:p14="http://schemas.microsoft.com/office/powerpoint/2010/main" val="11040475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8081" y="744970"/>
            <a:ext cx="8087838" cy="5014562"/>
          </a:xfrm>
        </p:spPr>
        <p:txBody>
          <a:bodyPr>
            <a:noAutofit/>
          </a:bodyPr>
          <a:lstStyle/>
          <a:p>
            <a:pPr algn="ctr"/>
            <a:r>
              <a:rPr lang="en-US" sz="6000" dirty="0"/>
              <a:t>When we serve Jesus, we will have enemies of the </a:t>
            </a:r>
            <a:r>
              <a:rPr lang="en-US" sz="6000" dirty="0" smtClean="0"/>
              <a:t>cross (Phil</a:t>
            </a:r>
            <a:r>
              <a:rPr lang="en-US" sz="6000" dirty="0"/>
              <a:t>. </a:t>
            </a:r>
            <a:r>
              <a:rPr lang="en-US" sz="6000" dirty="0" smtClean="0"/>
              <a:t>3.17-19). Will </a:t>
            </a:r>
            <a:r>
              <a:rPr lang="en-US" sz="6000" dirty="0"/>
              <a:t>you serve Jesus, regardless of what others label you as? </a:t>
            </a:r>
          </a:p>
        </p:txBody>
      </p:sp>
      <p:sp>
        <p:nvSpPr>
          <p:cNvPr id="4" name="Date Placeholder 3"/>
          <p:cNvSpPr>
            <a:spLocks noGrp="1"/>
          </p:cNvSpPr>
          <p:nvPr>
            <p:ph type="dt" sz="half" idx="10"/>
          </p:nvPr>
        </p:nvSpPr>
        <p:spPr/>
        <p:txBody>
          <a:bodyPr/>
          <a:lstStyle/>
          <a:p>
            <a:r>
              <a:rPr lang="en-US" smtClean="0"/>
              <a:t>txkchurch.com</a:t>
            </a:r>
            <a:endParaRPr lang="en-US" dirty="0"/>
          </a:p>
        </p:txBody>
      </p:sp>
    </p:spTree>
    <p:extLst>
      <p:ext uri="{BB962C8B-B14F-4D97-AF65-F5344CB8AC3E}">
        <p14:creationId xmlns:p14="http://schemas.microsoft.com/office/powerpoint/2010/main" val="1664170851"/>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 16.1-3</a:t>
            </a:r>
            <a:endParaRPr lang="en-US" dirty="0"/>
          </a:p>
        </p:txBody>
      </p:sp>
      <p:sp>
        <p:nvSpPr>
          <p:cNvPr id="3" name="Content Placeholder 2"/>
          <p:cNvSpPr>
            <a:spLocks noGrp="1"/>
          </p:cNvSpPr>
          <p:nvPr>
            <p:ph idx="1"/>
          </p:nvPr>
        </p:nvSpPr>
        <p:spPr/>
        <p:txBody>
          <a:bodyPr>
            <a:normAutofit/>
          </a:bodyPr>
          <a:lstStyle/>
          <a:p>
            <a:r>
              <a:rPr lang="en-US" sz="3200" dirty="0"/>
              <a:t>“I have said all these things to you to keep you from falling away. They will put you out of the synagogues. Indeed, the hour is coming when whoever kills you will think he is offering service to God. And they will do these things because they have not known the Father, nor me</a:t>
            </a:r>
            <a:r>
              <a:rPr lang="en-US" sz="3200" dirty="0" smtClean="0"/>
              <a:t>.”</a:t>
            </a:r>
            <a:endParaRPr lang="en-US" sz="3200" dirty="0"/>
          </a:p>
        </p:txBody>
      </p:sp>
      <p:sp>
        <p:nvSpPr>
          <p:cNvPr id="4" name="Date Placeholder 3"/>
          <p:cNvSpPr>
            <a:spLocks noGrp="1"/>
          </p:cNvSpPr>
          <p:nvPr>
            <p:ph type="dt" sz="half" idx="10"/>
          </p:nvPr>
        </p:nvSpPr>
        <p:spPr/>
        <p:txBody>
          <a:bodyPr/>
          <a:lstStyle/>
          <a:p>
            <a:r>
              <a:rPr lang="en-US" smtClean="0"/>
              <a:t>txkchurch.com</a:t>
            </a:r>
            <a:endParaRPr lang="en-US" dirty="0"/>
          </a:p>
        </p:txBody>
      </p:sp>
    </p:spTree>
    <p:extLst>
      <p:ext uri="{BB962C8B-B14F-4D97-AF65-F5344CB8AC3E}">
        <p14:creationId xmlns:p14="http://schemas.microsoft.com/office/powerpoint/2010/main" val="25798663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Luke 7.34; Matthew 10.24-25</a:t>
            </a:r>
            <a:endParaRPr lang="en-US" dirty="0"/>
          </a:p>
        </p:txBody>
      </p:sp>
      <p:sp>
        <p:nvSpPr>
          <p:cNvPr id="3" name="Content Placeholder 2"/>
          <p:cNvSpPr>
            <a:spLocks noGrp="1"/>
          </p:cNvSpPr>
          <p:nvPr>
            <p:ph idx="1"/>
          </p:nvPr>
        </p:nvSpPr>
        <p:spPr>
          <a:xfrm>
            <a:off x="628650" y="1825625"/>
            <a:ext cx="8199466" cy="4351338"/>
          </a:xfrm>
        </p:spPr>
        <p:txBody>
          <a:bodyPr>
            <a:noAutofit/>
          </a:bodyPr>
          <a:lstStyle/>
          <a:p>
            <a:r>
              <a:rPr lang="en-US" sz="3200" dirty="0"/>
              <a:t>“The Son of Man has come eating and drinking, and you say, ‘Look at him! A glutton and a drunkard, a friend of tax collectors and sinners</a:t>
            </a:r>
            <a:r>
              <a:rPr lang="en-US" sz="3200" dirty="0" smtClean="0"/>
              <a:t>!’”</a:t>
            </a:r>
          </a:p>
          <a:p>
            <a:r>
              <a:rPr lang="en-US" sz="3200" dirty="0" smtClean="0"/>
              <a:t> </a:t>
            </a:r>
            <a:r>
              <a:rPr lang="en-US" sz="3200" dirty="0"/>
              <a:t> </a:t>
            </a:r>
          </a:p>
          <a:p>
            <a:r>
              <a:rPr lang="en-US" sz="3200" dirty="0"/>
              <a:t>“A disciple is not above his teacher, nor a servant above his master. It is enough for the disciple to be like his teacher, and the servant like his master. If they have called the master of the house </a:t>
            </a:r>
            <a:r>
              <a:rPr lang="en-US" sz="3200" dirty="0" err="1"/>
              <a:t>Beelzebul</a:t>
            </a:r>
            <a:r>
              <a:rPr lang="en-US" sz="3200" dirty="0"/>
              <a:t>, how much more will they malign those of his household</a:t>
            </a:r>
            <a:r>
              <a:rPr lang="en-US" sz="3200" dirty="0" smtClean="0"/>
              <a:t>.”</a:t>
            </a:r>
            <a:endParaRPr lang="en-US" sz="3200" dirty="0"/>
          </a:p>
        </p:txBody>
      </p:sp>
    </p:spTree>
    <p:extLst>
      <p:ext uri="{BB962C8B-B14F-4D97-AF65-F5344CB8AC3E}">
        <p14:creationId xmlns:p14="http://schemas.microsoft.com/office/powerpoint/2010/main" val="9414648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Acts 24.5, 14</a:t>
            </a:r>
            <a:endParaRPr lang="en-US" dirty="0"/>
          </a:p>
        </p:txBody>
      </p:sp>
      <p:sp>
        <p:nvSpPr>
          <p:cNvPr id="3" name="Content Placeholder 2"/>
          <p:cNvSpPr>
            <a:spLocks noGrp="1"/>
          </p:cNvSpPr>
          <p:nvPr>
            <p:ph idx="1"/>
          </p:nvPr>
        </p:nvSpPr>
        <p:spPr>
          <a:xfrm>
            <a:off x="628649" y="1825625"/>
            <a:ext cx="8349095" cy="4351338"/>
          </a:xfrm>
        </p:spPr>
        <p:txBody>
          <a:bodyPr>
            <a:noAutofit/>
          </a:bodyPr>
          <a:lstStyle/>
          <a:p>
            <a:r>
              <a:rPr lang="en-US" sz="3000" dirty="0"/>
              <a:t>“For we have found this man a plague, one who stirs up riots among all the Jews throughout the world and is a ringleader of the </a:t>
            </a:r>
            <a:r>
              <a:rPr lang="en-US" sz="3000" u="sng" dirty="0"/>
              <a:t>sect</a:t>
            </a:r>
            <a:r>
              <a:rPr lang="en-US" sz="3000" dirty="0"/>
              <a:t> of the Nazarenes</a:t>
            </a:r>
            <a:r>
              <a:rPr lang="en-US" sz="3000" dirty="0" smtClean="0"/>
              <a:t>.”</a:t>
            </a:r>
          </a:p>
          <a:p>
            <a:r>
              <a:rPr lang="en-US" sz="3000" dirty="0"/>
              <a:t> </a:t>
            </a:r>
          </a:p>
          <a:p>
            <a:r>
              <a:rPr lang="en-US" sz="3000" dirty="0"/>
              <a:t>“But this I confess to you, that according to the Way, which they call a </a:t>
            </a:r>
            <a:r>
              <a:rPr lang="en-US" sz="3000" u="sng" dirty="0"/>
              <a:t>sect</a:t>
            </a:r>
            <a:r>
              <a:rPr lang="en-US" sz="3000" dirty="0"/>
              <a:t>, I worship the God of our fathers, believing everything laid down by the Law and written in the </a:t>
            </a:r>
            <a:r>
              <a:rPr lang="en-US" sz="3000" dirty="0" smtClean="0"/>
              <a:t>Prophets”</a:t>
            </a:r>
            <a:endParaRPr lang="en-US" sz="3000" dirty="0"/>
          </a:p>
        </p:txBody>
      </p:sp>
      <p:sp>
        <p:nvSpPr>
          <p:cNvPr id="4" name="Date Placeholder 3"/>
          <p:cNvSpPr>
            <a:spLocks noGrp="1"/>
          </p:cNvSpPr>
          <p:nvPr>
            <p:ph type="dt" sz="half" idx="10"/>
          </p:nvPr>
        </p:nvSpPr>
        <p:spPr/>
        <p:txBody>
          <a:bodyPr/>
          <a:lstStyle/>
          <a:p>
            <a:r>
              <a:rPr lang="en-US" smtClean="0"/>
              <a:t>txkchurch.com</a:t>
            </a:r>
            <a:endParaRPr lang="en-US" dirty="0"/>
          </a:p>
        </p:txBody>
      </p:sp>
    </p:spTree>
    <p:extLst>
      <p:ext uri="{BB962C8B-B14F-4D97-AF65-F5344CB8AC3E}">
        <p14:creationId xmlns:p14="http://schemas.microsoft.com/office/powerpoint/2010/main" val="122373518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Acts 28.21-22</a:t>
            </a:r>
            <a:endParaRPr lang="en-US" dirty="0"/>
          </a:p>
        </p:txBody>
      </p:sp>
      <p:sp>
        <p:nvSpPr>
          <p:cNvPr id="3" name="Content Placeholder 2"/>
          <p:cNvSpPr>
            <a:spLocks noGrp="1"/>
          </p:cNvSpPr>
          <p:nvPr>
            <p:ph idx="1"/>
          </p:nvPr>
        </p:nvSpPr>
        <p:spPr>
          <a:xfrm>
            <a:off x="628649" y="1825625"/>
            <a:ext cx="8349095" cy="4351338"/>
          </a:xfrm>
        </p:spPr>
        <p:txBody>
          <a:bodyPr>
            <a:noAutofit/>
          </a:bodyPr>
          <a:lstStyle/>
          <a:p>
            <a:r>
              <a:rPr lang="en-US" sz="3200" dirty="0" smtClean="0"/>
              <a:t>“</a:t>
            </a:r>
            <a:r>
              <a:rPr lang="en-US" sz="3200" dirty="0"/>
              <a:t>And they said to him, “We have received no letters from Judea about you, and none of the brothers coming here has reported or spoken any evil about you. But we desire to hear from you what your views are, for with regard to this </a:t>
            </a:r>
            <a:r>
              <a:rPr lang="en-US" sz="3200" u="sng" dirty="0"/>
              <a:t>sect</a:t>
            </a:r>
            <a:r>
              <a:rPr lang="en-US" sz="3200" dirty="0"/>
              <a:t> we know that everywhere it is spoken against</a:t>
            </a:r>
            <a:r>
              <a:rPr lang="en-US" sz="3200" dirty="0" smtClean="0"/>
              <a:t>.”</a:t>
            </a:r>
            <a:endParaRPr lang="en-US" sz="3200" dirty="0"/>
          </a:p>
        </p:txBody>
      </p:sp>
      <p:sp>
        <p:nvSpPr>
          <p:cNvPr id="4" name="Date Placeholder 3"/>
          <p:cNvSpPr>
            <a:spLocks noGrp="1"/>
          </p:cNvSpPr>
          <p:nvPr>
            <p:ph type="dt" sz="half" idx="10"/>
          </p:nvPr>
        </p:nvSpPr>
        <p:spPr/>
        <p:txBody>
          <a:bodyPr/>
          <a:lstStyle/>
          <a:p>
            <a:r>
              <a:rPr lang="en-US" smtClean="0"/>
              <a:t>txkchurch.com</a:t>
            </a:r>
            <a:endParaRPr lang="en-US" dirty="0"/>
          </a:p>
        </p:txBody>
      </p:sp>
    </p:spTree>
    <p:extLst>
      <p:ext uri="{BB962C8B-B14F-4D97-AF65-F5344CB8AC3E}">
        <p14:creationId xmlns:p14="http://schemas.microsoft.com/office/powerpoint/2010/main" val="166102706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Peter 4.12-16</a:t>
            </a:r>
            <a:endParaRPr lang="en-US" dirty="0"/>
          </a:p>
        </p:txBody>
      </p:sp>
      <p:sp>
        <p:nvSpPr>
          <p:cNvPr id="3" name="Content Placeholder 2"/>
          <p:cNvSpPr>
            <a:spLocks noGrp="1"/>
          </p:cNvSpPr>
          <p:nvPr>
            <p:ph idx="1"/>
          </p:nvPr>
        </p:nvSpPr>
        <p:spPr/>
        <p:txBody>
          <a:bodyPr>
            <a:normAutofit lnSpcReduction="10000"/>
          </a:bodyPr>
          <a:lstStyle/>
          <a:p>
            <a:r>
              <a:rPr lang="en-US" dirty="0"/>
              <a:t>Beloved, do not be surprised at the fiery trial when it comes upon you to test you, as though something strange were happening to you</a:t>
            </a:r>
            <a:r>
              <a:rPr lang="en-US" dirty="0" smtClean="0"/>
              <a:t>.</a:t>
            </a:r>
            <a:r>
              <a:rPr lang="en-US" dirty="0"/>
              <a:t> But rejoice insofar as you share Christ's sufferings, that you may also rejoice and be glad when his glory is revealed</a:t>
            </a:r>
            <a:r>
              <a:rPr lang="en-US" dirty="0" smtClean="0"/>
              <a:t>.</a:t>
            </a:r>
            <a:r>
              <a:rPr lang="en-US" dirty="0"/>
              <a:t> If you are insulted for the name of Christ, you are blessed, because the Spirit of </a:t>
            </a:r>
            <a:r>
              <a:rPr lang="en-US" dirty="0" smtClean="0"/>
              <a:t>glory and </a:t>
            </a:r>
            <a:r>
              <a:rPr lang="en-US" dirty="0"/>
              <a:t>of God rests upon you</a:t>
            </a:r>
            <a:r>
              <a:rPr lang="en-US" dirty="0" smtClean="0"/>
              <a:t>.</a:t>
            </a:r>
            <a:r>
              <a:rPr lang="en-US" dirty="0"/>
              <a:t> But let none of you suffer as a murderer or a thief or an evildoer or as a meddler</a:t>
            </a:r>
            <a:r>
              <a:rPr lang="en-US" dirty="0" smtClean="0"/>
              <a:t>.</a:t>
            </a:r>
            <a:r>
              <a:rPr lang="en-US" dirty="0"/>
              <a:t> Yet if anyone suffers as a Christian, let him not be ashamed, but let him glorify God in that name.</a:t>
            </a:r>
          </a:p>
        </p:txBody>
      </p:sp>
      <p:sp>
        <p:nvSpPr>
          <p:cNvPr id="4" name="Date Placeholder 3"/>
          <p:cNvSpPr>
            <a:spLocks noGrp="1"/>
          </p:cNvSpPr>
          <p:nvPr>
            <p:ph type="dt" sz="half" idx="10"/>
          </p:nvPr>
        </p:nvSpPr>
        <p:spPr/>
        <p:txBody>
          <a:bodyPr/>
          <a:lstStyle/>
          <a:p>
            <a:r>
              <a:rPr lang="en-US" smtClean="0"/>
              <a:t>txkchurch.com</a:t>
            </a:r>
            <a:endParaRPr lang="en-US" dirty="0"/>
          </a:p>
        </p:txBody>
      </p:sp>
    </p:spTree>
    <p:extLst>
      <p:ext uri="{BB962C8B-B14F-4D97-AF65-F5344CB8AC3E}">
        <p14:creationId xmlns:p14="http://schemas.microsoft.com/office/powerpoint/2010/main" val="72764057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Matthew 5.10-12</a:t>
            </a:r>
            <a:endParaRPr lang="en-US" dirty="0"/>
          </a:p>
        </p:txBody>
      </p:sp>
      <p:sp>
        <p:nvSpPr>
          <p:cNvPr id="3" name="Content Placeholder 2"/>
          <p:cNvSpPr>
            <a:spLocks noGrp="1"/>
          </p:cNvSpPr>
          <p:nvPr>
            <p:ph idx="1"/>
          </p:nvPr>
        </p:nvSpPr>
        <p:spPr/>
        <p:txBody>
          <a:bodyPr>
            <a:normAutofit/>
          </a:bodyPr>
          <a:lstStyle/>
          <a:p>
            <a:r>
              <a:rPr lang="en-US" sz="3200" dirty="0" smtClean="0"/>
              <a:t>“Blessed </a:t>
            </a:r>
            <a:r>
              <a:rPr lang="en-US" sz="3200" dirty="0"/>
              <a:t>are those who are persecuted for righteousness' sake, for theirs is the kingdom of heaven</a:t>
            </a:r>
            <a:r>
              <a:rPr lang="en-US" sz="3200" dirty="0" smtClean="0"/>
              <a:t>. ‘Blessed </a:t>
            </a:r>
            <a:r>
              <a:rPr lang="en-US" sz="3200" dirty="0"/>
              <a:t>are you when others revile you and persecute you and utter all kinds of evil against you falsely on my account</a:t>
            </a:r>
            <a:r>
              <a:rPr lang="en-US" sz="3200" dirty="0" smtClean="0"/>
              <a:t>.</a:t>
            </a:r>
            <a:r>
              <a:rPr lang="en-US" sz="3200" dirty="0"/>
              <a:t> Rejoice and be glad, for your reward is great in heaven, for so they persecuted the prophets who were before you</a:t>
            </a:r>
            <a:r>
              <a:rPr lang="en-US" sz="3200" dirty="0" smtClean="0"/>
              <a:t>.’”</a:t>
            </a:r>
            <a:endParaRPr lang="en-US" sz="3200" dirty="0"/>
          </a:p>
        </p:txBody>
      </p:sp>
      <p:sp>
        <p:nvSpPr>
          <p:cNvPr id="4" name="Date Placeholder 3"/>
          <p:cNvSpPr>
            <a:spLocks noGrp="1"/>
          </p:cNvSpPr>
          <p:nvPr>
            <p:ph type="dt" sz="half" idx="10"/>
          </p:nvPr>
        </p:nvSpPr>
        <p:spPr/>
        <p:txBody>
          <a:bodyPr/>
          <a:lstStyle/>
          <a:p>
            <a:r>
              <a:rPr lang="en-US" smtClean="0"/>
              <a:t>txkchurch.com</a:t>
            </a:r>
            <a:endParaRPr lang="en-US" dirty="0"/>
          </a:p>
        </p:txBody>
      </p:sp>
    </p:spTree>
    <p:extLst>
      <p:ext uri="{BB962C8B-B14F-4D97-AF65-F5344CB8AC3E}">
        <p14:creationId xmlns:p14="http://schemas.microsoft.com/office/powerpoint/2010/main" val="69871341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2327</TotalTime>
  <Words>2101</Words>
  <Application>Microsoft Macintosh PowerPoint</Application>
  <PresentationFormat>On-screen Show (4:3)</PresentationFormat>
  <Paragraphs>186</Paragraphs>
  <Slides>34</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Calibri</vt:lpstr>
      <vt:lpstr>Calibri Light</vt:lpstr>
      <vt:lpstr>Corbel</vt:lpstr>
      <vt:lpstr>Arial</vt:lpstr>
      <vt:lpstr>Office Theme</vt:lpstr>
      <vt:lpstr>PowerPoint Presentation</vt:lpstr>
      <vt:lpstr>We Should Not Be Surprised.</vt:lpstr>
      <vt:lpstr>John 15.18-21; Matthew 10.22</vt:lpstr>
      <vt:lpstr>John 16.1-3</vt:lpstr>
      <vt:lpstr>Luke 7.34; Matthew 10.24-25</vt:lpstr>
      <vt:lpstr>Acts 24.5, 14</vt:lpstr>
      <vt:lpstr>Acts 28.21-22</vt:lpstr>
      <vt:lpstr>1 Peter 4.12-16</vt:lpstr>
      <vt:lpstr>Matthew 5.10-12</vt:lpstr>
      <vt:lpstr>What to Expect as a Christian</vt:lpstr>
      <vt:lpstr>What is a Cult?</vt:lpstr>
      <vt:lpstr>The American Heritage Dictionary</vt:lpstr>
      <vt:lpstr>PowerPoint Presentation</vt:lpstr>
      <vt:lpstr>Distinguishing Characteristics</vt:lpstr>
      <vt:lpstr>Distinguishing Characteristics</vt:lpstr>
      <vt:lpstr>Distinguishing Characteristics</vt:lpstr>
      <vt:lpstr>Distinguishing Characteristics</vt:lpstr>
      <vt:lpstr>Distinguishing Characteristics</vt:lpstr>
      <vt:lpstr>Distinguishing Characteristics</vt:lpstr>
      <vt:lpstr>Distinguishing Characteristics</vt:lpstr>
      <vt:lpstr>Distinguishing Characteristics</vt:lpstr>
      <vt:lpstr>Why Are We Labeled a Cult?</vt:lpstr>
      <vt:lpstr>Why Are We Labeled a Cult?</vt:lpstr>
      <vt:lpstr>Why Are We Labeled a Cult?</vt:lpstr>
      <vt:lpstr>Why Are We Labeled a Cult?</vt:lpstr>
      <vt:lpstr>PowerPoint Presentation</vt:lpstr>
      <vt:lpstr>The Lord’s Church Is Not a Cult</vt:lpstr>
      <vt:lpstr>The Lord’s Church Is Not a Cult</vt:lpstr>
      <vt:lpstr>The Lord’s Church Is Not a Cult</vt:lpstr>
      <vt:lpstr>The Lord’s Church Is Not a Cult</vt:lpstr>
      <vt:lpstr>The Lord’s Church Is Not a Cult</vt:lpstr>
      <vt:lpstr>The Lord’s Church Is Not a Cult</vt:lpstr>
      <vt:lpstr>The Lord’s Church Is Not a Cult</vt:lpstr>
      <vt:lpstr>PowerPoint Presentation</vt:lpstr>
    </vt:vector>
  </TitlesOfParts>
  <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Bryan Garlock</dc:creator>
  <cp:lastModifiedBy>Bryan Garlock</cp:lastModifiedBy>
  <cp:revision>47</cp:revision>
  <dcterms:created xsi:type="dcterms:W3CDTF">2017-10-13T16:13:02Z</dcterms:created>
  <dcterms:modified xsi:type="dcterms:W3CDTF">2017-10-16T19:26:42Z</dcterms:modified>
</cp:coreProperties>
</file>