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0"/>
  </p:notesMasterIdLst>
  <p:sldIdLst>
    <p:sldId id="256" r:id="rId2"/>
    <p:sldId id="257" r:id="rId3"/>
    <p:sldId id="258" r:id="rId4"/>
    <p:sldId id="259" r:id="rId5"/>
    <p:sldId id="260" r:id="rId6"/>
    <p:sldId id="262" r:id="rId7"/>
    <p:sldId id="263" r:id="rId8"/>
    <p:sldId id="264" r:id="rId9"/>
    <p:sldId id="265" r:id="rId10"/>
    <p:sldId id="266" r:id="rId11"/>
    <p:sldId id="269" r:id="rId12"/>
    <p:sldId id="267" r:id="rId13"/>
    <p:sldId id="268" r:id="rId14"/>
    <p:sldId id="271" r:id="rId15"/>
    <p:sldId id="270" r:id="rId16"/>
    <p:sldId id="272" r:id="rId17"/>
    <p:sldId id="273"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7"/>
    <p:restoredTop sz="94649"/>
  </p:normalViewPr>
  <p:slideViewPr>
    <p:cSldViewPr snapToGrid="0" snapToObjects="1" showGuides="1">
      <p:cViewPr varScale="1">
        <p:scale>
          <a:sx n="92" d="100"/>
          <a:sy n="92" d="100"/>
        </p:scale>
        <p:origin x="1064" y="1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E7C5F5-58FB-314C-9BD4-1E176A6BD5E2}" type="datetimeFigureOut">
              <a:rPr lang="en-US" smtClean="0"/>
              <a:t>8/20/17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F8179E-BDBE-E149-B257-B5A72DE8E1D7}" type="slidenum">
              <a:rPr lang="en-US" smtClean="0"/>
              <a:t>‹#›</a:t>
            </a:fld>
            <a:endParaRPr lang="en-US"/>
          </a:p>
        </p:txBody>
      </p:sp>
    </p:spTree>
    <p:extLst>
      <p:ext uri="{BB962C8B-B14F-4D97-AF65-F5344CB8AC3E}">
        <p14:creationId xmlns:p14="http://schemas.microsoft.com/office/powerpoint/2010/main" val="21174719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7F8179E-BDBE-E149-B257-B5A72DE8E1D7}" type="slidenum">
              <a:rPr lang="en-US" smtClean="0"/>
              <a:t>2</a:t>
            </a:fld>
            <a:endParaRPr lang="en-US"/>
          </a:p>
        </p:txBody>
      </p:sp>
    </p:spTree>
    <p:extLst>
      <p:ext uri="{BB962C8B-B14F-4D97-AF65-F5344CB8AC3E}">
        <p14:creationId xmlns:p14="http://schemas.microsoft.com/office/powerpoint/2010/main" val="2521832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F8179E-BDBE-E149-B257-B5A72DE8E1D7}" type="slidenum">
              <a:rPr lang="en-US" smtClean="0"/>
              <a:t>12</a:t>
            </a:fld>
            <a:endParaRPr lang="en-US"/>
          </a:p>
        </p:txBody>
      </p:sp>
    </p:spTree>
    <p:extLst>
      <p:ext uri="{BB962C8B-B14F-4D97-AF65-F5344CB8AC3E}">
        <p14:creationId xmlns:p14="http://schemas.microsoft.com/office/powerpoint/2010/main" val="10279430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F8179E-BDBE-E149-B257-B5A72DE8E1D7}" type="slidenum">
              <a:rPr lang="en-US" smtClean="0"/>
              <a:t>15</a:t>
            </a:fld>
            <a:endParaRPr lang="en-US"/>
          </a:p>
        </p:txBody>
      </p:sp>
    </p:spTree>
    <p:extLst>
      <p:ext uri="{BB962C8B-B14F-4D97-AF65-F5344CB8AC3E}">
        <p14:creationId xmlns:p14="http://schemas.microsoft.com/office/powerpoint/2010/main" val="13200652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F8179E-BDBE-E149-B257-B5A72DE8E1D7}" type="slidenum">
              <a:rPr lang="en-US" smtClean="0"/>
              <a:t>16</a:t>
            </a:fld>
            <a:endParaRPr lang="en-US"/>
          </a:p>
        </p:txBody>
      </p:sp>
    </p:spTree>
    <p:extLst>
      <p:ext uri="{BB962C8B-B14F-4D97-AF65-F5344CB8AC3E}">
        <p14:creationId xmlns:p14="http://schemas.microsoft.com/office/powerpoint/2010/main" val="18703806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F8179E-BDBE-E149-B257-B5A72DE8E1D7}" type="slidenum">
              <a:rPr lang="en-US" smtClean="0"/>
              <a:t>17</a:t>
            </a:fld>
            <a:endParaRPr lang="en-US"/>
          </a:p>
        </p:txBody>
      </p:sp>
    </p:spTree>
    <p:extLst>
      <p:ext uri="{BB962C8B-B14F-4D97-AF65-F5344CB8AC3E}">
        <p14:creationId xmlns:p14="http://schemas.microsoft.com/office/powerpoint/2010/main" val="3539602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t>txkchurch.com</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A2721E-2070-3141-A307-FBFAD817CA2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txkchurch.com</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A2721E-2070-3141-A307-FBFAD817CA2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txkchurch.com</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A2721E-2070-3141-A307-FBFAD817CA2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indent="0">
              <a:spcBef>
                <a:spcPts val="0"/>
              </a:spcBef>
              <a:buFont typeface="Arial" charset="0"/>
              <a:buNone/>
              <a:defRPr b="1">
                <a:latin typeface="Corbel" charset="0"/>
                <a:ea typeface="Corbel" charset="0"/>
                <a:cs typeface="Corbel"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0" indent="0">
              <a:spcBef>
                <a:spcPts val="0"/>
              </a:spcBef>
              <a:buNone/>
              <a:defRPr b="1">
                <a:latin typeface="Corbel" charset="0"/>
                <a:ea typeface="Corbel" charset="0"/>
                <a:cs typeface="Corbel" charset="0"/>
              </a:defRPr>
            </a:lvl1pPr>
            <a:lvl2pPr marL="457200" indent="0">
              <a:spcBef>
                <a:spcPts val="0"/>
              </a:spcBef>
              <a:buNone/>
              <a:defRPr b="1">
                <a:latin typeface="Corbel" charset="0"/>
                <a:ea typeface="Corbel" charset="0"/>
                <a:cs typeface="Corbel" charset="0"/>
              </a:defRPr>
            </a:lvl2pPr>
            <a:lvl3pPr marL="914400" indent="0">
              <a:spcBef>
                <a:spcPts val="0"/>
              </a:spcBef>
              <a:buNone/>
              <a:defRPr b="1">
                <a:latin typeface="Corbel" charset="0"/>
                <a:ea typeface="Corbel" charset="0"/>
                <a:cs typeface="Corbel" charset="0"/>
              </a:defRPr>
            </a:lvl3pPr>
            <a:lvl4pPr marL="1371600" indent="0">
              <a:spcBef>
                <a:spcPts val="0"/>
              </a:spcBef>
              <a:buNone/>
              <a:defRPr b="1">
                <a:latin typeface="Corbel" charset="0"/>
                <a:ea typeface="Corbel" charset="0"/>
                <a:cs typeface="Corbel" charset="0"/>
              </a:defRPr>
            </a:lvl4pPr>
            <a:lvl5pPr marL="1828800" indent="0">
              <a:spcBef>
                <a:spcPts val="0"/>
              </a:spcBef>
              <a:buNone/>
              <a:defRPr b="1">
                <a:latin typeface="Corbel" charset="0"/>
                <a:ea typeface="Corbel" charset="0"/>
                <a:cs typeface="Corbel"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marL="0" indent="0">
              <a:spcBef>
                <a:spcPts val="0"/>
              </a:spcBef>
              <a:buFont typeface="Arial" charset="0"/>
              <a:buNone/>
              <a:defRPr sz="1800" b="1">
                <a:solidFill>
                  <a:schemeClr val="tx1"/>
                </a:solidFill>
                <a:latin typeface="Corbel" charset="0"/>
                <a:ea typeface="Corbel" charset="0"/>
                <a:cs typeface="Corbel" charset="0"/>
              </a:defRPr>
            </a:lvl1pPr>
          </a:lstStyle>
          <a:p>
            <a:r>
              <a:rPr lang="en-US" dirty="0" err="1" smtClean="0"/>
              <a:t>txkchurch.com</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A2721E-2070-3141-A307-FBFAD817CA27}"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txkchurch.com</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A2721E-2070-3141-A307-FBFAD817CA2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smtClean="0"/>
              <a:t>txkchurch.com</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A2721E-2070-3141-A307-FBFAD817CA2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smtClean="0"/>
              <a:t>txkchurch.com</a:t>
            </a:r>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A2721E-2070-3141-A307-FBFAD817CA2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en-US" smtClean="0"/>
              <a:t>txkchurch.com</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A2721E-2070-3141-A307-FBFAD817CA2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txkchurch.com</a:t>
            </a:r>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A2721E-2070-3141-A307-FBFAD817CA2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txkchurch.com</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A2721E-2070-3141-A307-FBFAD817CA2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txkchurch.com</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A2721E-2070-3141-A307-FBFAD817CA2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0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txkchurch.com</a:t>
            </a:r>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A2721E-2070-3141-A307-FBFAD817CA27}" type="slidenum">
              <a:rPr lang="en-US" smtClean="0"/>
              <a:t>‹#›</a:t>
            </a:fld>
            <a:endParaRPr lang="en-US"/>
          </a:p>
        </p:txBody>
      </p:sp>
    </p:spTree>
    <p:extLst>
      <p:ext uri="{BB962C8B-B14F-4D97-AF65-F5344CB8AC3E}">
        <p14:creationId xmlns:p14="http://schemas.microsoft.com/office/powerpoint/2010/main" val="6904590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1260788"/>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John’s Background</a:t>
            </a:r>
            <a:endParaRPr lang="en-US" dirty="0"/>
          </a:p>
        </p:txBody>
      </p:sp>
      <p:sp>
        <p:nvSpPr>
          <p:cNvPr id="3" name="Content Placeholder 2"/>
          <p:cNvSpPr>
            <a:spLocks noGrp="1"/>
          </p:cNvSpPr>
          <p:nvPr>
            <p:ph idx="1"/>
          </p:nvPr>
        </p:nvSpPr>
        <p:spPr/>
        <p:txBody>
          <a:bodyPr>
            <a:normAutofit/>
          </a:bodyPr>
          <a:lstStyle/>
          <a:p>
            <a:r>
              <a:rPr lang="en-US" sz="3200" dirty="0" smtClean="0"/>
              <a:t>His </a:t>
            </a:r>
            <a:r>
              <a:rPr lang="en-US" sz="3200" dirty="0"/>
              <a:t>“name was </a:t>
            </a:r>
            <a:r>
              <a:rPr lang="en-US" sz="3200" dirty="0" smtClean="0"/>
              <a:t>John”: Luke 1.13; </a:t>
            </a:r>
            <a:r>
              <a:rPr lang="en-US" sz="3200" dirty="0"/>
              <a:t>John </a:t>
            </a:r>
            <a:r>
              <a:rPr lang="en-US" sz="3200" dirty="0" smtClean="0"/>
              <a:t>1.6</a:t>
            </a:r>
          </a:p>
          <a:p>
            <a:endParaRPr lang="en-US" sz="3200" dirty="0" smtClean="0"/>
          </a:p>
          <a:p>
            <a:r>
              <a:rPr lang="en-US" sz="3200" dirty="0"/>
              <a:t>His miraculous (Luke 1.18, 36) birth was announced by an </a:t>
            </a:r>
            <a:r>
              <a:rPr lang="en-US" sz="3200" dirty="0" smtClean="0"/>
              <a:t>angel: Luke 1.13</a:t>
            </a:r>
            <a:endParaRPr lang="en-US" sz="3200" dirty="0"/>
          </a:p>
          <a:p>
            <a:endParaRPr lang="en-US" sz="3200" dirty="0"/>
          </a:p>
          <a:p>
            <a:r>
              <a:rPr lang="en-US" sz="3200" dirty="0" smtClean="0"/>
              <a:t>Many </a:t>
            </a:r>
            <a:r>
              <a:rPr lang="en-US" sz="3200" dirty="0"/>
              <a:t>thought he was the Messiah: Luke 2.25-26, 38; 3.15; John </a:t>
            </a:r>
            <a:r>
              <a:rPr lang="en-US" sz="3200" dirty="0" smtClean="0"/>
              <a:t>1.19-27</a:t>
            </a:r>
            <a:endParaRPr lang="en-US" sz="3200" dirty="0"/>
          </a:p>
        </p:txBody>
      </p:sp>
      <p:sp>
        <p:nvSpPr>
          <p:cNvPr id="4" name="Date Placeholder 3"/>
          <p:cNvSpPr>
            <a:spLocks noGrp="1"/>
          </p:cNvSpPr>
          <p:nvPr>
            <p:ph type="dt" sz="half" idx="10"/>
          </p:nvPr>
        </p:nvSpPr>
        <p:spPr/>
        <p:txBody>
          <a:bodyPr/>
          <a:lstStyle/>
          <a:p>
            <a:r>
              <a:rPr lang="en-US" smtClean="0"/>
              <a:t>txkchurch.com</a:t>
            </a:r>
            <a:endParaRPr lang="en-US" dirty="0"/>
          </a:p>
        </p:txBody>
      </p:sp>
    </p:spTree>
    <p:extLst>
      <p:ext uri="{BB962C8B-B14F-4D97-AF65-F5344CB8AC3E}">
        <p14:creationId xmlns:p14="http://schemas.microsoft.com/office/powerpoint/2010/main" val="1875830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John’s Background</a:t>
            </a:r>
            <a:endParaRPr lang="en-US" dirty="0"/>
          </a:p>
        </p:txBody>
      </p:sp>
      <p:sp>
        <p:nvSpPr>
          <p:cNvPr id="3" name="Content Placeholder 2"/>
          <p:cNvSpPr>
            <a:spLocks noGrp="1"/>
          </p:cNvSpPr>
          <p:nvPr>
            <p:ph idx="1"/>
          </p:nvPr>
        </p:nvSpPr>
        <p:spPr/>
        <p:txBody>
          <a:bodyPr>
            <a:normAutofit/>
          </a:bodyPr>
          <a:lstStyle/>
          <a:p>
            <a:r>
              <a:rPr lang="en-US" sz="3200" dirty="0" smtClean="0"/>
              <a:t>He </a:t>
            </a:r>
            <a:r>
              <a:rPr lang="en-US" sz="3200" dirty="0"/>
              <a:t>was born to righteous parents </a:t>
            </a:r>
            <a:r>
              <a:rPr lang="en-US" sz="3200" dirty="0" smtClean="0"/>
              <a:t>(Luke 1.5-6</a:t>
            </a:r>
            <a:r>
              <a:rPr lang="en-US" sz="3200" dirty="0"/>
              <a:t>) and under the </a:t>
            </a:r>
            <a:r>
              <a:rPr lang="en-US" sz="3200" dirty="0" smtClean="0"/>
              <a:t>law: Luke 1.8-9</a:t>
            </a:r>
            <a:endParaRPr lang="en-US" sz="3200" dirty="0" smtClean="0"/>
          </a:p>
          <a:p>
            <a:endParaRPr lang="en-US" sz="3200" dirty="0"/>
          </a:p>
          <a:p>
            <a:r>
              <a:rPr lang="en-US" sz="3200" dirty="0" smtClean="0"/>
              <a:t>He </a:t>
            </a:r>
            <a:r>
              <a:rPr lang="en-US" sz="3200" dirty="0"/>
              <a:t>never performed a miracle, but He was </a:t>
            </a:r>
            <a:r>
              <a:rPr lang="en-US" sz="3200" dirty="0" smtClean="0"/>
              <a:t>inspired: Luke 1.15</a:t>
            </a:r>
            <a:r>
              <a:rPr lang="en-US" sz="3200" dirty="0"/>
              <a:t>; cf. John 1.6-9; </a:t>
            </a:r>
            <a:r>
              <a:rPr lang="en-US" sz="3200" dirty="0" smtClean="0"/>
              <a:t>10.41</a:t>
            </a:r>
            <a:endParaRPr lang="en-US" sz="3200" dirty="0" smtClean="0"/>
          </a:p>
          <a:p>
            <a:endParaRPr lang="en-US" sz="3200" dirty="0"/>
          </a:p>
          <a:p>
            <a:r>
              <a:rPr lang="en-US" sz="3200" dirty="0" smtClean="0"/>
              <a:t>He </a:t>
            </a:r>
            <a:r>
              <a:rPr lang="en-US" sz="3200" dirty="0"/>
              <a:t>had a humble character (Matt. 3.4; 11.11; John 3.25-30) and opposed and </a:t>
            </a:r>
            <a:r>
              <a:rPr lang="en-US" sz="3200"/>
              <a:t>exposed </a:t>
            </a:r>
            <a:r>
              <a:rPr lang="en-US" sz="3200" smtClean="0"/>
              <a:t>sin: Matt</a:t>
            </a:r>
            <a:r>
              <a:rPr lang="en-US" sz="3200" dirty="0"/>
              <a:t>. 3.7-11; </a:t>
            </a:r>
            <a:r>
              <a:rPr lang="en-US" sz="3200"/>
              <a:t>Luke </a:t>
            </a:r>
            <a:r>
              <a:rPr lang="en-US" sz="3200" smtClean="0"/>
              <a:t>3.18-20</a:t>
            </a:r>
            <a:endParaRPr lang="en-US" sz="3200" dirty="0"/>
          </a:p>
        </p:txBody>
      </p:sp>
      <p:sp>
        <p:nvSpPr>
          <p:cNvPr id="4" name="Date Placeholder 3"/>
          <p:cNvSpPr>
            <a:spLocks noGrp="1"/>
          </p:cNvSpPr>
          <p:nvPr>
            <p:ph type="dt" sz="half" idx="10"/>
          </p:nvPr>
        </p:nvSpPr>
        <p:spPr/>
        <p:txBody>
          <a:bodyPr/>
          <a:lstStyle/>
          <a:p>
            <a:r>
              <a:rPr lang="en-US" smtClean="0"/>
              <a:t>txkchurch.com</a:t>
            </a:r>
            <a:endParaRPr lang="en-US" dirty="0"/>
          </a:p>
        </p:txBody>
      </p:sp>
    </p:spTree>
    <p:extLst>
      <p:ext uri="{BB962C8B-B14F-4D97-AF65-F5344CB8AC3E}">
        <p14:creationId xmlns:p14="http://schemas.microsoft.com/office/powerpoint/2010/main" val="1729909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400" b="1" dirty="0" smtClean="0">
                <a:latin typeface="Corbel" charset="0"/>
                <a:ea typeface="Corbel" charset="0"/>
                <a:cs typeface="Corbel" charset="0"/>
              </a:rPr>
              <a:t>The Forerunner </a:t>
            </a:r>
            <a:r>
              <a:rPr lang="en-US" sz="4400" b="1" dirty="0">
                <a:latin typeface="Corbel" charset="0"/>
                <a:ea typeface="Corbel" charset="0"/>
                <a:cs typeface="Corbel" charset="0"/>
              </a:rPr>
              <a:t>of Jesus Christ</a:t>
            </a:r>
          </a:p>
        </p:txBody>
      </p:sp>
      <p:sp>
        <p:nvSpPr>
          <p:cNvPr id="6" name="Text Placeholder 5"/>
          <p:cNvSpPr>
            <a:spLocks noGrp="1"/>
          </p:cNvSpPr>
          <p:nvPr>
            <p:ph type="body" idx="1"/>
          </p:nvPr>
        </p:nvSpPr>
        <p:spPr/>
        <p:txBody>
          <a:bodyPr/>
          <a:lstStyle/>
          <a:p>
            <a:r>
              <a:rPr lang="en-US" dirty="0" smtClean="0">
                <a:latin typeface="Corbel" charset="0"/>
                <a:ea typeface="Corbel" charset="0"/>
                <a:cs typeface="Corbel" charset="0"/>
              </a:rPr>
              <a:t>John the Immerser</a:t>
            </a:r>
            <a:endParaRPr lang="en-US" dirty="0">
              <a:latin typeface="Corbel" charset="0"/>
              <a:ea typeface="Corbel" charset="0"/>
              <a:cs typeface="Corbel" charset="0"/>
            </a:endParaRPr>
          </a:p>
        </p:txBody>
      </p:sp>
      <p:sp>
        <p:nvSpPr>
          <p:cNvPr id="11" name="Date Placeholder 3"/>
          <p:cNvSpPr>
            <a:spLocks noGrp="1"/>
          </p:cNvSpPr>
          <p:nvPr>
            <p:ph type="dt" sz="half" idx="10"/>
          </p:nvPr>
        </p:nvSpPr>
        <p:spPr>
          <a:xfrm>
            <a:off x="628650" y="6356351"/>
            <a:ext cx="2057400" cy="365125"/>
          </a:xfrm>
        </p:spPr>
        <p:txBody>
          <a:bodyPr/>
          <a:lstStyle/>
          <a:p>
            <a:pPr lvl="0"/>
            <a:r>
              <a:rPr lang="en-US" sz="1800" b="1" dirty="0" err="1">
                <a:solidFill>
                  <a:prstClr val="black"/>
                </a:solidFill>
                <a:latin typeface="Corbel" charset="0"/>
                <a:ea typeface="Corbel" charset="0"/>
                <a:cs typeface="Corbel" charset="0"/>
              </a:rPr>
              <a:t>txkchurch.com</a:t>
            </a:r>
            <a:endParaRPr lang="en-US" sz="1800" b="1" dirty="0">
              <a:solidFill>
                <a:prstClr val="black"/>
              </a:solidFill>
              <a:latin typeface="Corbel" charset="0"/>
              <a:ea typeface="Corbel" charset="0"/>
              <a:cs typeface="Corbel" charset="0"/>
            </a:endParaRPr>
          </a:p>
        </p:txBody>
      </p:sp>
    </p:spTree>
    <p:extLst>
      <p:ext uri="{BB962C8B-B14F-4D97-AF65-F5344CB8AC3E}">
        <p14:creationId xmlns:p14="http://schemas.microsoft.com/office/powerpoint/2010/main" val="3085588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The Forerunner in </a:t>
            </a:r>
            <a:r>
              <a:rPr lang="en-US" dirty="0"/>
              <a:t>Preaching</a:t>
            </a:r>
          </a:p>
        </p:txBody>
      </p:sp>
      <p:sp>
        <p:nvSpPr>
          <p:cNvPr id="6" name="Content Placeholder 5"/>
          <p:cNvSpPr>
            <a:spLocks noGrp="1"/>
          </p:cNvSpPr>
          <p:nvPr>
            <p:ph idx="1"/>
          </p:nvPr>
        </p:nvSpPr>
        <p:spPr>
          <a:xfrm>
            <a:off x="628650" y="1825625"/>
            <a:ext cx="8117144" cy="4351338"/>
          </a:xfrm>
        </p:spPr>
        <p:txBody>
          <a:bodyPr>
            <a:normAutofit/>
          </a:bodyPr>
          <a:lstStyle/>
          <a:p>
            <a:r>
              <a:rPr lang="en-US" dirty="0"/>
              <a:t>His message was divine: John 1.6; Matt. 21.25; Luke 1.17, 76-79; 3.2; </a:t>
            </a:r>
            <a:r>
              <a:rPr lang="en-US" dirty="0" smtClean="0"/>
              <a:t>7.29-30</a:t>
            </a:r>
          </a:p>
          <a:p>
            <a:endParaRPr lang="en-US" dirty="0"/>
          </a:p>
          <a:p>
            <a:r>
              <a:rPr lang="en-US" dirty="0" smtClean="0"/>
              <a:t>He preached</a:t>
            </a:r>
            <a:r>
              <a:rPr lang="mr-IN" dirty="0" smtClean="0"/>
              <a:t>…</a:t>
            </a:r>
            <a:endParaRPr lang="en-US" dirty="0" smtClean="0"/>
          </a:p>
          <a:p>
            <a:pPr marL="174625" lvl="1">
              <a:spcBef>
                <a:spcPts val="1200"/>
              </a:spcBef>
            </a:pPr>
            <a:r>
              <a:rPr lang="en-US" dirty="0"/>
              <a:t>a</a:t>
            </a:r>
            <a:r>
              <a:rPr lang="en-US" dirty="0" smtClean="0"/>
              <a:t> message of repentance</a:t>
            </a:r>
            <a:r>
              <a:rPr lang="en-US" dirty="0"/>
              <a:t>: Matt. </a:t>
            </a:r>
            <a:r>
              <a:rPr lang="en-US" dirty="0" smtClean="0"/>
              <a:t>3.1-2, 7-10; Luke </a:t>
            </a:r>
            <a:r>
              <a:rPr lang="en-US" dirty="0"/>
              <a:t>3.3, </a:t>
            </a:r>
            <a:r>
              <a:rPr lang="en-US" dirty="0" smtClean="0"/>
              <a:t>8</a:t>
            </a:r>
          </a:p>
          <a:p>
            <a:pPr marL="174625" lvl="1">
              <a:spcBef>
                <a:spcPts val="1200"/>
              </a:spcBef>
            </a:pPr>
            <a:r>
              <a:rPr lang="en-US" dirty="0" smtClean="0"/>
              <a:t>the </a:t>
            </a:r>
            <a:r>
              <a:rPr lang="en-US" dirty="0"/>
              <a:t>kingdom of heaven is near: Matt. </a:t>
            </a:r>
            <a:r>
              <a:rPr lang="en-US" dirty="0" smtClean="0"/>
              <a:t>3.2</a:t>
            </a:r>
          </a:p>
          <a:p>
            <a:pPr marL="174625" lvl="1">
              <a:spcBef>
                <a:spcPts val="1200"/>
              </a:spcBef>
            </a:pPr>
            <a:r>
              <a:rPr lang="en-US" dirty="0" smtClean="0"/>
              <a:t>for </a:t>
            </a:r>
            <a:r>
              <a:rPr lang="en-US" dirty="0"/>
              <a:t>all to get ready for the Messiah: John 1.6-8, 15, </a:t>
            </a:r>
            <a:r>
              <a:rPr lang="en-US" dirty="0" smtClean="0"/>
              <a:t>19-34</a:t>
            </a:r>
          </a:p>
          <a:p>
            <a:pPr marL="174625" lvl="1">
              <a:spcBef>
                <a:spcPts val="1200"/>
              </a:spcBef>
            </a:pPr>
            <a:r>
              <a:rPr lang="en-US" dirty="0" smtClean="0"/>
              <a:t>a </a:t>
            </a:r>
            <a:r>
              <a:rPr lang="en-US" dirty="0"/>
              <a:t>message of judgment: Matt. 3.7, </a:t>
            </a:r>
            <a:r>
              <a:rPr lang="en-US" dirty="0" smtClean="0"/>
              <a:t>10-12</a:t>
            </a:r>
          </a:p>
          <a:p>
            <a:pPr marL="174625" lvl="1">
              <a:spcBef>
                <a:spcPts val="1200"/>
              </a:spcBef>
            </a:pPr>
            <a:r>
              <a:rPr lang="en-US" dirty="0" smtClean="0"/>
              <a:t>without </a:t>
            </a:r>
            <a:r>
              <a:rPr lang="en-US" dirty="0"/>
              <a:t>signs, but people </a:t>
            </a:r>
            <a:r>
              <a:rPr lang="en-US" dirty="0" smtClean="0"/>
              <a:t>listened: </a:t>
            </a:r>
            <a:r>
              <a:rPr lang="en-US" dirty="0"/>
              <a:t>John 10.41-42; Mark </a:t>
            </a:r>
            <a:r>
              <a:rPr lang="en-US" dirty="0" smtClean="0"/>
              <a:t>1.5</a:t>
            </a:r>
            <a:endParaRPr lang="en-US" dirty="0"/>
          </a:p>
        </p:txBody>
      </p:sp>
      <p:sp>
        <p:nvSpPr>
          <p:cNvPr id="4" name="Date Placeholder 3"/>
          <p:cNvSpPr>
            <a:spLocks noGrp="1"/>
          </p:cNvSpPr>
          <p:nvPr>
            <p:ph type="dt" sz="half" idx="10"/>
          </p:nvPr>
        </p:nvSpPr>
        <p:spPr/>
        <p:txBody>
          <a:bodyPr/>
          <a:lstStyle/>
          <a:p>
            <a:r>
              <a:rPr lang="en-US" dirty="0" err="1" smtClean="0"/>
              <a:t>txkchurch.com</a:t>
            </a:r>
            <a:endParaRPr lang="en-US" dirty="0"/>
          </a:p>
        </p:txBody>
      </p:sp>
    </p:spTree>
    <p:extLst>
      <p:ext uri="{BB962C8B-B14F-4D97-AF65-F5344CB8AC3E}">
        <p14:creationId xmlns:p14="http://schemas.microsoft.com/office/powerpoint/2010/main" val="1954155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fade">
                                      <p:cBhvr>
                                        <p:cTn id="17" dur="500"/>
                                        <p:tgtEl>
                                          <p:spTgt spid="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fade">
                                      <p:cBhvr>
                                        <p:cTn id="22" dur="500"/>
                                        <p:tgtEl>
                                          <p:spTgt spid="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fade">
                                      <p:cBhvr>
                                        <p:cTn id="27" dur="500"/>
                                        <p:tgtEl>
                                          <p:spTgt spid="6">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
                                            <p:txEl>
                                              <p:pRg st="6" end="6"/>
                                            </p:txEl>
                                          </p:spTgt>
                                        </p:tgtEl>
                                        <p:attrNameLst>
                                          <p:attrName>style.visibility</p:attrName>
                                        </p:attrNameLst>
                                      </p:cBhvr>
                                      <p:to>
                                        <p:strVal val="visible"/>
                                      </p:to>
                                    </p:set>
                                    <p:animEffect transition="in" filter="fade">
                                      <p:cBhvr>
                                        <p:cTn id="32" dur="500"/>
                                        <p:tgtEl>
                                          <p:spTgt spid="6">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6">
                                            <p:txEl>
                                              <p:pRg st="7" end="7"/>
                                            </p:txEl>
                                          </p:spTgt>
                                        </p:tgtEl>
                                        <p:attrNameLst>
                                          <p:attrName>style.visibility</p:attrName>
                                        </p:attrNameLst>
                                      </p:cBhvr>
                                      <p:to>
                                        <p:strVal val="visible"/>
                                      </p:to>
                                    </p:set>
                                    <p:animEffect transition="in" filter="fade">
                                      <p:cBhvr>
                                        <p:cTn id="37"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The Forerunner in </a:t>
            </a:r>
            <a:r>
              <a:rPr lang="en-US" dirty="0"/>
              <a:t>Preaching</a:t>
            </a:r>
          </a:p>
        </p:txBody>
      </p:sp>
      <p:sp>
        <p:nvSpPr>
          <p:cNvPr id="6" name="Content Placeholder 5"/>
          <p:cNvSpPr>
            <a:spLocks noGrp="1"/>
          </p:cNvSpPr>
          <p:nvPr>
            <p:ph idx="1"/>
          </p:nvPr>
        </p:nvSpPr>
        <p:spPr>
          <a:xfrm>
            <a:off x="628649" y="1825625"/>
            <a:ext cx="8161389" cy="4351338"/>
          </a:xfrm>
        </p:spPr>
        <p:txBody>
          <a:bodyPr>
            <a:normAutofit/>
          </a:bodyPr>
          <a:lstStyle/>
          <a:p>
            <a:r>
              <a:rPr lang="en-US" dirty="0"/>
              <a:t>John’s message prepared men for the message that Jesus would bring to them: Mal. 3.1; Mark </a:t>
            </a:r>
            <a:r>
              <a:rPr lang="en-US" dirty="0" smtClean="0"/>
              <a:t>1.14-15</a:t>
            </a:r>
          </a:p>
          <a:p>
            <a:endParaRPr lang="en-US" dirty="0"/>
          </a:p>
          <a:p>
            <a:r>
              <a:rPr lang="en-US" dirty="0" smtClean="0"/>
              <a:t>Christ preached</a:t>
            </a:r>
            <a:r>
              <a:rPr lang="mr-IN" dirty="0" smtClean="0"/>
              <a:t>…</a:t>
            </a:r>
            <a:endParaRPr lang="en-US" dirty="0" smtClean="0"/>
          </a:p>
          <a:p>
            <a:pPr marL="233363" lvl="1">
              <a:spcBef>
                <a:spcPts val="1200"/>
              </a:spcBef>
            </a:pPr>
            <a:r>
              <a:rPr lang="en-US" dirty="0"/>
              <a:t>a</a:t>
            </a:r>
            <a:r>
              <a:rPr lang="en-US" dirty="0" smtClean="0"/>
              <a:t> message of </a:t>
            </a:r>
            <a:r>
              <a:rPr lang="en-US" dirty="0"/>
              <a:t>repentance: Luke 13.3, 5</a:t>
            </a:r>
          </a:p>
          <a:p>
            <a:pPr marL="233363" lvl="1">
              <a:spcBef>
                <a:spcPts val="1200"/>
              </a:spcBef>
            </a:pPr>
            <a:r>
              <a:rPr lang="en-US" dirty="0" smtClean="0"/>
              <a:t>the </a:t>
            </a:r>
            <a:r>
              <a:rPr lang="en-US" dirty="0"/>
              <a:t>kingdom of God is near: Mark 9.1</a:t>
            </a:r>
          </a:p>
          <a:p>
            <a:pPr marL="233363" lvl="1">
              <a:spcBef>
                <a:spcPts val="1200"/>
              </a:spcBef>
            </a:pPr>
            <a:r>
              <a:rPr lang="en-US" dirty="0" smtClean="0"/>
              <a:t>I </a:t>
            </a:r>
            <a:r>
              <a:rPr lang="en-US" dirty="0"/>
              <a:t>am the Messiah: John 8.48-58, etc.</a:t>
            </a:r>
          </a:p>
          <a:p>
            <a:pPr marL="233363" lvl="1">
              <a:spcBef>
                <a:spcPts val="1200"/>
              </a:spcBef>
            </a:pPr>
            <a:r>
              <a:rPr lang="en-US" dirty="0" smtClean="0"/>
              <a:t>a </a:t>
            </a:r>
            <a:r>
              <a:rPr lang="en-US" dirty="0"/>
              <a:t>message of judgment: Matt. 24.36-51; 25.31-46</a:t>
            </a:r>
          </a:p>
          <a:p>
            <a:pPr marL="233363" lvl="1">
              <a:spcBef>
                <a:spcPts val="1200"/>
              </a:spcBef>
            </a:pPr>
            <a:r>
              <a:rPr lang="en-US" dirty="0" smtClean="0"/>
              <a:t>with </a:t>
            </a:r>
            <a:r>
              <a:rPr lang="en-US" dirty="0"/>
              <a:t>miracles, but people rejected Him: John 3.2; Acts 2.22</a:t>
            </a:r>
          </a:p>
        </p:txBody>
      </p:sp>
      <p:sp>
        <p:nvSpPr>
          <p:cNvPr id="4" name="Date Placeholder 3"/>
          <p:cNvSpPr>
            <a:spLocks noGrp="1"/>
          </p:cNvSpPr>
          <p:nvPr>
            <p:ph type="dt" sz="half" idx="10"/>
          </p:nvPr>
        </p:nvSpPr>
        <p:spPr/>
        <p:txBody>
          <a:bodyPr/>
          <a:lstStyle/>
          <a:p>
            <a:r>
              <a:rPr lang="en-US" smtClean="0"/>
              <a:t>txkchurch.com</a:t>
            </a:r>
            <a:endParaRPr lang="en-US"/>
          </a:p>
        </p:txBody>
      </p:sp>
    </p:spTree>
    <p:extLst>
      <p:ext uri="{BB962C8B-B14F-4D97-AF65-F5344CB8AC3E}">
        <p14:creationId xmlns:p14="http://schemas.microsoft.com/office/powerpoint/2010/main" val="541707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fade">
                                      <p:cBhvr>
                                        <p:cTn id="17" dur="500"/>
                                        <p:tgtEl>
                                          <p:spTgt spid="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fade">
                                      <p:cBhvr>
                                        <p:cTn id="22" dur="500"/>
                                        <p:tgtEl>
                                          <p:spTgt spid="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fade">
                                      <p:cBhvr>
                                        <p:cTn id="27" dur="500"/>
                                        <p:tgtEl>
                                          <p:spTgt spid="6">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
                                            <p:txEl>
                                              <p:pRg st="6" end="6"/>
                                            </p:txEl>
                                          </p:spTgt>
                                        </p:tgtEl>
                                        <p:attrNameLst>
                                          <p:attrName>style.visibility</p:attrName>
                                        </p:attrNameLst>
                                      </p:cBhvr>
                                      <p:to>
                                        <p:strVal val="visible"/>
                                      </p:to>
                                    </p:set>
                                    <p:animEffect transition="in" filter="fade">
                                      <p:cBhvr>
                                        <p:cTn id="32" dur="500"/>
                                        <p:tgtEl>
                                          <p:spTgt spid="6">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6">
                                            <p:txEl>
                                              <p:pRg st="7" end="7"/>
                                            </p:txEl>
                                          </p:spTgt>
                                        </p:tgtEl>
                                        <p:attrNameLst>
                                          <p:attrName>style.visibility</p:attrName>
                                        </p:attrNameLst>
                                      </p:cBhvr>
                                      <p:to>
                                        <p:strVal val="visible"/>
                                      </p:to>
                                    </p:set>
                                    <p:animEffect transition="in" filter="fade">
                                      <p:cBhvr>
                                        <p:cTn id="37"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a:t>Forerunner </a:t>
            </a:r>
            <a:r>
              <a:rPr lang="en-US" dirty="0" smtClean="0"/>
              <a:t>in </a:t>
            </a:r>
            <a:r>
              <a:rPr lang="en-US" dirty="0"/>
              <a:t>Baptism </a:t>
            </a:r>
          </a:p>
        </p:txBody>
      </p:sp>
      <p:sp>
        <p:nvSpPr>
          <p:cNvPr id="3" name="Content Placeholder 2"/>
          <p:cNvSpPr>
            <a:spLocks noGrp="1"/>
          </p:cNvSpPr>
          <p:nvPr>
            <p:ph idx="1"/>
          </p:nvPr>
        </p:nvSpPr>
        <p:spPr/>
        <p:txBody>
          <a:bodyPr>
            <a:normAutofit fontScale="92500" lnSpcReduction="10000"/>
          </a:bodyPr>
          <a:lstStyle/>
          <a:p>
            <a:r>
              <a:rPr lang="en-US" sz="3200" dirty="0" smtClean="0"/>
              <a:t>John </a:t>
            </a:r>
            <a:r>
              <a:rPr lang="en-US" sz="3200" dirty="0"/>
              <a:t>introduced immersion: Mat. 3.5-9; Mark </a:t>
            </a:r>
            <a:r>
              <a:rPr lang="en-US" sz="3200" dirty="0" smtClean="0"/>
              <a:t>1.4; Luke </a:t>
            </a:r>
            <a:r>
              <a:rPr lang="en-US" sz="3200" dirty="0"/>
              <a:t>3.3; </a:t>
            </a:r>
            <a:r>
              <a:rPr lang="en-US" sz="3200" dirty="0" smtClean="0"/>
              <a:t>20.1-8</a:t>
            </a:r>
          </a:p>
          <a:p>
            <a:endParaRPr lang="en-US" sz="3200" dirty="0"/>
          </a:p>
          <a:p>
            <a:r>
              <a:rPr lang="en-US" sz="3200" dirty="0"/>
              <a:t>John’s baptism prepared the people for baptism in the name of </a:t>
            </a:r>
            <a:r>
              <a:rPr lang="en-US" sz="3200" dirty="0" smtClean="0"/>
              <a:t>Jesus: Acts </a:t>
            </a:r>
            <a:r>
              <a:rPr lang="en-US" sz="3200" dirty="0"/>
              <a:t>13.24; 18.25; </a:t>
            </a:r>
            <a:r>
              <a:rPr lang="en-US" sz="3200" dirty="0" smtClean="0"/>
              <a:t>19.4-5; </a:t>
            </a:r>
            <a:r>
              <a:rPr lang="en-US" sz="3200" dirty="0"/>
              <a:t>Matt. 28.19; Acts 2.38; Acts </a:t>
            </a:r>
            <a:r>
              <a:rPr lang="en-US" sz="3200" dirty="0" smtClean="0"/>
              <a:t>10.48</a:t>
            </a:r>
          </a:p>
          <a:p>
            <a:endParaRPr lang="en-US" sz="3200" dirty="0"/>
          </a:p>
          <a:p>
            <a:r>
              <a:rPr lang="en-US" sz="3200" dirty="0"/>
              <a:t>As people submitted to John’s baptism they became a prepared people for the Lord: Luke 1.16; 7.29-30; Acts 19.4</a:t>
            </a:r>
          </a:p>
        </p:txBody>
      </p:sp>
      <p:sp>
        <p:nvSpPr>
          <p:cNvPr id="4" name="Date Placeholder 3"/>
          <p:cNvSpPr>
            <a:spLocks noGrp="1"/>
          </p:cNvSpPr>
          <p:nvPr>
            <p:ph type="dt" sz="half" idx="10"/>
          </p:nvPr>
        </p:nvSpPr>
        <p:spPr/>
        <p:txBody>
          <a:bodyPr/>
          <a:lstStyle/>
          <a:p>
            <a:r>
              <a:rPr lang="en-US" smtClean="0"/>
              <a:t>txkchurch.com</a:t>
            </a:r>
            <a:endParaRPr lang="en-US" dirty="0"/>
          </a:p>
        </p:txBody>
      </p:sp>
    </p:spTree>
    <p:extLst>
      <p:ext uri="{BB962C8B-B14F-4D97-AF65-F5344CB8AC3E}">
        <p14:creationId xmlns:p14="http://schemas.microsoft.com/office/powerpoint/2010/main" val="631916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a:t>Forerunner </a:t>
            </a:r>
            <a:r>
              <a:rPr lang="en-US" dirty="0" smtClean="0"/>
              <a:t>in </a:t>
            </a:r>
            <a:r>
              <a:rPr lang="en-US" dirty="0"/>
              <a:t>Baptism </a:t>
            </a:r>
          </a:p>
        </p:txBody>
      </p:sp>
      <p:sp>
        <p:nvSpPr>
          <p:cNvPr id="3" name="Content Placeholder 2"/>
          <p:cNvSpPr>
            <a:spLocks noGrp="1"/>
          </p:cNvSpPr>
          <p:nvPr>
            <p:ph idx="1"/>
          </p:nvPr>
        </p:nvSpPr>
        <p:spPr/>
        <p:txBody>
          <a:bodyPr>
            <a:normAutofit/>
          </a:bodyPr>
          <a:lstStyle/>
          <a:p>
            <a:r>
              <a:rPr lang="en-US" sz="3200" dirty="0" smtClean="0"/>
              <a:t>It </a:t>
            </a:r>
            <a:r>
              <a:rPr lang="en-US" sz="3200" dirty="0"/>
              <a:t>anticipated the sacrifice that would take away the sin of the world: John </a:t>
            </a:r>
            <a:r>
              <a:rPr lang="en-US" sz="3200" dirty="0" smtClean="0"/>
              <a:t>1.29</a:t>
            </a:r>
          </a:p>
          <a:p>
            <a:endParaRPr lang="en-US" sz="3200" dirty="0"/>
          </a:p>
          <a:p>
            <a:r>
              <a:rPr lang="en-US" sz="3200" dirty="0" smtClean="0"/>
              <a:t>It </a:t>
            </a:r>
            <a:r>
              <a:rPr lang="en-US" sz="3200" dirty="0"/>
              <a:t>was Jesus’ blood that went towards the purchase of the church: Acts </a:t>
            </a:r>
            <a:r>
              <a:rPr lang="en-US" sz="3200" dirty="0" smtClean="0"/>
              <a:t>20.28</a:t>
            </a:r>
          </a:p>
          <a:p>
            <a:endParaRPr lang="en-US" sz="3200" dirty="0" smtClean="0"/>
          </a:p>
          <a:p>
            <a:r>
              <a:rPr lang="en-US" sz="3200" dirty="0" smtClean="0"/>
              <a:t>It </a:t>
            </a:r>
            <a:r>
              <a:rPr lang="en-US" sz="3200" dirty="0"/>
              <a:t>is Jesus’ baptism that put us </a:t>
            </a:r>
            <a:r>
              <a:rPr lang="en-US" sz="3200" dirty="0" smtClean="0"/>
              <a:t>in Christ and the </a:t>
            </a:r>
            <a:r>
              <a:rPr lang="en-US" sz="3200" dirty="0"/>
              <a:t>church: Rom. </a:t>
            </a:r>
            <a:r>
              <a:rPr lang="en-US" sz="3200" dirty="0" smtClean="0"/>
              <a:t>6.3-4</a:t>
            </a:r>
            <a:r>
              <a:rPr lang="en-US" sz="3200" dirty="0"/>
              <a:t>; Gal. </a:t>
            </a:r>
            <a:r>
              <a:rPr lang="en-US" sz="3200" dirty="0" smtClean="0"/>
              <a:t>3.27; Matt</a:t>
            </a:r>
            <a:r>
              <a:rPr lang="en-US" sz="3200" dirty="0"/>
              <a:t>. 16.18; Acts 2.41, 47; 1 Cor. 12.13</a:t>
            </a:r>
          </a:p>
        </p:txBody>
      </p:sp>
      <p:sp>
        <p:nvSpPr>
          <p:cNvPr id="4" name="Date Placeholder 3"/>
          <p:cNvSpPr>
            <a:spLocks noGrp="1"/>
          </p:cNvSpPr>
          <p:nvPr>
            <p:ph type="dt" sz="half" idx="10"/>
          </p:nvPr>
        </p:nvSpPr>
        <p:spPr/>
        <p:txBody>
          <a:bodyPr/>
          <a:lstStyle/>
          <a:p>
            <a:r>
              <a:rPr lang="en-US" smtClean="0"/>
              <a:t>txkchurch.com</a:t>
            </a:r>
            <a:endParaRPr lang="en-US" dirty="0"/>
          </a:p>
        </p:txBody>
      </p:sp>
    </p:spTree>
    <p:extLst>
      <p:ext uri="{BB962C8B-B14F-4D97-AF65-F5344CB8AC3E}">
        <p14:creationId xmlns:p14="http://schemas.microsoft.com/office/powerpoint/2010/main" val="299356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Forerunner in Suffering</a:t>
            </a:r>
            <a:endParaRPr lang="en-US" dirty="0"/>
          </a:p>
        </p:txBody>
      </p:sp>
      <p:sp>
        <p:nvSpPr>
          <p:cNvPr id="3" name="Content Placeholder 2"/>
          <p:cNvSpPr>
            <a:spLocks noGrp="1"/>
          </p:cNvSpPr>
          <p:nvPr>
            <p:ph idx="1"/>
          </p:nvPr>
        </p:nvSpPr>
        <p:spPr/>
        <p:txBody>
          <a:bodyPr/>
          <a:lstStyle/>
          <a:p>
            <a:r>
              <a:rPr lang="en-US" dirty="0" smtClean="0"/>
              <a:t>John </a:t>
            </a:r>
            <a:r>
              <a:rPr lang="en-US" dirty="0"/>
              <a:t>suffered in the flesh: Luke 3.18-20; Matt. </a:t>
            </a:r>
            <a:r>
              <a:rPr lang="en-US" dirty="0" smtClean="0"/>
              <a:t>14.10</a:t>
            </a:r>
          </a:p>
          <a:p>
            <a:endParaRPr lang="en-US" dirty="0"/>
          </a:p>
          <a:p>
            <a:r>
              <a:rPr lang="en-US" dirty="0" smtClean="0"/>
              <a:t>He </a:t>
            </a:r>
            <a:r>
              <a:rPr lang="en-US" dirty="0"/>
              <a:t>was never in the kingdom, but died under the Law</a:t>
            </a:r>
            <a:r>
              <a:rPr lang="en-US" dirty="0" smtClean="0"/>
              <a:t>: </a:t>
            </a:r>
            <a:r>
              <a:rPr lang="en-US" dirty="0"/>
              <a:t>Matt. 14.10; 16.18; cf. Matt. 11.11</a:t>
            </a:r>
            <a:endParaRPr lang="en-US" dirty="0" smtClean="0"/>
          </a:p>
          <a:p>
            <a:endParaRPr lang="en-US" dirty="0" smtClean="0"/>
          </a:p>
          <a:p>
            <a:r>
              <a:rPr lang="en-US" dirty="0" smtClean="0"/>
              <a:t>John’s suffering was a forerunner of the suffering of Jesus: </a:t>
            </a:r>
            <a:r>
              <a:rPr lang="en-US" dirty="0"/>
              <a:t>Matt. 17.10-13 </a:t>
            </a:r>
          </a:p>
        </p:txBody>
      </p:sp>
      <p:sp>
        <p:nvSpPr>
          <p:cNvPr id="4" name="Date Placeholder 3"/>
          <p:cNvSpPr>
            <a:spLocks noGrp="1"/>
          </p:cNvSpPr>
          <p:nvPr>
            <p:ph type="dt" sz="half" idx="10"/>
          </p:nvPr>
        </p:nvSpPr>
        <p:spPr/>
        <p:txBody>
          <a:bodyPr/>
          <a:lstStyle/>
          <a:p>
            <a:r>
              <a:rPr lang="en-US" smtClean="0"/>
              <a:t>txkchurch.com</a:t>
            </a:r>
            <a:endParaRPr lang="en-US" dirty="0"/>
          </a:p>
        </p:txBody>
      </p:sp>
    </p:spTree>
    <p:extLst>
      <p:ext uri="{BB962C8B-B14F-4D97-AF65-F5344CB8AC3E}">
        <p14:creationId xmlns:p14="http://schemas.microsoft.com/office/powerpoint/2010/main" val="820976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7075561"/>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err="1" smtClean="0"/>
              <a:t>Isaiah</a:t>
            </a:r>
            <a:r>
              <a:rPr lang="sk-SK" dirty="0" smtClean="0"/>
              <a:t> 40.3-5</a:t>
            </a:r>
            <a:endParaRPr lang="en-US" dirty="0"/>
          </a:p>
        </p:txBody>
      </p:sp>
      <p:sp>
        <p:nvSpPr>
          <p:cNvPr id="3" name="Content Placeholder 2"/>
          <p:cNvSpPr>
            <a:spLocks noGrp="1"/>
          </p:cNvSpPr>
          <p:nvPr>
            <p:ph idx="1"/>
          </p:nvPr>
        </p:nvSpPr>
        <p:spPr>
          <a:noFill/>
        </p:spPr>
        <p:txBody>
          <a:bodyPr>
            <a:normAutofit/>
          </a:bodyPr>
          <a:lstStyle/>
          <a:p>
            <a:r>
              <a:rPr lang="en-US" sz="3200" dirty="0" smtClean="0"/>
              <a:t>“A </a:t>
            </a:r>
            <a:r>
              <a:rPr lang="en-US" sz="3200" dirty="0"/>
              <a:t>voice cries</a:t>
            </a:r>
            <a:r>
              <a:rPr lang="en-US" sz="3200" dirty="0" smtClean="0"/>
              <a:t>: ‘In </a:t>
            </a:r>
            <a:r>
              <a:rPr lang="en-US" sz="3200" dirty="0"/>
              <a:t>the wilderness prepare the way of the </a:t>
            </a:r>
            <a:r>
              <a:rPr lang="en-US" sz="3200" dirty="0" smtClean="0"/>
              <a:t>Lord; make </a:t>
            </a:r>
            <a:r>
              <a:rPr lang="en-US" sz="3200" dirty="0"/>
              <a:t>straight in the desert a highway for our </a:t>
            </a:r>
            <a:r>
              <a:rPr lang="en-US" sz="3200" dirty="0" smtClean="0"/>
              <a:t>God. Every </a:t>
            </a:r>
            <a:r>
              <a:rPr lang="en-US" sz="3200" dirty="0"/>
              <a:t>valley shall be lifted </a:t>
            </a:r>
            <a:r>
              <a:rPr lang="en-US" sz="3200" dirty="0" smtClean="0"/>
              <a:t>up, and </a:t>
            </a:r>
            <a:r>
              <a:rPr lang="en-US" sz="3200" dirty="0"/>
              <a:t>every mountain and hill be made </a:t>
            </a:r>
            <a:r>
              <a:rPr lang="en-US" sz="3200" dirty="0" smtClean="0"/>
              <a:t>low; the </a:t>
            </a:r>
            <a:r>
              <a:rPr lang="en-US" sz="3200" dirty="0"/>
              <a:t>uneven ground shall become </a:t>
            </a:r>
            <a:r>
              <a:rPr lang="en-US" sz="3200" dirty="0" smtClean="0"/>
              <a:t>level, and </a:t>
            </a:r>
            <a:r>
              <a:rPr lang="en-US" sz="3200" dirty="0"/>
              <a:t>the rough places a </a:t>
            </a:r>
            <a:r>
              <a:rPr lang="en-US" sz="3200" dirty="0" smtClean="0"/>
              <a:t>plain. And </a:t>
            </a:r>
            <a:r>
              <a:rPr lang="en-US" sz="3200" dirty="0"/>
              <a:t>the glory of the Lord shall be </a:t>
            </a:r>
            <a:r>
              <a:rPr lang="en-US" sz="3200" dirty="0" smtClean="0"/>
              <a:t>revealed, and </a:t>
            </a:r>
            <a:r>
              <a:rPr lang="en-US" sz="3200" dirty="0"/>
              <a:t>all flesh shall see it </a:t>
            </a:r>
            <a:r>
              <a:rPr lang="en-US" sz="3200" dirty="0" smtClean="0"/>
              <a:t>together, for </a:t>
            </a:r>
            <a:r>
              <a:rPr lang="en-US" sz="3200" dirty="0"/>
              <a:t>the mouth of the Lord has spoken</a:t>
            </a:r>
            <a:r>
              <a:rPr lang="en-US" sz="3200" dirty="0" smtClean="0"/>
              <a:t>.’”</a:t>
            </a:r>
            <a:endParaRPr lang="en-US" sz="3200" dirty="0"/>
          </a:p>
        </p:txBody>
      </p:sp>
      <p:sp>
        <p:nvSpPr>
          <p:cNvPr id="4" name="Date Placeholder 3"/>
          <p:cNvSpPr>
            <a:spLocks noGrp="1"/>
          </p:cNvSpPr>
          <p:nvPr>
            <p:ph type="dt" sz="half" idx="10"/>
          </p:nvPr>
        </p:nvSpPr>
        <p:spPr/>
        <p:txBody>
          <a:bodyPr/>
          <a:lstStyle/>
          <a:p>
            <a:r>
              <a:rPr lang="en-US" dirty="0" err="1" smtClean="0">
                <a:solidFill>
                  <a:schemeClr val="tx1"/>
                </a:solidFill>
              </a:rPr>
              <a:t>txkchurch.com</a:t>
            </a:r>
            <a:endParaRPr lang="en-US" dirty="0">
              <a:solidFill>
                <a:schemeClr val="tx1"/>
              </a:solidFill>
            </a:endParaRPr>
          </a:p>
        </p:txBody>
      </p:sp>
    </p:spTree>
    <p:extLst>
      <p:ext uri="{BB962C8B-B14F-4D97-AF65-F5344CB8AC3E}">
        <p14:creationId xmlns:p14="http://schemas.microsoft.com/office/powerpoint/2010/main" val="535550426"/>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Malachi </a:t>
            </a:r>
            <a:r>
              <a:rPr lang="en-US" dirty="0" smtClean="0"/>
              <a:t>3.1</a:t>
            </a:r>
            <a:endParaRPr lang="en-US" dirty="0"/>
          </a:p>
        </p:txBody>
      </p:sp>
      <p:sp>
        <p:nvSpPr>
          <p:cNvPr id="3" name="Content Placeholder 2"/>
          <p:cNvSpPr>
            <a:spLocks noGrp="1"/>
          </p:cNvSpPr>
          <p:nvPr>
            <p:ph idx="1"/>
          </p:nvPr>
        </p:nvSpPr>
        <p:spPr/>
        <p:txBody>
          <a:bodyPr>
            <a:normAutofit/>
          </a:bodyPr>
          <a:lstStyle/>
          <a:p>
            <a:r>
              <a:rPr lang="en-US" sz="3600" dirty="0" smtClean="0"/>
              <a:t>“Behold</a:t>
            </a:r>
            <a:r>
              <a:rPr lang="en-US" sz="3600" dirty="0"/>
              <a:t>, I send my messenger, and he will prepare the way before me. And the Lord whom you seek will suddenly come to his temple; and the messenger of the covenant in whom you delight, behold, he is coming, says the Lord of hosts</a:t>
            </a:r>
            <a:r>
              <a:rPr lang="en-US" sz="3600" dirty="0" smtClean="0"/>
              <a:t>.”</a:t>
            </a:r>
            <a:endParaRPr lang="en-US" sz="3600" dirty="0"/>
          </a:p>
        </p:txBody>
      </p:sp>
      <p:sp>
        <p:nvSpPr>
          <p:cNvPr id="4" name="Date Placeholder 3"/>
          <p:cNvSpPr>
            <a:spLocks noGrp="1"/>
          </p:cNvSpPr>
          <p:nvPr>
            <p:ph type="dt" sz="half" idx="10"/>
          </p:nvPr>
        </p:nvSpPr>
        <p:spPr/>
        <p:txBody>
          <a:bodyPr/>
          <a:lstStyle/>
          <a:p>
            <a:r>
              <a:rPr lang="en-US" smtClean="0"/>
              <a:t>txkchurch.com</a:t>
            </a:r>
            <a:endParaRPr lang="en-US" dirty="0"/>
          </a:p>
        </p:txBody>
      </p:sp>
    </p:spTree>
    <p:extLst>
      <p:ext uri="{BB962C8B-B14F-4D97-AF65-F5344CB8AC3E}">
        <p14:creationId xmlns:p14="http://schemas.microsoft.com/office/powerpoint/2010/main" val="13529999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Malachi </a:t>
            </a:r>
            <a:r>
              <a:rPr lang="en-US" dirty="0" smtClean="0"/>
              <a:t>4.1-6</a:t>
            </a:r>
            <a:endParaRPr lang="en-US" dirty="0"/>
          </a:p>
        </p:txBody>
      </p:sp>
      <p:sp>
        <p:nvSpPr>
          <p:cNvPr id="3" name="Content Placeholder 2"/>
          <p:cNvSpPr>
            <a:spLocks noGrp="1"/>
          </p:cNvSpPr>
          <p:nvPr>
            <p:ph idx="1"/>
          </p:nvPr>
        </p:nvSpPr>
        <p:spPr>
          <a:xfrm>
            <a:off x="628649" y="1825625"/>
            <a:ext cx="8249879" cy="4351338"/>
          </a:xfrm>
        </p:spPr>
        <p:txBody>
          <a:bodyPr/>
          <a:lstStyle/>
          <a:p>
            <a:r>
              <a:rPr lang="en-US" dirty="0"/>
              <a:t>“For behold, the day is coming, burning like an oven, when all the arrogant and all evildoers will be stubble. The day that is coming shall set them ablaze, says the Lord of hosts, so that it will leave them neither root nor branch. </a:t>
            </a:r>
            <a:r>
              <a:rPr lang="en-US" dirty="0" smtClean="0"/>
              <a:t>But </a:t>
            </a:r>
            <a:r>
              <a:rPr lang="en-US" dirty="0"/>
              <a:t>for you who fear my name, the sun of righteousness shall rise with healing in its wings. You shall go out leaping like calves from the </a:t>
            </a:r>
            <a:r>
              <a:rPr lang="en-US" dirty="0" smtClean="0"/>
              <a:t>stall. And </a:t>
            </a:r>
            <a:r>
              <a:rPr lang="en-US" dirty="0"/>
              <a:t>you shall tread down the wicked, for they will be ashes under the soles of your feet, on the day when I act, says the </a:t>
            </a:r>
            <a:r>
              <a:rPr lang="en-US" dirty="0" smtClean="0"/>
              <a:t>Lord of hosts</a:t>
            </a:r>
            <a:r>
              <a:rPr lang="mr-IN" dirty="0" smtClean="0"/>
              <a:t>…</a:t>
            </a:r>
            <a:endParaRPr lang="en-US" dirty="0"/>
          </a:p>
        </p:txBody>
      </p:sp>
      <p:sp>
        <p:nvSpPr>
          <p:cNvPr id="4" name="Date Placeholder 3"/>
          <p:cNvSpPr>
            <a:spLocks noGrp="1"/>
          </p:cNvSpPr>
          <p:nvPr>
            <p:ph type="dt" sz="half" idx="10"/>
          </p:nvPr>
        </p:nvSpPr>
        <p:spPr/>
        <p:txBody>
          <a:bodyPr/>
          <a:lstStyle/>
          <a:p>
            <a:r>
              <a:rPr lang="en-US" smtClean="0"/>
              <a:t>txkchurch.com</a:t>
            </a:r>
            <a:endParaRPr lang="en-US" dirty="0"/>
          </a:p>
        </p:txBody>
      </p:sp>
    </p:spTree>
    <p:extLst>
      <p:ext uri="{BB962C8B-B14F-4D97-AF65-F5344CB8AC3E}">
        <p14:creationId xmlns:p14="http://schemas.microsoft.com/office/powerpoint/2010/main" val="2019504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Malachi </a:t>
            </a:r>
            <a:r>
              <a:rPr lang="en-US" smtClean="0"/>
              <a:t>4.1-6</a:t>
            </a:r>
            <a:endParaRPr lang="en-US"/>
          </a:p>
        </p:txBody>
      </p:sp>
      <p:sp>
        <p:nvSpPr>
          <p:cNvPr id="3" name="Content Placeholder 2"/>
          <p:cNvSpPr>
            <a:spLocks noGrp="1"/>
          </p:cNvSpPr>
          <p:nvPr>
            <p:ph idx="1"/>
          </p:nvPr>
        </p:nvSpPr>
        <p:spPr/>
        <p:txBody>
          <a:bodyPr>
            <a:noAutofit/>
          </a:bodyPr>
          <a:lstStyle/>
          <a:p>
            <a:r>
              <a:rPr lang="mr-IN" sz="3000" dirty="0" smtClean="0"/>
              <a:t>…</a:t>
            </a:r>
            <a:r>
              <a:rPr lang="en-US" sz="3000" dirty="0" smtClean="0"/>
              <a:t>Remember</a:t>
            </a:r>
            <a:r>
              <a:rPr lang="en-US" sz="3000" dirty="0"/>
              <a:t> the law of my servant Moses, the statutes and </a:t>
            </a:r>
            <a:r>
              <a:rPr lang="en-US" sz="3000" dirty="0" smtClean="0"/>
              <a:t>rules</a:t>
            </a:r>
            <a:r>
              <a:rPr lang="en-US" sz="3000" dirty="0"/>
              <a:t> that I commanded him at </a:t>
            </a:r>
            <a:r>
              <a:rPr lang="en-US" sz="3000" dirty="0" err="1"/>
              <a:t>Horeb</a:t>
            </a:r>
            <a:r>
              <a:rPr lang="en-US" sz="3000" dirty="0"/>
              <a:t> for all Israel</a:t>
            </a:r>
            <a:r>
              <a:rPr lang="en-US" sz="3000" dirty="0" smtClean="0"/>
              <a:t>. Behold</a:t>
            </a:r>
            <a:r>
              <a:rPr lang="en-US" sz="3000" dirty="0"/>
              <a:t>, I will send you Elijah the prophet before the great and awesome day of the Lord comes. </a:t>
            </a:r>
            <a:r>
              <a:rPr lang="en-US" sz="3000" dirty="0" smtClean="0"/>
              <a:t>And </a:t>
            </a:r>
            <a:r>
              <a:rPr lang="en-US" sz="3000" dirty="0"/>
              <a:t>he will turn the hearts of fathers to their children and the hearts of children to their fathers, lest I come and strike the land with a decree of utter destruction.”</a:t>
            </a:r>
          </a:p>
        </p:txBody>
      </p:sp>
      <p:sp>
        <p:nvSpPr>
          <p:cNvPr id="4" name="Date Placeholder 3"/>
          <p:cNvSpPr>
            <a:spLocks noGrp="1"/>
          </p:cNvSpPr>
          <p:nvPr>
            <p:ph type="dt" sz="half" idx="10"/>
          </p:nvPr>
        </p:nvSpPr>
        <p:spPr/>
        <p:txBody>
          <a:bodyPr/>
          <a:lstStyle/>
          <a:p>
            <a:r>
              <a:rPr lang="en-US" smtClean="0"/>
              <a:t>txkchurch.com</a:t>
            </a:r>
            <a:endParaRPr lang="en-US" dirty="0"/>
          </a:p>
        </p:txBody>
      </p:sp>
    </p:spTree>
    <p:extLst>
      <p:ext uri="{BB962C8B-B14F-4D97-AF65-F5344CB8AC3E}">
        <p14:creationId xmlns:p14="http://schemas.microsoft.com/office/powerpoint/2010/main" val="19093476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t>John </a:t>
            </a:r>
            <a:r>
              <a:rPr lang="nb-NO" dirty="0" smtClean="0"/>
              <a:t>1.22-23; cf. Matt. 3.1-3</a:t>
            </a:r>
            <a:endParaRPr lang="en-US" dirty="0"/>
          </a:p>
        </p:txBody>
      </p:sp>
      <p:sp>
        <p:nvSpPr>
          <p:cNvPr id="3" name="Content Placeholder 2"/>
          <p:cNvSpPr>
            <a:spLocks noGrp="1"/>
          </p:cNvSpPr>
          <p:nvPr>
            <p:ph idx="1"/>
          </p:nvPr>
        </p:nvSpPr>
        <p:spPr/>
        <p:txBody>
          <a:bodyPr>
            <a:noAutofit/>
          </a:bodyPr>
          <a:lstStyle/>
          <a:p>
            <a:r>
              <a:rPr lang="en-US" sz="3800" dirty="0" smtClean="0"/>
              <a:t>“So </a:t>
            </a:r>
            <a:r>
              <a:rPr lang="en-US" sz="3800" dirty="0"/>
              <a:t>they said to him, </a:t>
            </a:r>
            <a:r>
              <a:rPr lang="en-US" sz="3800" dirty="0" smtClean="0"/>
              <a:t>‘Who </a:t>
            </a:r>
            <a:r>
              <a:rPr lang="en-US" sz="3800" dirty="0"/>
              <a:t>are you? We need to give an answer to those who sent us. What do you say about yourself</a:t>
            </a:r>
            <a:r>
              <a:rPr lang="en-US" sz="3800" dirty="0" smtClean="0"/>
              <a:t>?’</a:t>
            </a:r>
            <a:r>
              <a:rPr lang="en-US" sz="3800" dirty="0"/>
              <a:t> </a:t>
            </a:r>
            <a:r>
              <a:rPr lang="en-US" sz="3800" dirty="0" smtClean="0"/>
              <a:t>He </a:t>
            </a:r>
            <a:r>
              <a:rPr lang="en-US" sz="3800" dirty="0"/>
              <a:t>said, </a:t>
            </a:r>
            <a:r>
              <a:rPr lang="en-US" sz="3800" dirty="0" smtClean="0"/>
              <a:t>‘I </a:t>
            </a:r>
            <a:r>
              <a:rPr lang="en-US" sz="3800" dirty="0"/>
              <a:t>am the voice of one crying out in the wilderness, </a:t>
            </a:r>
            <a:r>
              <a:rPr lang="en-US" sz="3800" dirty="0" smtClean="0"/>
              <a:t>“Make straight</a:t>
            </a:r>
            <a:r>
              <a:rPr lang="en-US" sz="3800" dirty="0"/>
              <a:t> the way of the Lord</a:t>
            </a:r>
            <a:r>
              <a:rPr lang="en-US" sz="3800" dirty="0" smtClean="0"/>
              <a:t>,” </a:t>
            </a:r>
            <a:r>
              <a:rPr lang="en-US" sz="3800" dirty="0"/>
              <a:t>as the prophet Isaiah said</a:t>
            </a:r>
            <a:r>
              <a:rPr lang="en-US" sz="3800" dirty="0" smtClean="0"/>
              <a:t>.’”</a:t>
            </a:r>
            <a:endParaRPr lang="en-US" sz="3800" dirty="0"/>
          </a:p>
        </p:txBody>
      </p:sp>
      <p:sp>
        <p:nvSpPr>
          <p:cNvPr id="4" name="Date Placeholder 3"/>
          <p:cNvSpPr>
            <a:spLocks noGrp="1"/>
          </p:cNvSpPr>
          <p:nvPr>
            <p:ph type="dt" sz="half" idx="10"/>
          </p:nvPr>
        </p:nvSpPr>
        <p:spPr/>
        <p:txBody>
          <a:bodyPr/>
          <a:lstStyle/>
          <a:p>
            <a:r>
              <a:rPr lang="en-US" smtClean="0"/>
              <a:t>txkchurch.com</a:t>
            </a:r>
            <a:endParaRPr lang="en-US" dirty="0"/>
          </a:p>
        </p:txBody>
      </p:sp>
    </p:spTree>
    <p:extLst>
      <p:ext uri="{BB962C8B-B14F-4D97-AF65-F5344CB8AC3E}">
        <p14:creationId xmlns:p14="http://schemas.microsoft.com/office/powerpoint/2010/main" val="20554509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Matthew 11.10-14</a:t>
            </a:r>
            <a:endParaRPr lang="en-US" dirty="0"/>
          </a:p>
        </p:txBody>
      </p:sp>
      <p:sp>
        <p:nvSpPr>
          <p:cNvPr id="3" name="Content Placeholder 2"/>
          <p:cNvSpPr>
            <a:spLocks noGrp="1"/>
          </p:cNvSpPr>
          <p:nvPr>
            <p:ph idx="1"/>
          </p:nvPr>
        </p:nvSpPr>
        <p:spPr/>
        <p:txBody>
          <a:bodyPr>
            <a:normAutofit/>
          </a:bodyPr>
          <a:lstStyle/>
          <a:p>
            <a:r>
              <a:rPr lang="en-US" sz="3200" dirty="0" smtClean="0"/>
              <a:t>“This </a:t>
            </a:r>
            <a:r>
              <a:rPr lang="en-US" sz="3200" dirty="0"/>
              <a:t>is he of whom it is written</a:t>
            </a:r>
            <a:r>
              <a:rPr lang="en-US" sz="3200" dirty="0" smtClean="0"/>
              <a:t>, ‘</a:t>
            </a:r>
            <a:r>
              <a:rPr lang="en-US" sz="3200" dirty="0"/>
              <a:t>Behold, I send my messenger before your </a:t>
            </a:r>
            <a:r>
              <a:rPr lang="en-US" sz="3200" dirty="0" smtClean="0"/>
              <a:t>face, who </a:t>
            </a:r>
            <a:r>
              <a:rPr lang="en-US" sz="3200" dirty="0"/>
              <a:t>will prepare your way before you</a:t>
            </a:r>
            <a:r>
              <a:rPr lang="en-US" sz="3200" dirty="0" smtClean="0"/>
              <a:t>.’ Truly</a:t>
            </a:r>
            <a:r>
              <a:rPr lang="en-US" sz="3200" dirty="0"/>
              <a:t>, I say to you, among those born of women there has arisen no one greater than John the </a:t>
            </a:r>
            <a:r>
              <a:rPr lang="en-US" sz="3200" dirty="0" smtClean="0"/>
              <a:t>Baptist</a:t>
            </a:r>
            <a:r>
              <a:rPr lang="mr-IN" sz="3200" dirty="0" smtClean="0"/>
              <a:t>…</a:t>
            </a:r>
            <a:r>
              <a:rPr lang="en-US" sz="3200" dirty="0" smtClean="0"/>
              <a:t> For </a:t>
            </a:r>
            <a:r>
              <a:rPr lang="en-US" sz="3200" dirty="0"/>
              <a:t>all the Prophets and the Law prophesied until John, </a:t>
            </a:r>
            <a:r>
              <a:rPr lang="en-US" sz="3200" dirty="0" smtClean="0"/>
              <a:t>and </a:t>
            </a:r>
            <a:r>
              <a:rPr lang="en-US" sz="3200" dirty="0"/>
              <a:t>if you are willing to accept it, he is Elijah who is to come</a:t>
            </a:r>
            <a:r>
              <a:rPr lang="en-US" sz="3200" dirty="0" smtClean="0"/>
              <a:t>.”</a:t>
            </a:r>
            <a:endParaRPr lang="en-US" sz="3200" dirty="0"/>
          </a:p>
        </p:txBody>
      </p:sp>
      <p:sp>
        <p:nvSpPr>
          <p:cNvPr id="4" name="Date Placeholder 3"/>
          <p:cNvSpPr>
            <a:spLocks noGrp="1"/>
          </p:cNvSpPr>
          <p:nvPr>
            <p:ph type="dt" sz="half" idx="10"/>
          </p:nvPr>
        </p:nvSpPr>
        <p:spPr/>
        <p:txBody>
          <a:bodyPr/>
          <a:lstStyle/>
          <a:p>
            <a:r>
              <a:rPr lang="en-US" smtClean="0"/>
              <a:t>txkchurch.com</a:t>
            </a:r>
            <a:endParaRPr lang="en-US" dirty="0"/>
          </a:p>
        </p:txBody>
      </p:sp>
    </p:spTree>
    <p:extLst>
      <p:ext uri="{BB962C8B-B14F-4D97-AF65-F5344CB8AC3E}">
        <p14:creationId xmlns:p14="http://schemas.microsoft.com/office/powerpoint/2010/main" val="14299850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Matthew </a:t>
            </a:r>
            <a:r>
              <a:rPr lang="nb-NO" dirty="0"/>
              <a:t>3.4; </a:t>
            </a:r>
            <a:r>
              <a:rPr lang="nb-NO" dirty="0" smtClean="0"/>
              <a:t>cf. 2 </a:t>
            </a:r>
            <a:r>
              <a:rPr lang="nb-NO" dirty="0"/>
              <a:t>Kings </a:t>
            </a:r>
            <a:r>
              <a:rPr lang="nb-NO" dirty="0" smtClean="0"/>
              <a:t>1.8</a:t>
            </a:r>
            <a:endParaRPr lang="en-US" dirty="0"/>
          </a:p>
        </p:txBody>
      </p:sp>
      <p:sp>
        <p:nvSpPr>
          <p:cNvPr id="3" name="Content Placeholder 2"/>
          <p:cNvSpPr>
            <a:spLocks noGrp="1"/>
          </p:cNvSpPr>
          <p:nvPr>
            <p:ph idx="1"/>
          </p:nvPr>
        </p:nvSpPr>
        <p:spPr/>
        <p:txBody>
          <a:bodyPr>
            <a:normAutofit/>
          </a:bodyPr>
          <a:lstStyle/>
          <a:p>
            <a:r>
              <a:rPr lang="en-US" sz="4800" dirty="0" smtClean="0"/>
              <a:t>“Now </a:t>
            </a:r>
            <a:r>
              <a:rPr lang="en-US" sz="4800" dirty="0"/>
              <a:t>John wore a garment of camel's hair and a leather belt around his waist, and his food was locusts and wild honey</a:t>
            </a:r>
            <a:r>
              <a:rPr lang="en-US" sz="4800" dirty="0" smtClean="0"/>
              <a:t>.”</a:t>
            </a:r>
            <a:endParaRPr lang="en-US" sz="4800" dirty="0"/>
          </a:p>
        </p:txBody>
      </p:sp>
      <p:sp>
        <p:nvSpPr>
          <p:cNvPr id="4" name="Date Placeholder 3"/>
          <p:cNvSpPr>
            <a:spLocks noGrp="1"/>
          </p:cNvSpPr>
          <p:nvPr>
            <p:ph type="dt" sz="half" idx="10"/>
          </p:nvPr>
        </p:nvSpPr>
        <p:spPr/>
        <p:txBody>
          <a:bodyPr/>
          <a:lstStyle/>
          <a:p>
            <a:r>
              <a:rPr lang="en-US" smtClean="0"/>
              <a:t>txkchurch.com</a:t>
            </a:r>
            <a:endParaRPr lang="en-US" dirty="0"/>
          </a:p>
        </p:txBody>
      </p:sp>
    </p:spTree>
    <p:extLst>
      <p:ext uri="{BB962C8B-B14F-4D97-AF65-F5344CB8AC3E}">
        <p14:creationId xmlns:p14="http://schemas.microsoft.com/office/powerpoint/2010/main" val="11165517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Luke 1.16-17</a:t>
            </a:r>
            <a:endParaRPr lang="en-US" dirty="0"/>
          </a:p>
        </p:txBody>
      </p:sp>
      <p:sp>
        <p:nvSpPr>
          <p:cNvPr id="3" name="Content Placeholder 2"/>
          <p:cNvSpPr>
            <a:spLocks noGrp="1"/>
          </p:cNvSpPr>
          <p:nvPr>
            <p:ph idx="1"/>
          </p:nvPr>
        </p:nvSpPr>
        <p:spPr/>
        <p:txBody>
          <a:bodyPr>
            <a:normAutofit fontScale="92500"/>
          </a:bodyPr>
          <a:lstStyle/>
          <a:p>
            <a:r>
              <a:rPr lang="en-US" sz="4000" dirty="0" smtClean="0"/>
              <a:t>“And </a:t>
            </a:r>
            <a:r>
              <a:rPr lang="en-US" sz="4000" dirty="0"/>
              <a:t>he will turn many of the children of Israel to the Lord their God, </a:t>
            </a:r>
            <a:r>
              <a:rPr lang="en-US" sz="4000" dirty="0" smtClean="0"/>
              <a:t>and</a:t>
            </a:r>
            <a:r>
              <a:rPr lang="en-US" sz="4000" dirty="0"/>
              <a:t> he will go before him in the spirit and power of Elijah, to turn the hearts of the fathers to the children, and the disobedient to the wisdom of the just, to make ready for the Lord a people prepared.”</a:t>
            </a:r>
          </a:p>
        </p:txBody>
      </p:sp>
      <p:sp>
        <p:nvSpPr>
          <p:cNvPr id="4" name="Date Placeholder 3"/>
          <p:cNvSpPr>
            <a:spLocks noGrp="1"/>
          </p:cNvSpPr>
          <p:nvPr>
            <p:ph type="dt" sz="half" idx="10"/>
          </p:nvPr>
        </p:nvSpPr>
        <p:spPr/>
        <p:txBody>
          <a:bodyPr/>
          <a:lstStyle/>
          <a:p>
            <a:r>
              <a:rPr lang="en-US" smtClean="0"/>
              <a:t>txkchurch.com</a:t>
            </a:r>
            <a:endParaRPr lang="en-US" dirty="0"/>
          </a:p>
        </p:txBody>
      </p:sp>
    </p:spTree>
    <p:extLst>
      <p:ext uri="{BB962C8B-B14F-4D97-AF65-F5344CB8AC3E}">
        <p14:creationId xmlns:p14="http://schemas.microsoft.com/office/powerpoint/2010/main" val="13848888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139</TotalTime>
  <Words>671</Words>
  <Application>Microsoft Macintosh PowerPoint</Application>
  <PresentationFormat>On-screen Show (4:3)</PresentationFormat>
  <Paragraphs>87</Paragraphs>
  <Slides>18</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Corbel</vt:lpstr>
      <vt:lpstr>Office Theme</vt:lpstr>
      <vt:lpstr>PowerPoint Presentation</vt:lpstr>
      <vt:lpstr>Isaiah 40.3-5</vt:lpstr>
      <vt:lpstr>Malachi 3.1</vt:lpstr>
      <vt:lpstr>Malachi 4.1-6</vt:lpstr>
      <vt:lpstr>Malachi 4.1-6</vt:lpstr>
      <vt:lpstr>John 1.22-23; cf. Matt. 3.1-3</vt:lpstr>
      <vt:lpstr>Matthew 11.10-14</vt:lpstr>
      <vt:lpstr>Matthew 3.4; cf. 2 Kings 1.8</vt:lpstr>
      <vt:lpstr>Luke 1.16-17</vt:lpstr>
      <vt:lpstr>John’s Background</vt:lpstr>
      <vt:lpstr>John’s Background</vt:lpstr>
      <vt:lpstr>The Forerunner of Jesus Christ</vt:lpstr>
      <vt:lpstr>The Forerunner in Preaching</vt:lpstr>
      <vt:lpstr>The Forerunner in Preaching</vt:lpstr>
      <vt:lpstr>The Forerunner in Baptism </vt:lpstr>
      <vt:lpstr>The Forerunner in Baptism </vt:lpstr>
      <vt:lpstr>The Forerunner in Suffering</vt:lpstr>
      <vt:lpstr>PowerPoint Presentation</vt:lpstr>
    </vt:vector>
  </TitlesOfParts>
  <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Garlock</dc:creator>
  <cp:lastModifiedBy>Bryan Garlock</cp:lastModifiedBy>
  <cp:revision>24</cp:revision>
  <dcterms:created xsi:type="dcterms:W3CDTF">2017-08-20T18:58:16Z</dcterms:created>
  <dcterms:modified xsi:type="dcterms:W3CDTF">2017-08-20T21:19:03Z</dcterms:modified>
</cp:coreProperties>
</file>