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80" r:id="rId4"/>
    <p:sldId id="259" r:id="rId5"/>
    <p:sldId id="262" r:id="rId6"/>
    <p:sldId id="263" r:id="rId7"/>
    <p:sldId id="266" r:id="rId8"/>
    <p:sldId id="269" r:id="rId9"/>
    <p:sldId id="270" r:id="rId10"/>
    <p:sldId id="272" r:id="rId11"/>
    <p:sldId id="275" r:id="rId12"/>
    <p:sldId id="276" r:id="rId13"/>
    <p:sldId id="273" r:id="rId14"/>
    <p:sldId id="274" r:id="rId15"/>
    <p:sldId id="278"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94684"/>
  </p:normalViewPr>
  <p:slideViewPr>
    <p:cSldViewPr snapToGrid="0" snapToObjects="1">
      <p:cViewPr>
        <p:scale>
          <a:sx n="71" d="100"/>
          <a:sy n="71" d="100"/>
        </p:scale>
        <p:origin x="2416"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88CA8-A6E0-0B40-BC12-81D9433F1F31}" type="datetimeFigureOut">
              <a:rPr lang="en-US" smtClean="0"/>
              <a:t>6/25/17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77EC1-61C3-854A-9E4F-42E84824EF58}" type="slidenum">
              <a:rPr lang="en-US" smtClean="0"/>
              <a:t>‹#›</a:t>
            </a:fld>
            <a:endParaRPr lang="en-US"/>
          </a:p>
        </p:txBody>
      </p:sp>
    </p:spTree>
    <p:extLst>
      <p:ext uri="{BB962C8B-B14F-4D97-AF65-F5344CB8AC3E}">
        <p14:creationId xmlns:p14="http://schemas.microsoft.com/office/powerpoint/2010/main" val="204471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77EC1-61C3-854A-9E4F-42E84824EF58}" type="slidenum">
              <a:rPr lang="en-US" smtClean="0"/>
              <a:t>4</a:t>
            </a:fld>
            <a:endParaRPr lang="en-US"/>
          </a:p>
        </p:txBody>
      </p:sp>
    </p:spTree>
    <p:extLst>
      <p:ext uri="{BB962C8B-B14F-4D97-AF65-F5344CB8AC3E}">
        <p14:creationId xmlns:p14="http://schemas.microsoft.com/office/powerpoint/2010/main" val="15443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99846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9676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241006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FBB93-70CA-4645-BE44-110A0301DDD5}"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329091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FBB93-70CA-4645-BE44-110A0301DDD5}" type="datetimeFigureOut">
              <a:rPr lang="en-US" smtClean="0"/>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1216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FBB93-70CA-4645-BE44-110A0301DDD5}"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74844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FBB93-70CA-4645-BE44-110A0301DDD5}" type="datetimeFigureOut">
              <a:rPr lang="en-US" smtClean="0"/>
              <a:t>6/25/17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167979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FBB93-70CA-4645-BE44-110A0301DDD5}" type="datetimeFigureOut">
              <a:rPr lang="en-US" smtClean="0"/>
              <a:t>6/25/17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115707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FBB93-70CA-4645-BE44-110A0301DDD5}" type="datetimeFigureOut">
              <a:rPr lang="en-US" smtClean="0"/>
              <a:t>6/25/17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89813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BB93-70CA-4645-BE44-110A0301DDD5}"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240669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FBB93-70CA-4645-BE44-110A0301DDD5}" type="datetimeFigureOut">
              <a:rPr lang="en-US" smtClean="0"/>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C1F52F-A541-2047-9E44-ADCDB9D87F06}" type="slidenum">
              <a:rPr lang="en-US" smtClean="0"/>
              <a:t>‹#›</a:t>
            </a:fld>
            <a:endParaRPr lang="en-US"/>
          </a:p>
        </p:txBody>
      </p:sp>
    </p:spTree>
    <p:extLst>
      <p:ext uri="{BB962C8B-B14F-4D97-AF65-F5344CB8AC3E}">
        <p14:creationId xmlns:p14="http://schemas.microsoft.com/office/powerpoint/2010/main" val="863561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FBB93-70CA-4645-BE44-110A0301DDD5}" type="datetimeFigureOut">
              <a:rPr lang="en-US" smtClean="0"/>
              <a:t>6/25/17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1F52F-A541-2047-9E44-ADCDB9D87F06}" type="slidenum">
              <a:rPr lang="en-US" smtClean="0"/>
              <a:t>‹#›</a:t>
            </a:fld>
            <a:endParaRPr lang="en-US"/>
          </a:p>
        </p:txBody>
      </p:sp>
    </p:spTree>
    <p:extLst>
      <p:ext uri="{BB962C8B-B14F-4D97-AF65-F5344CB8AC3E}">
        <p14:creationId xmlns:p14="http://schemas.microsoft.com/office/powerpoint/2010/main" val="374180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112129"/>
      </p:ext>
    </p:extLst>
  </p:cSld>
  <p:clrMapOvr>
    <a:masterClrMapping/>
  </p:clrMapOvr>
  <mc:AlternateContent xmlns:mc="http://schemas.openxmlformats.org/markup-compatibility/2006" xmlns:p14="http://schemas.microsoft.com/office/powerpoint/2010/main">
    <mc:Choice Requires="p14">
      <p:transition spd="slow" p14:dur="1200">
        <p14:flas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lgn="just">
              <a:spcBef>
                <a:spcPts val="0"/>
              </a:spcBef>
              <a:buNone/>
            </a:pPr>
            <a:r>
              <a:rPr lang="en-US" b="1" dirty="0" smtClean="0">
                <a:solidFill>
                  <a:schemeClr val="bg1"/>
                </a:solidFill>
                <a:latin typeface="Cochin"/>
                <a:cs typeface="Cochin"/>
              </a:rPr>
              <a:t>“…whoever speaks, as one who speaks oracles of God; whoever serves, as one who serves by the strength that God supplies—in order that in everything God may be glorified through Jesus Christ. To him belong glory and dominion forever and ever. Amen.” 1 Peter 4.10-11</a:t>
            </a:r>
          </a:p>
        </p:txBody>
      </p:sp>
    </p:spTree>
    <p:extLst>
      <p:ext uri="{BB962C8B-B14F-4D97-AF65-F5344CB8AC3E}">
        <p14:creationId xmlns:p14="http://schemas.microsoft.com/office/powerpoint/2010/main" val="1768849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4800" b="1" dirty="0">
                <a:solidFill>
                  <a:schemeClr val="bg1"/>
                </a:solidFill>
                <a:latin typeface="Cochin"/>
                <a:cs typeface="Cochin"/>
              </a:rPr>
              <a:t>Our God Is a Glorious God</a:t>
            </a:r>
            <a:endParaRPr lang="en-US" sz="48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sz="3000" b="1" dirty="0" smtClean="0">
                <a:solidFill>
                  <a:schemeClr val="bg1"/>
                </a:solidFill>
                <a:latin typeface="Cochin"/>
                <a:cs typeface="Cochin"/>
              </a:rPr>
              <a:t>God is glorified through giving thanks to Him:</a:t>
            </a: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“And whatever you do, in word or deed, do everything in the name of the Lord Jesus, giving thanks to God the Father through him.” Col. 3.17</a:t>
            </a:r>
          </a:p>
        </p:txBody>
      </p:sp>
    </p:spTree>
    <p:extLst>
      <p:ext uri="{BB962C8B-B14F-4D97-AF65-F5344CB8AC3E}">
        <p14:creationId xmlns:p14="http://schemas.microsoft.com/office/powerpoint/2010/main" val="3295255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4800" b="1" dirty="0">
                <a:solidFill>
                  <a:schemeClr val="bg1"/>
                </a:solidFill>
                <a:latin typeface="Cochin"/>
                <a:cs typeface="Cochin"/>
              </a:rPr>
              <a:t>Our God Is a Glorious God</a:t>
            </a:r>
            <a:endParaRPr lang="en-US" sz="48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lgn="just">
              <a:spcBef>
                <a:spcPts val="0"/>
              </a:spcBef>
              <a:buNone/>
            </a:pPr>
            <a:r>
              <a:rPr lang="en-US" b="1" dirty="0" smtClean="0">
                <a:solidFill>
                  <a:schemeClr val="bg1"/>
                </a:solidFill>
                <a:latin typeface="Cochin"/>
                <a:cs typeface="Cochin"/>
              </a:rPr>
              <a:t>“For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Rom. 1.21-23</a:t>
            </a:r>
          </a:p>
        </p:txBody>
      </p:sp>
    </p:spTree>
    <p:extLst>
      <p:ext uri="{BB962C8B-B14F-4D97-AF65-F5344CB8AC3E}">
        <p14:creationId xmlns:p14="http://schemas.microsoft.com/office/powerpoint/2010/main" val="1380662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rgbClr val="FFFFFF"/>
                </a:solidFill>
                <a:latin typeface="Cochin"/>
                <a:cs typeface="Cochin"/>
              </a:rPr>
              <a:t>He is glorified through His children:</a:t>
            </a:r>
            <a:endParaRPr lang="en-US" b="1" dirty="0" smtClean="0">
              <a:solidFill>
                <a:schemeClr val="bg1"/>
              </a:solidFill>
              <a:latin typeface="Cochin"/>
              <a:cs typeface="Cochin"/>
            </a:endParaRP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“In the same way, let your light shine before others, so that they may see your good works and give glory to your Father who is in heaven.” Matt. </a:t>
            </a:r>
            <a:r>
              <a:rPr lang="en-US" b="1" dirty="0" smtClean="0">
                <a:solidFill>
                  <a:schemeClr val="bg1"/>
                </a:solidFill>
                <a:latin typeface="Cochin"/>
                <a:cs typeface="Cochin"/>
              </a:rPr>
              <a:t>5.16</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4215653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lgn="just">
              <a:spcBef>
                <a:spcPts val="0"/>
              </a:spcBef>
              <a:buNone/>
            </a:pPr>
            <a:r>
              <a:rPr lang="en-US" b="1" dirty="0">
                <a:solidFill>
                  <a:schemeClr val="bg1"/>
                </a:solidFill>
                <a:latin typeface="Cochin"/>
                <a:cs typeface="Cochin"/>
              </a:rPr>
              <a:t>“By this my Father is glorified, that you bear much fruit and so prove to be my disciples.” John </a:t>
            </a:r>
            <a:r>
              <a:rPr lang="en-US" b="1" dirty="0" smtClean="0">
                <a:solidFill>
                  <a:schemeClr val="bg1"/>
                </a:solidFill>
                <a:latin typeface="Cochin"/>
                <a:cs typeface="Cochin"/>
              </a:rPr>
              <a:t>15.8</a:t>
            </a:r>
            <a:endParaRPr lang="en-US" b="1" dirty="0">
              <a:solidFill>
                <a:schemeClr val="bg1"/>
              </a:solidFill>
              <a:latin typeface="Cochin"/>
              <a:cs typeface="Cochin"/>
            </a:endParaRPr>
          </a:p>
          <a:p>
            <a:pPr marL="0" indent="0" algn="just">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“Keep your conduct among the Gentiles honorable, so that when they speak against you as evildoers, they may see your good deeds and glorify God…” 1 Peter 2.12; 4.16</a:t>
            </a:r>
          </a:p>
        </p:txBody>
      </p:sp>
    </p:spTree>
    <p:extLst>
      <p:ext uri="{BB962C8B-B14F-4D97-AF65-F5344CB8AC3E}">
        <p14:creationId xmlns:p14="http://schemas.microsoft.com/office/powerpoint/2010/main" val="602938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4800" b="1" dirty="0">
                <a:solidFill>
                  <a:schemeClr val="bg1"/>
                </a:solidFill>
                <a:latin typeface="Cochin"/>
                <a:cs typeface="Cochin"/>
              </a:rPr>
              <a:t>Our God Is a Glorious God</a:t>
            </a:r>
            <a:endParaRPr lang="en-US" sz="48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lgn="ctr">
              <a:spcBef>
                <a:spcPts val="0"/>
              </a:spcBef>
              <a:buNone/>
            </a:pPr>
            <a:r>
              <a:rPr lang="en-US" sz="4000" b="1" dirty="0" smtClean="0">
                <a:solidFill>
                  <a:schemeClr val="bg1"/>
                </a:solidFill>
                <a:latin typeface="Cochin"/>
                <a:cs typeface="Cochin"/>
              </a:rPr>
              <a:t>Have we given glory to God lately?</a:t>
            </a:r>
          </a:p>
          <a:p>
            <a:pPr marL="0" indent="0" algn="ctr">
              <a:spcBef>
                <a:spcPts val="0"/>
              </a:spcBef>
              <a:buNone/>
            </a:pPr>
            <a:endParaRPr lang="en-US" sz="4000" b="1" dirty="0" smtClean="0">
              <a:solidFill>
                <a:schemeClr val="bg1"/>
              </a:solidFill>
              <a:latin typeface="Cochin"/>
              <a:cs typeface="Cochin"/>
            </a:endParaRPr>
          </a:p>
          <a:p>
            <a:pPr marL="0" indent="0" algn="ctr">
              <a:spcBef>
                <a:spcPts val="0"/>
              </a:spcBef>
              <a:buNone/>
            </a:pPr>
            <a:r>
              <a:rPr lang="en-US" sz="4000" b="1" dirty="0" smtClean="0">
                <a:solidFill>
                  <a:schemeClr val="bg1"/>
                </a:solidFill>
                <a:latin typeface="Cochin"/>
                <a:cs typeface="Cochin"/>
              </a:rPr>
              <a:t>Is God’s glory safe with us?</a:t>
            </a:r>
          </a:p>
        </p:txBody>
      </p:sp>
    </p:spTree>
    <p:extLst>
      <p:ext uri="{BB962C8B-B14F-4D97-AF65-F5344CB8AC3E}">
        <p14:creationId xmlns:p14="http://schemas.microsoft.com/office/powerpoint/2010/main" val="366728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3200" b="1" dirty="0">
                <a:solidFill>
                  <a:schemeClr val="bg1"/>
                </a:solidFill>
                <a:latin typeface="Cochin"/>
                <a:cs typeface="Cochin"/>
              </a:rPr>
              <a:t>Glorify God Tonight in Humble Obedience</a:t>
            </a:r>
            <a:endParaRPr lang="en-US" sz="3200" b="1" dirty="0" smtClean="0">
              <a:solidFill>
                <a:schemeClr val="bg1"/>
              </a:solidFill>
              <a:latin typeface="Cochin"/>
              <a:cs typeface="Cochin"/>
            </a:endParaRPr>
          </a:p>
        </p:txBody>
      </p:sp>
      <p:sp>
        <p:nvSpPr>
          <p:cNvPr id="3" name="Content Placeholder 2"/>
          <p:cNvSpPr>
            <a:spLocks noGrp="1"/>
          </p:cNvSpPr>
          <p:nvPr>
            <p:ph idx="1"/>
          </p:nvPr>
        </p:nvSpPr>
        <p:spPr/>
        <p:txBody>
          <a:bodyPr>
            <a:noAutofit/>
          </a:bodyPr>
          <a:lstStyle/>
          <a:p>
            <a:pPr marL="0" indent="0" algn="ctr">
              <a:spcBef>
                <a:spcPts val="800"/>
              </a:spcBef>
              <a:spcAft>
                <a:spcPts val="800"/>
              </a:spcAft>
              <a:buNone/>
            </a:pPr>
            <a:r>
              <a:rPr lang="en-US" b="1" dirty="0" smtClean="0">
                <a:solidFill>
                  <a:schemeClr val="bg1"/>
                </a:solidFill>
                <a:latin typeface="Cochin"/>
                <a:cs typeface="Cochin"/>
              </a:rPr>
              <a:t>Listen to Christ: Rom. 10.17</a:t>
            </a:r>
          </a:p>
          <a:p>
            <a:pPr marL="0" indent="0" algn="ctr">
              <a:spcBef>
                <a:spcPts val="800"/>
              </a:spcBef>
              <a:spcAft>
                <a:spcPts val="800"/>
              </a:spcAft>
              <a:buNone/>
            </a:pPr>
            <a:r>
              <a:rPr lang="en-US" b="1" dirty="0" smtClean="0">
                <a:solidFill>
                  <a:schemeClr val="bg1"/>
                </a:solidFill>
                <a:latin typeface="Cochin"/>
                <a:cs typeface="Cochin"/>
              </a:rPr>
              <a:t>Believe Christ: John 8.24</a:t>
            </a:r>
          </a:p>
          <a:p>
            <a:pPr marL="0" indent="0" algn="ctr">
              <a:spcBef>
                <a:spcPts val="800"/>
              </a:spcBef>
              <a:spcAft>
                <a:spcPts val="800"/>
              </a:spcAft>
              <a:buNone/>
            </a:pPr>
            <a:r>
              <a:rPr lang="en-US" b="1" dirty="0" smtClean="0">
                <a:solidFill>
                  <a:schemeClr val="bg1"/>
                </a:solidFill>
                <a:latin typeface="Cochin"/>
                <a:cs typeface="Cochin"/>
              </a:rPr>
              <a:t>Repent of wickedness: Acts 17.30</a:t>
            </a:r>
          </a:p>
          <a:p>
            <a:pPr marL="0" indent="0" algn="ctr">
              <a:spcBef>
                <a:spcPts val="800"/>
              </a:spcBef>
              <a:spcAft>
                <a:spcPts val="800"/>
              </a:spcAft>
              <a:buNone/>
            </a:pPr>
            <a:r>
              <a:rPr lang="en-US" b="1" dirty="0" smtClean="0">
                <a:solidFill>
                  <a:schemeClr val="bg1"/>
                </a:solidFill>
                <a:latin typeface="Cochin"/>
                <a:cs typeface="Cochin"/>
              </a:rPr>
              <a:t>Confess faith in Christ: Rom. 10.9-10</a:t>
            </a:r>
          </a:p>
          <a:p>
            <a:pPr marL="0" indent="0" algn="ctr">
              <a:spcBef>
                <a:spcPts val="800"/>
              </a:spcBef>
              <a:spcAft>
                <a:spcPts val="800"/>
              </a:spcAft>
              <a:buNone/>
            </a:pPr>
            <a:r>
              <a:rPr lang="en-US" b="1" dirty="0" smtClean="0">
                <a:solidFill>
                  <a:schemeClr val="bg1"/>
                </a:solidFill>
                <a:latin typeface="Cochin"/>
                <a:cs typeface="Cochin"/>
              </a:rPr>
              <a:t>Be immersed in Christ: Mark 16.16</a:t>
            </a:r>
          </a:p>
          <a:p>
            <a:pPr marL="0" indent="0" algn="ctr">
              <a:spcBef>
                <a:spcPts val="800"/>
              </a:spcBef>
              <a:spcAft>
                <a:spcPts val="800"/>
              </a:spcAft>
              <a:buNone/>
            </a:pPr>
            <a:r>
              <a:rPr lang="en-US" b="1" dirty="0" smtClean="0">
                <a:solidFill>
                  <a:schemeClr val="bg1"/>
                </a:solidFill>
                <a:latin typeface="Cochin"/>
                <a:cs typeface="Cochin"/>
              </a:rPr>
              <a:t>Remain faithful to God: 1 Cor. 15.58</a:t>
            </a:r>
          </a:p>
        </p:txBody>
      </p:sp>
    </p:spTree>
    <p:extLst>
      <p:ext uri="{BB962C8B-B14F-4D97-AF65-F5344CB8AC3E}">
        <p14:creationId xmlns:p14="http://schemas.microsoft.com/office/powerpoint/2010/main" val="354647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FFFF"/>
                </a:solidFill>
                <a:latin typeface="Cochin"/>
                <a:cs typeface="Cochin"/>
              </a:rPr>
              <a:t>Glory Defined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lstStyle/>
          <a:p>
            <a:pPr marL="0" indent="0">
              <a:buNone/>
            </a:pPr>
            <a:r>
              <a:rPr lang="en-US" sz="3600" b="1" dirty="0" smtClean="0">
                <a:solidFill>
                  <a:schemeClr val="bg1"/>
                </a:solidFill>
                <a:latin typeface="Cochin"/>
                <a:cs typeface="Cochin"/>
              </a:rPr>
              <a:t>“…to speak of something as being unusually fine and deserving honor—‘to praise, to glorify…” </a:t>
            </a:r>
            <a:r>
              <a:rPr lang="en-US" sz="1400" b="1" dirty="0" smtClean="0">
                <a:solidFill>
                  <a:schemeClr val="bg1"/>
                </a:solidFill>
                <a:latin typeface="Cochin"/>
                <a:cs typeface="Cochin"/>
              </a:rPr>
              <a:t>(</a:t>
            </a:r>
            <a:r>
              <a:rPr lang="en-US" sz="1400" b="1" dirty="0" err="1" smtClean="0">
                <a:solidFill>
                  <a:schemeClr val="bg1"/>
                </a:solidFill>
                <a:latin typeface="Cochin"/>
                <a:cs typeface="Cochin"/>
              </a:rPr>
              <a:t>Louw</a:t>
            </a:r>
            <a:r>
              <a:rPr lang="en-US" sz="1400" b="1" dirty="0" smtClean="0">
                <a:solidFill>
                  <a:schemeClr val="bg1"/>
                </a:solidFill>
                <a:latin typeface="Cochin"/>
                <a:cs typeface="Cochin"/>
              </a:rPr>
              <a:t>, J. P., &amp; </a:t>
            </a:r>
            <a:r>
              <a:rPr lang="en-US" sz="1400" b="1" dirty="0" err="1" smtClean="0">
                <a:solidFill>
                  <a:schemeClr val="bg1"/>
                </a:solidFill>
                <a:latin typeface="Cochin"/>
                <a:cs typeface="Cochin"/>
              </a:rPr>
              <a:t>Nida</a:t>
            </a:r>
            <a:r>
              <a:rPr lang="en-US" sz="1400" b="1" dirty="0" smtClean="0">
                <a:solidFill>
                  <a:schemeClr val="bg1"/>
                </a:solidFill>
                <a:latin typeface="Cochin"/>
                <a:cs typeface="Cochin"/>
              </a:rPr>
              <a:t>, E. A. (1996). Greek-English lexicon of the New Testament: based on semantic domains (electronic ed. of the 2nd edition., Vol. 1, p. 429). New York: United Bible Societies</a:t>
            </a:r>
            <a:r>
              <a:rPr lang="en-US" sz="1400" b="1" dirty="0" smtClean="0">
                <a:solidFill>
                  <a:schemeClr val="bg1"/>
                </a:solidFill>
                <a:latin typeface="Cochin"/>
                <a:cs typeface="Cochin"/>
              </a:rPr>
              <a:t>.)</a:t>
            </a:r>
            <a:endParaRPr lang="en-US" sz="1400" b="1" dirty="0" smtClean="0">
              <a:solidFill>
                <a:schemeClr val="bg1"/>
              </a:solidFill>
              <a:latin typeface="Cochin"/>
              <a:cs typeface="Cochin"/>
            </a:endParaRPr>
          </a:p>
        </p:txBody>
      </p:sp>
    </p:spTree>
    <p:extLst>
      <p:ext uri="{BB962C8B-B14F-4D97-AF65-F5344CB8AC3E}">
        <p14:creationId xmlns:p14="http://schemas.microsoft.com/office/powerpoint/2010/main" val="8467711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spcBef>
                <a:spcPts val="0"/>
              </a:spcBef>
            </a:pPr>
            <a:r>
              <a:rPr lang="en-US" sz="4800" b="1" dirty="0" smtClean="0">
                <a:solidFill>
                  <a:schemeClr val="bg1"/>
                </a:solidFill>
                <a:latin typeface="Cochin"/>
                <a:cs typeface="Cochin"/>
              </a:rPr>
              <a:t>Our God Is a Glorious God</a:t>
            </a:r>
          </a:p>
        </p:txBody>
      </p:sp>
      <p:sp>
        <p:nvSpPr>
          <p:cNvPr id="3" name="Content Placeholder 2"/>
          <p:cNvSpPr>
            <a:spLocks noGrp="1"/>
          </p:cNvSpPr>
          <p:nvPr>
            <p:ph idx="1"/>
          </p:nvPr>
        </p:nvSpPr>
        <p:spPr/>
        <p:txBody>
          <a:bodyPr>
            <a:noAutofit/>
          </a:bodyPr>
          <a:lstStyle/>
          <a:p>
            <a:pPr marL="0" indent="0" algn="just">
              <a:spcBef>
                <a:spcPts val="0"/>
              </a:spcBef>
              <a:buNone/>
            </a:pPr>
            <a:r>
              <a:rPr lang="en-US" sz="3000" b="1" dirty="0" smtClean="0">
                <a:solidFill>
                  <a:schemeClr val="bg1"/>
                </a:solidFill>
                <a:latin typeface="Cochin"/>
                <a:cs typeface="Cochin"/>
              </a:rPr>
              <a:t>Ascribe to the Lord, O heavenly beings, ascribe to the Lord glory and strength. Ascribe to the Lord the glory due his name; worship the Lord in the splendor of holiness.” Psalm 29.1-2</a:t>
            </a:r>
          </a:p>
          <a:p>
            <a:pPr marL="0" indent="0" algn="just">
              <a:spcBef>
                <a:spcPts val="0"/>
              </a:spcBef>
              <a:buNone/>
            </a:pPr>
            <a:endParaRPr lang="en-US" sz="3000" b="1" dirty="0">
              <a:solidFill>
                <a:schemeClr val="bg1"/>
              </a:solidFill>
              <a:latin typeface="Cochin"/>
              <a:cs typeface="Cochin"/>
            </a:endParaRPr>
          </a:p>
          <a:p>
            <a:pPr marL="0" indent="0" algn="just">
              <a:spcBef>
                <a:spcPts val="0"/>
              </a:spcBef>
              <a:buNone/>
            </a:pPr>
            <a:r>
              <a:rPr lang="en-US" sz="3000" b="1" dirty="0" smtClean="0">
                <a:solidFill>
                  <a:schemeClr val="bg1"/>
                </a:solidFill>
                <a:latin typeface="Cochin"/>
                <a:cs typeface="Cochin"/>
              </a:rPr>
              <a:t>“To the King of the ages, immortal, invisible, the only God, be honor and glory forever and ever. Amen.” 1 Tim. 1.17</a:t>
            </a:r>
          </a:p>
        </p:txBody>
      </p:sp>
    </p:spTree>
    <p:extLst>
      <p:ext uri="{BB962C8B-B14F-4D97-AF65-F5344CB8AC3E}">
        <p14:creationId xmlns:p14="http://schemas.microsoft.com/office/powerpoint/2010/main" val="39304049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a:xfrm>
            <a:off x="378823" y="1600200"/>
            <a:ext cx="8386354" cy="4525963"/>
          </a:xfrm>
        </p:spPr>
        <p:txBody>
          <a:bodyPr>
            <a:normAutofit/>
          </a:bodyPr>
          <a:lstStyle/>
          <a:p>
            <a:pPr marL="0" indent="0">
              <a:spcBef>
                <a:spcPts val="0"/>
              </a:spcBef>
              <a:buNone/>
            </a:pPr>
            <a:r>
              <a:rPr lang="en-US" b="1" dirty="0" smtClean="0">
                <a:solidFill>
                  <a:srgbClr val="FFFFFF"/>
                </a:solidFill>
                <a:latin typeface="Cochin"/>
                <a:cs typeface="Cochin"/>
              </a:rPr>
              <a:t>His glory is great: </a:t>
            </a:r>
            <a:r>
              <a:rPr lang="en-US" b="1" dirty="0" smtClean="0">
                <a:solidFill>
                  <a:schemeClr val="bg1"/>
                </a:solidFill>
                <a:latin typeface="Cochin"/>
                <a:cs typeface="Cochin"/>
              </a:rPr>
              <a:t>Psalm 138.5</a:t>
            </a:r>
          </a:p>
          <a:p>
            <a:pPr marL="0" indent="0">
              <a:spcBef>
                <a:spcPts val="0"/>
              </a:spcBef>
              <a:buNone/>
            </a:pPr>
            <a:endParaRPr lang="en-US" b="1" dirty="0">
              <a:solidFill>
                <a:schemeClr val="bg1"/>
              </a:solidFill>
              <a:latin typeface="Cochin"/>
              <a:cs typeface="Cochin"/>
            </a:endParaRPr>
          </a:p>
          <a:p>
            <a:pPr marL="0" indent="0">
              <a:spcBef>
                <a:spcPts val="0"/>
              </a:spcBef>
              <a:buNone/>
            </a:pPr>
            <a:r>
              <a:rPr lang="en-US" b="1" dirty="0" smtClean="0">
                <a:solidFill>
                  <a:srgbClr val="FFFFFF"/>
                </a:solidFill>
                <a:latin typeface="Cochin"/>
                <a:cs typeface="Cochin"/>
              </a:rPr>
              <a:t>His glory is eternal: </a:t>
            </a:r>
            <a:r>
              <a:rPr lang="en-US" b="1" dirty="0">
                <a:solidFill>
                  <a:schemeClr val="bg1"/>
                </a:solidFill>
                <a:latin typeface="Cochin"/>
                <a:cs typeface="Cochin"/>
              </a:rPr>
              <a:t>Psalm </a:t>
            </a:r>
            <a:r>
              <a:rPr lang="en-US" b="1" dirty="0" smtClean="0">
                <a:solidFill>
                  <a:schemeClr val="bg1"/>
                </a:solidFill>
                <a:latin typeface="Cochin"/>
                <a:cs typeface="Cochin"/>
              </a:rPr>
              <a:t>104.31; </a:t>
            </a:r>
            <a:r>
              <a:rPr lang="en-US" b="1" dirty="0">
                <a:solidFill>
                  <a:schemeClr val="bg1"/>
                </a:solidFill>
                <a:latin typeface="Cochin"/>
                <a:cs typeface="Cochin"/>
              </a:rPr>
              <a:t>Rom. </a:t>
            </a:r>
            <a:r>
              <a:rPr lang="en-US" b="1" dirty="0" smtClean="0">
                <a:solidFill>
                  <a:schemeClr val="bg1"/>
                </a:solidFill>
                <a:latin typeface="Cochin"/>
                <a:cs typeface="Cochin"/>
              </a:rPr>
              <a:t>11.36</a:t>
            </a:r>
            <a:endParaRPr lang="en-US" b="1" dirty="0">
              <a:solidFill>
                <a:schemeClr val="bg1"/>
              </a:solidFill>
              <a:latin typeface="Cochin"/>
              <a:cs typeface="Cochin"/>
            </a:endParaRPr>
          </a:p>
          <a:p>
            <a:pPr marL="0" indent="0">
              <a:spcBef>
                <a:spcPts val="0"/>
              </a:spcBef>
              <a:buNone/>
            </a:pPr>
            <a:endParaRPr lang="en-US" b="1" dirty="0" smtClean="0">
              <a:solidFill>
                <a:schemeClr val="bg1"/>
              </a:solidFill>
              <a:latin typeface="Cochin"/>
              <a:cs typeface="Cochin"/>
            </a:endParaRPr>
          </a:p>
          <a:p>
            <a:pPr marL="0" indent="0">
              <a:spcBef>
                <a:spcPts val="0"/>
              </a:spcBef>
              <a:buNone/>
            </a:pPr>
            <a:r>
              <a:rPr lang="en-US" b="1" dirty="0" smtClean="0">
                <a:solidFill>
                  <a:srgbClr val="FFFFFF"/>
                </a:solidFill>
                <a:latin typeface="Cochin"/>
                <a:cs typeface="Cochin"/>
              </a:rPr>
              <a:t>His glory is reserved for Him: </a:t>
            </a:r>
            <a:r>
              <a:rPr lang="en-US" b="1" dirty="0">
                <a:solidFill>
                  <a:schemeClr val="bg1"/>
                </a:solidFill>
                <a:latin typeface="Cochin"/>
                <a:cs typeface="Cochin"/>
              </a:rPr>
              <a:t>Isaiah </a:t>
            </a:r>
            <a:r>
              <a:rPr lang="en-US" b="1" dirty="0" smtClean="0">
                <a:solidFill>
                  <a:schemeClr val="bg1"/>
                </a:solidFill>
                <a:latin typeface="Cochin"/>
                <a:cs typeface="Cochin"/>
              </a:rPr>
              <a:t>42.8</a:t>
            </a:r>
          </a:p>
        </p:txBody>
      </p:sp>
    </p:spTree>
    <p:extLst>
      <p:ext uri="{BB962C8B-B14F-4D97-AF65-F5344CB8AC3E}">
        <p14:creationId xmlns:p14="http://schemas.microsoft.com/office/powerpoint/2010/main" val="18373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rgbClr val="FFFFFF"/>
                </a:solidFill>
                <a:latin typeface="Cochin"/>
                <a:cs typeface="Cochin"/>
              </a:rPr>
              <a:t>His glory is manifest in creation:</a:t>
            </a: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sz="3000" b="1" dirty="0" smtClean="0">
                <a:solidFill>
                  <a:schemeClr val="bg1"/>
                </a:solidFill>
                <a:latin typeface="Cochin"/>
                <a:cs typeface="Cochin"/>
              </a:rPr>
              <a:t>“Worthy are you, our Lord and God, to receive glory and honor and power, for you created all things, and by your will they existed and were created.” Rev. </a:t>
            </a:r>
            <a:r>
              <a:rPr lang="en-US" sz="3000" b="1" dirty="0">
                <a:solidFill>
                  <a:schemeClr val="bg1"/>
                </a:solidFill>
                <a:latin typeface="Cochin"/>
                <a:cs typeface="Cochin"/>
              </a:rPr>
              <a:t>4.11; Psalm </a:t>
            </a:r>
            <a:r>
              <a:rPr lang="en-US" sz="3000" b="1" dirty="0" smtClean="0">
                <a:solidFill>
                  <a:schemeClr val="bg1"/>
                </a:solidFill>
                <a:latin typeface="Cochin"/>
                <a:cs typeface="Cochin"/>
              </a:rPr>
              <a:t>19.1</a:t>
            </a:r>
            <a:endParaRPr lang="en-US" sz="3000" b="1" dirty="0">
              <a:solidFill>
                <a:schemeClr val="bg1"/>
              </a:solidFill>
              <a:latin typeface="Cochin"/>
              <a:cs typeface="Cochin"/>
            </a:endParaRPr>
          </a:p>
        </p:txBody>
      </p:sp>
    </p:spTree>
    <p:extLst>
      <p:ext uri="{BB962C8B-B14F-4D97-AF65-F5344CB8AC3E}">
        <p14:creationId xmlns:p14="http://schemas.microsoft.com/office/powerpoint/2010/main" val="1791666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chemeClr val="bg1"/>
                </a:solidFill>
                <a:latin typeface="Cochin"/>
                <a:cs typeface="Cochin"/>
              </a:rPr>
              <a:t>His glory manifest in redemption:</a:t>
            </a: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“…to the praise of his glorious grace, with which he has blessed us in the Beloved.” Eph. 1.6, </a:t>
            </a:r>
            <a:r>
              <a:rPr lang="en-US" b="1" dirty="0" smtClean="0">
                <a:solidFill>
                  <a:schemeClr val="bg1"/>
                </a:solidFill>
                <a:latin typeface="Cochin"/>
                <a:cs typeface="Cochin"/>
              </a:rPr>
              <a:t>11-14, 17</a:t>
            </a:r>
            <a:endParaRPr lang="en-US" b="1" dirty="0" smtClean="0">
              <a:solidFill>
                <a:schemeClr val="bg1"/>
              </a:solidFill>
              <a:latin typeface="Cochin"/>
              <a:cs typeface="Cochin"/>
            </a:endParaRPr>
          </a:p>
        </p:txBody>
      </p:sp>
    </p:spTree>
    <p:extLst>
      <p:ext uri="{BB962C8B-B14F-4D97-AF65-F5344CB8AC3E}">
        <p14:creationId xmlns:p14="http://schemas.microsoft.com/office/powerpoint/2010/main" val="2292356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rgbClr val="FFFFFF"/>
                </a:solidFill>
                <a:latin typeface="Cochin"/>
                <a:cs typeface="Cochin"/>
              </a:rPr>
              <a:t>He is glorified through His </a:t>
            </a:r>
            <a:r>
              <a:rPr lang="en-US" b="1" dirty="0">
                <a:solidFill>
                  <a:srgbClr val="FFFFFF"/>
                </a:solidFill>
                <a:latin typeface="Cochin"/>
                <a:cs typeface="Cochin"/>
              </a:rPr>
              <a:t>S</a:t>
            </a:r>
            <a:r>
              <a:rPr lang="en-US" b="1" dirty="0" smtClean="0">
                <a:solidFill>
                  <a:srgbClr val="FFFFFF"/>
                </a:solidFill>
                <a:latin typeface="Cochin"/>
                <a:cs typeface="Cochin"/>
              </a:rPr>
              <a:t>on:</a:t>
            </a:r>
            <a:endParaRPr lang="en-US" b="1" dirty="0" smtClean="0">
              <a:solidFill>
                <a:schemeClr val="bg1"/>
              </a:solidFill>
              <a:latin typeface="Cochin"/>
              <a:cs typeface="Cochin"/>
            </a:endParaRP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“He is the radiance of the glory of God and the exact imprint of his nature, and he upholds the universe by the word of his power. After making purification for sins, he sat down at the right hand of the Majesty on high…” Heb. </a:t>
            </a:r>
            <a:r>
              <a:rPr lang="en-US" b="1" dirty="0">
                <a:solidFill>
                  <a:schemeClr val="bg1"/>
                </a:solidFill>
                <a:latin typeface="Cochin"/>
                <a:cs typeface="Cochin"/>
              </a:rPr>
              <a:t>1.1-3; John </a:t>
            </a:r>
            <a:r>
              <a:rPr lang="en-US" b="1" dirty="0" smtClean="0">
                <a:solidFill>
                  <a:schemeClr val="bg1"/>
                </a:solidFill>
                <a:latin typeface="Cochin"/>
                <a:cs typeface="Cochin"/>
              </a:rPr>
              <a:t>1.14</a:t>
            </a:r>
            <a:endParaRPr lang="en-US" b="1" dirty="0">
              <a:solidFill>
                <a:schemeClr val="bg1"/>
              </a:solidFill>
              <a:latin typeface="Cochin"/>
              <a:cs typeface="Cochin"/>
            </a:endParaRPr>
          </a:p>
        </p:txBody>
      </p:sp>
    </p:spTree>
    <p:extLst>
      <p:ext uri="{BB962C8B-B14F-4D97-AF65-F5344CB8AC3E}">
        <p14:creationId xmlns:p14="http://schemas.microsoft.com/office/powerpoint/2010/main" val="92408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p:txBody>
          <a:bodyPr>
            <a:noAutofit/>
          </a:bodyPr>
          <a:lstStyle/>
          <a:p>
            <a:pPr marL="0" indent="0">
              <a:spcBef>
                <a:spcPts val="0"/>
              </a:spcBef>
              <a:buNone/>
            </a:pPr>
            <a:r>
              <a:rPr lang="en-US" b="1" dirty="0" smtClean="0">
                <a:solidFill>
                  <a:srgbClr val="FFFFFF"/>
                </a:solidFill>
                <a:latin typeface="Cochin"/>
                <a:cs typeface="Cochin"/>
              </a:rPr>
              <a:t>He is glorified through the church:</a:t>
            </a:r>
            <a:endParaRPr lang="en-US" b="1" dirty="0" smtClean="0">
              <a:solidFill>
                <a:schemeClr val="bg1"/>
              </a:solidFill>
              <a:latin typeface="Cochin"/>
              <a:cs typeface="Cochin"/>
            </a:endParaRP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“…to him be glory in the church and in Christ Jesus throughout all generations, forever and ever. Amen.” Eph. 3.21</a:t>
            </a:r>
          </a:p>
        </p:txBody>
      </p:sp>
    </p:spTree>
    <p:extLst>
      <p:ext uri="{BB962C8B-B14F-4D97-AF65-F5344CB8AC3E}">
        <p14:creationId xmlns:p14="http://schemas.microsoft.com/office/powerpoint/2010/main" val="376558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chemeClr val="bg1"/>
                </a:solidFill>
                <a:latin typeface="Cochin"/>
                <a:cs typeface="Cochin"/>
              </a:rPr>
              <a:t>Our God Is a Glorious God</a:t>
            </a:r>
            <a:endParaRPr lang="en-US" sz="4800" b="1" dirty="0">
              <a:solidFill>
                <a:srgbClr val="FFFFFF"/>
              </a:solidFill>
              <a:latin typeface="Cochin"/>
              <a:cs typeface="Cochin"/>
            </a:endParaRPr>
          </a:p>
        </p:txBody>
      </p:sp>
      <p:sp>
        <p:nvSpPr>
          <p:cNvPr id="3" name="Content Placeholder 2"/>
          <p:cNvSpPr>
            <a:spLocks noGrp="1"/>
          </p:cNvSpPr>
          <p:nvPr>
            <p:ph idx="1"/>
          </p:nvPr>
        </p:nvSpPr>
        <p:spPr>
          <a:xfrm>
            <a:off x="411480" y="1600200"/>
            <a:ext cx="8321040" cy="4525963"/>
          </a:xfrm>
        </p:spPr>
        <p:txBody>
          <a:bodyPr>
            <a:noAutofit/>
          </a:bodyPr>
          <a:lstStyle/>
          <a:p>
            <a:pPr marL="0" indent="0">
              <a:spcBef>
                <a:spcPts val="0"/>
              </a:spcBef>
              <a:buNone/>
            </a:pPr>
            <a:r>
              <a:rPr lang="en-US" sz="3000" b="1" dirty="0" smtClean="0">
                <a:solidFill>
                  <a:srgbClr val="FFFFFF"/>
                </a:solidFill>
                <a:latin typeface="Cochin"/>
                <a:cs typeface="Cochin"/>
              </a:rPr>
              <a:t>He is glorified through our worship and service:</a:t>
            </a:r>
            <a:endParaRPr lang="en-US" sz="3000" b="1" dirty="0" smtClean="0">
              <a:solidFill>
                <a:schemeClr val="bg1"/>
              </a:solidFill>
              <a:latin typeface="Cochin"/>
              <a:cs typeface="Cochin"/>
            </a:endParaRPr>
          </a:p>
          <a:p>
            <a:pPr marL="0" indent="0">
              <a:spcBef>
                <a:spcPts val="0"/>
              </a:spcBef>
              <a:buNone/>
            </a:pPr>
            <a:endParaRPr lang="en-US" b="1" dirty="0">
              <a:solidFill>
                <a:schemeClr val="bg1"/>
              </a:solidFill>
              <a:latin typeface="Cochin"/>
              <a:cs typeface="Cochin"/>
            </a:endParaRPr>
          </a:p>
          <a:p>
            <a:pPr marL="0" indent="0" algn="just">
              <a:spcBef>
                <a:spcPts val="0"/>
              </a:spcBef>
              <a:buNone/>
            </a:pPr>
            <a:r>
              <a:rPr lang="en-US" b="1" dirty="0" smtClean="0">
                <a:solidFill>
                  <a:schemeClr val="bg1"/>
                </a:solidFill>
                <a:latin typeface="Cochin"/>
                <a:cs typeface="Cochin"/>
              </a:rPr>
              <a:t>“The one who offers thanksgiving as his sacrifice glorifies me; to one who orders his way rightly I will show the salvation of God!” Psalm 50.23</a:t>
            </a:r>
            <a:r>
              <a:rPr lang="en-US" b="1" dirty="0">
                <a:solidFill>
                  <a:schemeClr val="bg1"/>
                </a:solidFill>
                <a:latin typeface="Cochin"/>
                <a:cs typeface="Cochin"/>
              </a:rPr>
              <a:t>; 69.30; Eph. </a:t>
            </a:r>
            <a:r>
              <a:rPr lang="en-US" b="1" dirty="0" smtClean="0">
                <a:solidFill>
                  <a:schemeClr val="bg1"/>
                </a:solidFill>
                <a:latin typeface="Cochin"/>
                <a:cs typeface="Cochin"/>
              </a:rPr>
              <a:t>5.19; Col. 3.16</a:t>
            </a:r>
            <a:endParaRPr lang="en-US" b="1" dirty="0">
              <a:solidFill>
                <a:schemeClr val="bg1"/>
              </a:solidFill>
              <a:latin typeface="Cochin"/>
              <a:cs typeface="Cochin"/>
            </a:endParaRPr>
          </a:p>
        </p:txBody>
      </p:sp>
    </p:spTree>
    <p:extLst>
      <p:ext uri="{BB962C8B-B14F-4D97-AF65-F5344CB8AC3E}">
        <p14:creationId xmlns:p14="http://schemas.microsoft.com/office/powerpoint/2010/main" val="1762671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792</Words>
  <Application>Microsoft Macintosh PowerPoint</Application>
  <PresentationFormat>On-screen Show (4:3)</PresentationFormat>
  <Paragraphs>60</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Cochin</vt:lpstr>
      <vt:lpstr>Arial</vt:lpstr>
      <vt:lpstr>Office Theme</vt:lpstr>
      <vt:lpstr>PowerPoint Presentation</vt:lpstr>
      <vt:lpstr>Glory Defined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Our God Is a Glorious God</vt:lpstr>
      <vt:lpstr>Glorify God Tonight in Humble Obedience</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57</cp:revision>
  <dcterms:created xsi:type="dcterms:W3CDTF">2015-05-10T17:33:33Z</dcterms:created>
  <dcterms:modified xsi:type="dcterms:W3CDTF">2017-06-25T19:54:11Z</dcterms:modified>
</cp:coreProperties>
</file>