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9" r:id="rId3"/>
    <p:sldId id="272" r:id="rId4"/>
    <p:sldId id="262" r:id="rId5"/>
    <p:sldId id="280" r:id="rId6"/>
    <p:sldId id="277" r:id="rId7"/>
    <p:sldId id="278" r:id="rId8"/>
    <p:sldId id="279" r:id="rId9"/>
    <p:sldId id="268" r:id="rId10"/>
    <p:sldId id="269" r:id="rId11"/>
    <p:sldId id="271" r:id="rId12"/>
    <p:sldId id="273" r:id="rId13"/>
    <p:sldId id="274" r:id="rId14"/>
    <p:sldId id="275" r:id="rId15"/>
    <p:sldId id="27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222" autoAdjust="0"/>
    <p:restoredTop sz="99603" autoAdjust="0"/>
  </p:normalViewPr>
  <p:slideViewPr>
    <p:cSldViewPr snapToGrid="0" snapToObjects="1">
      <p:cViewPr varScale="1">
        <p:scale>
          <a:sx n="60" d="100"/>
          <a:sy n="60" d="100"/>
        </p:scale>
        <p:origin x="192" y="1120"/>
      </p:cViewPr>
      <p:guideLst>
        <p:guide orient="horz" pos="2160"/>
        <p:guide pos="2880"/>
      </p:guideLst>
    </p:cSldViewPr>
  </p:slideViewPr>
  <p:outlineViewPr>
    <p:cViewPr>
      <p:scale>
        <a:sx n="33" d="100"/>
        <a:sy n="33" d="100"/>
      </p:scale>
      <p:origin x="0" y="116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7312F-4978-4442-9C21-B4F90AC26AB3}" type="datetimeFigureOut">
              <a:rPr lang="en-US" smtClean="0"/>
              <a:t>6/11/17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44554-0106-F341-995F-9600B1D73815}" type="slidenum">
              <a:rPr lang="en-US" smtClean="0"/>
              <a:t>‹#›</a:t>
            </a:fld>
            <a:endParaRPr lang="en-US"/>
          </a:p>
        </p:txBody>
      </p:sp>
    </p:spTree>
    <p:extLst>
      <p:ext uri="{BB962C8B-B14F-4D97-AF65-F5344CB8AC3E}">
        <p14:creationId xmlns:p14="http://schemas.microsoft.com/office/powerpoint/2010/main" val="949765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C49BD7-DDBE-D945-903E-9FCF6846C3DD}" type="datetimeFigureOut">
              <a:rPr lang="en-US" smtClean="0"/>
              <a:t>6/11/17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51851-739C-A84B-954D-04D48474AA31}" type="slidenum">
              <a:rPr lang="en-US" smtClean="0"/>
              <a:t>‹#›</a:t>
            </a:fld>
            <a:endParaRPr lang="en-US"/>
          </a:p>
        </p:txBody>
      </p:sp>
    </p:spTree>
    <p:extLst>
      <p:ext uri="{BB962C8B-B14F-4D97-AF65-F5344CB8AC3E}">
        <p14:creationId xmlns:p14="http://schemas.microsoft.com/office/powerpoint/2010/main" val="1939779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49BD7-DDBE-D945-903E-9FCF6846C3DD}" type="datetimeFigureOut">
              <a:rPr lang="en-US" smtClean="0"/>
              <a:t>6/11/17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51851-739C-A84B-954D-04D48474AA31}" type="slidenum">
              <a:rPr lang="en-US" smtClean="0"/>
              <a:t>‹#›</a:t>
            </a:fld>
            <a:endParaRPr lang="en-US"/>
          </a:p>
        </p:txBody>
      </p:sp>
    </p:spTree>
    <p:extLst>
      <p:ext uri="{BB962C8B-B14F-4D97-AF65-F5344CB8AC3E}">
        <p14:creationId xmlns:p14="http://schemas.microsoft.com/office/powerpoint/2010/main" val="213297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49BD7-DDBE-D945-903E-9FCF6846C3DD}" type="datetimeFigureOut">
              <a:rPr lang="en-US" smtClean="0"/>
              <a:t>6/11/17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51851-739C-A84B-954D-04D48474AA31}" type="slidenum">
              <a:rPr lang="en-US" smtClean="0"/>
              <a:t>‹#›</a:t>
            </a:fld>
            <a:endParaRPr lang="en-US"/>
          </a:p>
        </p:txBody>
      </p:sp>
    </p:spTree>
    <p:extLst>
      <p:ext uri="{BB962C8B-B14F-4D97-AF65-F5344CB8AC3E}">
        <p14:creationId xmlns:p14="http://schemas.microsoft.com/office/powerpoint/2010/main" val="1095053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49BD7-DDBE-D945-903E-9FCF6846C3DD}" type="datetimeFigureOut">
              <a:rPr lang="en-US" smtClean="0"/>
              <a:t>6/11/17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51851-739C-A84B-954D-04D48474AA31}" type="slidenum">
              <a:rPr lang="en-US" smtClean="0"/>
              <a:t>‹#›</a:t>
            </a:fld>
            <a:endParaRPr lang="en-US"/>
          </a:p>
        </p:txBody>
      </p:sp>
    </p:spTree>
    <p:extLst>
      <p:ext uri="{BB962C8B-B14F-4D97-AF65-F5344CB8AC3E}">
        <p14:creationId xmlns:p14="http://schemas.microsoft.com/office/powerpoint/2010/main" val="303024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C49BD7-DDBE-D945-903E-9FCF6846C3DD}" type="datetimeFigureOut">
              <a:rPr lang="en-US" smtClean="0"/>
              <a:t>6/11/17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51851-739C-A84B-954D-04D48474AA31}" type="slidenum">
              <a:rPr lang="en-US" smtClean="0"/>
              <a:t>‹#›</a:t>
            </a:fld>
            <a:endParaRPr lang="en-US"/>
          </a:p>
        </p:txBody>
      </p:sp>
    </p:spTree>
    <p:extLst>
      <p:ext uri="{BB962C8B-B14F-4D97-AF65-F5344CB8AC3E}">
        <p14:creationId xmlns:p14="http://schemas.microsoft.com/office/powerpoint/2010/main" val="44341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C49BD7-DDBE-D945-903E-9FCF6846C3DD}" type="datetimeFigureOut">
              <a:rPr lang="en-US" smtClean="0"/>
              <a:t>6/11/17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51851-739C-A84B-954D-04D48474AA31}" type="slidenum">
              <a:rPr lang="en-US" smtClean="0"/>
              <a:t>‹#›</a:t>
            </a:fld>
            <a:endParaRPr lang="en-US"/>
          </a:p>
        </p:txBody>
      </p:sp>
    </p:spTree>
    <p:extLst>
      <p:ext uri="{BB962C8B-B14F-4D97-AF65-F5344CB8AC3E}">
        <p14:creationId xmlns:p14="http://schemas.microsoft.com/office/powerpoint/2010/main" val="286433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C49BD7-DDBE-D945-903E-9FCF6846C3DD}" type="datetimeFigureOut">
              <a:rPr lang="en-US" smtClean="0"/>
              <a:t>6/11/17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D51851-739C-A84B-954D-04D48474AA31}" type="slidenum">
              <a:rPr lang="en-US" smtClean="0"/>
              <a:t>‹#›</a:t>
            </a:fld>
            <a:endParaRPr lang="en-US"/>
          </a:p>
        </p:txBody>
      </p:sp>
    </p:spTree>
    <p:extLst>
      <p:ext uri="{BB962C8B-B14F-4D97-AF65-F5344CB8AC3E}">
        <p14:creationId xmlns:p14="http://schemas.microsoft.com/office/powerpoint/2010/main" val="91567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C49BD7-DDBE-D945-903E-9FCF6846C3DD}" type="datetimeFigureOut">
              <a:rPr lang="en-US" smtClean="0"/>
              <a:t>6/11/17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D51851-739C-A84B-954D-04D48474AA31}" type="slidenum">
              <a:rPr lang="en-US" smtClean="0"/>
              <a:t>‹#›</a:t>
            </a:fld>
            <a:endParaRPr lang="en-US"/>
          </a:p>
        </p:txBody>
      </p:sp>
    </p:spTree>
    <p:extLst>
      <p:ext uri="{BB962C8B-B14F-4D97-AF65-F5344CB8AC3E}">
        <p14:creationId xmlns:p14="http://schemas.microsoft.com/office/powerpoint/2010/main" val="189625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49BD7-DDBE-D945-903E-9FCF6846C3DD}" type="datetimeFigureOut">
              <a:rPr lang="en-US" smtClean="0"/>
              <a:t>6/11/17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D51851-739C-A84B-954D-04D48474AA31}" type="slidenum">
              <a:rPr lang="en-US" smtClean="0"/>
              <a:t>‹#›</a:t>
            </a:fld>
            <a:endParaRPr lang="en-US"/>
          </a:p>
        </p:txBody>
      </p:sp>
    </p:spTree>
    <p:extLst>
      <p:ext uri="{BB962C8B-B14F-4D97-AF65-F5344CB8AC3E}">
        <p14:creationId xmlns:p14="http://schemas.microsoft.com/office/powerpoint/2010/main" val="384209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49BD7-DDBE-D945-903E-9FCF6846C3DD}" type="datetimeFigureOut">
              <a:rPr lang="en-US" smtClean="0"/>
              <a:t>6/11/17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51851-739C-A84B-954D-04D48474AA31}" type="slidenum">
              <a:rPr lang="en-US" smtClean="0"/>
              <a:t>‹#›</a:t>
            </a:fld>
            <a:endParaRPr lang="en-US"/>
          </a:p>
        </p:txBody>
      </p:sp>
    </p:spTree>
    <p:extLst>
      <p:ext uri="{BB962C8B-B14F-4D97-AF65-F5344CB8AC3E}">
        <p14:creationId xmlns:p14="http://schemas.microsoft.com/office/powerpoint/2010/main" val="2880779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49BD7-DDBE-D945-903E-9FCF6846C3DD}" type="datetimeFigureOut">
              <a:rPr lang="en-US" smtClean="0"/>
              <a:t>6/11/17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51851-739C-A84B-954D-04D48474AA31}" type="slidenum">
              <a:rPr lang="en-US" smtClean="0"/>
              <a:t>‹#›</a:t>
            </a:fld>
            <a:endParaRPr lang="en-US"/>
          </a:p>
        </p:txBody>
      </p:sp>
    </p:spTree>
    <p:extLst>
      <p:ext uri="{BB962C8B-B14F-4D97-AF65-F5344CB8AC3E}">
        <p14:creationId xmlns:p14="http://schemas.microsoft.com/office/powerpoint/2010/main" val="5683742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49BD7-DDBE-D945-903E-9FCF6846C3DD}" type="datetimeFigureOut">
              <a:rPr lang="en-US" smtClean="0"/>
              <a:t>6/11/17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51851-739C-A84B-954D-04D48474AA31}" type="slidenum">
              <a:rPr lang="en-US" smtClean="0"/>
              <a:t>‹#›</a:t>
            </a:fld>
            <a:endParaRPr lang="en-US"/>
          </a:p>
        </p:txBody>
      </p:sp>
    </p:spTree>
    <p:extLst>
      <p:ext uri="{BB962C8B-B14F-4D97-AF65-F5344CB8AC3E}">
        <p14:creationId xmlns:p14="http://schemas.microsoft.com/office/powerpoint/2010/main" val="665378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indent="0" algn="ctr" defTabSz="457200" rtl="0" eaLnBrk="1" latinLnBrk="0" hangingPunct="1">
        <a:spcBef>
          <a:spcPct val="0"/>
        </a:spcBef>
        <a:buFont typeface="Arial"/>
        <a:buNone/>
        <a:defRPr sz="4400" b="1" kern="1200">
          <a:solidFill>
            <a:srgbClr val="FFFFFF"/>
          </a:solidFill>
          <a:latin typeface="Corbel"/>
          <a:ea typeface="+mj-ea"/>
          <a:cs typeface="Corbel"/>
        </a:defRPr>
      </a:lvl1pPr>
    </p:titleStyle>
    <p:bodyStyle>
      <a:lvl1pPr marL="0" indent="0" algn="l" defTabSz="457200" rtl="0" eaLnBrk="1" latinLnBrk="0" hangingPunct="1">
        <a:spcBef>
          <a:spcPct val="20000"/>
        </a:spcBef>
        <a:buFont typeface="Arial"/>
        <a:buNone/>
        <a:defRPr sz="3200" b="1" kern="1200">
          <a:solidFill>
            <a:srgbClr val="FFFFFF"/>
          </a:solidFill>
          <a:latin typeface="Corbel"/>
          <a:ea typeface="+mn-ea"/>
          <a:cs typeface="Corbel"/>
        </a:defRPr>
      </a:lvl1pPr>
      <a:lvl2pPr marL="457200" indent="0" algn="l" defTabSz="457200" rtl="0" eaLnBrk="1" latinLnBrk="0" hangingPunct="1">
        <a:spcBef>
          <a:spcPct val="20000"/>
        </a:spcBef>
        <a:buFont typeface="Arial"/>
        <a:buNone/>
        <a:defRPr sz="2800" b="1" kern="1200">
          <a:solidFill>
            <a:srgbClr val="FFFFFF"/>
          </a:solidFill>
          <a:latin typeface="Corbel"/>
          <a:ea typeface="+mn-ea"/>
          <a:cs typeface="Corbel"/>
        </a:defRPr>
      </a:lvl2pPr>
      <a:lvl3pPr marL="914400" indent="0" algn="l" defTabSz="457200" rtl="0" eaLnBrk="1" latinLnBrk="0" hangingPunct="1">
        <a:spcBef>
          <a:spcPct val="20000"/>
        </a:spcBef>
        <a:buFont typeface="Arial"/>
        <a:buNone/>
        <a:defRPr sz="2400" b="1" kern="1200">
          <a:solidFill>
            <a:srgbClr val="FFFFFF"/>
          </a:solidFill>
          <a:latin typeface="Corbel"/>
          <a:ea typeface="+mn-ea"/>
          <a:cs typeface="Corbel"/>
        </a:defRPr>
      </a:lvl3pPr>
      <a:lvl4pPr marL="1371600" indent="0" algn="l" defTabSz="457200" rtl="0" eaLnBrk="1" latinLnBrk="0" hangingPunct="1">
        <a:spcBef>
          <a:spcPct val="20000"/>
        </a:spcBef>
        <a:buFont typeface="Arial"/>
        <a:buNone/>
        <a:defRPr sz="2000" b="1" kern="1200">
          <a:solidFill>
            <a:srgbClr val="FFFFFF"/>
          </a:solidFill>
          <a:latin typeface="Corbel"/>
          <a:ea typeface="+mn-ea"/>
          <a:cs typeface="Corbel"/>
        </a:defRPr>
      </a:lvl4pPr>
      <a:lvl5pPr marL="1828800" indent="0" algn="l" defTabSz="457200" rtl="0" eaLnBrk="1" latinLnBrk="0" hangingPunct="1">
        <a:spcBef>
          <a:spcPct val="20000"/>
        </a:spcBef>
        <a:buFont typeface="Arial"/>
        <a:buNone/>
        <a:defRPr sz="2000" b="1" kern="1200">
          <a:solidFill>
            <a:srgbClr val="FFFFFF"/>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7509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Moving Forward Demands Evangelism</a:t>
            </a:r>
            <a:endParaRPr lang="en-US" sz="3800" dirty="0" smtClean="0"/>
          </a:p>
        </p:txBody>
      </p:sp>
      <p:sp>
        <p:nvSpPr>
          <p:cNvPr id="3" name="Content Placeholder 2"/>
          <p:cNvSpPr>
            <a:spLocks noGrp="1"/>
          </p:cNvSpPr>
          <p:nvPr>
            <p:ph idx="1"/>
          </p:nvPr>
        </p:nvSpPr>
        <p:spPr/>
        <p:txBody>
          <a:bodyPr>
            <a:noAutofit/>
          </a:bodyPr>
          <a:lstStyle/>
          <a:p>
            <a:pPr>
              <a:spcBef>
                <a:spcPts val="0"/>
              </a:spcBef>
            </a:pPr>
            <a:r>
              <a:rPr lang="en-US" dirty="0" smtClean="0"/>
              <a:t>We must eliminate the </a:t>
            </a:r>
            <a:r>
              <a:rPr lang="en-US" i="1" dirty="0" smtClean="0"/>
              <a:t>hindrances </a:t>
            </a:r>
            <a:r>
              <a:rPr lang="en-US" dirty="0" smtClean="0"/>
              <a:t>to evangelism: Rom. 1.14-16</a:t>
            </a:r>
          </a:p>
          <a:p>
            <a:pPr>
              <a:spcBef>
                <a:spcPts val="0"/>
              </a:spcBef>
            </a:pPr>
            <a:endParaRPr lang="en-US" dirty="0" smtClean="0"/>
          </a:p>
          <a:p>
            <a:pPr lvl="1">
              <a:spcBef>
                <a:spcPts val="0"/>
              </a:spcBef>
            </a:pPr>
            <a:r>
              <a:rPr lang="en-US" dirty="0" smtClean="0"/>
              <a:t>Some Christians don’t feel an obligation.</a:t>
            </a:r>
          </a:p>
          <a:p>
            <a:pPr lvl="1">
              <a:spcBef>
                <a:spcPts val="0"/>
              </a:spcBef>
            </a:pPr>
            <a:r>
              <a:rPr lang="en-US" dirty="0" smtClean="0"/>
              <a:t>Some Christians aren’t ready.</a:t>
            </a:r>
          </a:p>
          <a:p>
            <a:pPr lvl="1">
              <a:spcBef>
                <a:spcPts val="0"/>
              </a:spcBef>
            </a:pPr>
            <a:r>
              <a:rPr lang="en-US" dirty="0" smtClean="0"/>
              <a:t>Some Christians are ashamed.</a:t>
            </a:r>
          </a:p>
          <a:p>
            <a:pPr lvl="1">
              <a:spcBef>
                <a:spcPts val="0"/>
              </a:spcBef>
            </a:pPr>
            <a:r>
              <a:rPr lang="en-US" dirty="0" smtClean="0"/>
              <a:t>Some Christians are too busy.</a:t>
            </a:r>
          </a:p>
          <a:p>
            <a:pPr lvl="1">
              <a:spcBef>
                <a:spcPts val="0"/>
              </a:spcBef>
            </a:pPr>
            <a:endParaRPr lang="en-US" dirty="0"/>
          </a:p>
          <a:p>
            <a:pPr>
              <a:spcBef>
                <a:spcPts val="0"/>
              </a:spcBef>
            </a:pPr>
            <a:r>
              <a:rPr lang="en-US" dirty="0" smtClean="0"/>
              <a:t>Each one win one: </a:t>
            </a:r>
            <a:r>
              <a:rPr lang="en-US" dirty="0"/>
              <a:t>Matt. </a:t>
            </a:r>
            <a:r>
              <a:rPr lang="en-US" dirty="0" smtClean="0"/>
              <a:t>28.19-20</a:t>
            </a:r>
            <a:endParaRPr lang="en-US" dirty="0"/>
          </a:p>
        </p:txBody>
      </p:sp>
    </p:spTree>
    <p:extLst>
      <p:ext uri="{BB962C8B-B14F-4D97-AF65-F5344CB8AC3E}">
        <p14:creationId xmlns:p14="http://schemas.microsoft.com/office/powerpoint/2010/main" val="159789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135" y="274638"/>
            <a:ext cx="8557730" cy="1143000"/>
          </a:xfrm>
        </p:spPr>
        <p:txBody>
          <a:bodyPr>
            <a:noAutofit/>
          </a:bodyPr>
          <a:lstStyle/>
          <a:p>
            <a:r>
              <a:rPr lang="en-US" sz="3200" dirty="0" smtClean="0"/>
              <a:t>Moving Forward Demands Making a Difference</a:t>
            </a:r>
          </a:p>
        </p:txBody>
      </p:sp>
      <p:sp>
        <p:nvSpPr>
          <p:cNvPr id="3" name="Content Placeholder 2"/>
          <p:cNvSpPr>
            <a:spLocks noGrp="1"/>
          </p:cNvSpPr>
          <p:nvPr>
            <p:ph idx="1"/>
          </p:nvPr>
        </p:nvSpPr>
        <p:spPr/>
        <p:txBody>
          <a:bodyPr>
            <a:noAutofit/>
          </a:bodyPr>
          <a:lstStyle/>
          <a:p>
            <a:pPr>
              <a:lnSpc>
                <a:spcPct val="90000"/>
              </a:lnSpc>
              <a:spcBef>
                <a:spcPts val="0"/>
              </a:spcBef>
            </a:pPr>
            <a:r>
              <a:rPr lang="en-US" dirty="0" smtClean="0"/>
              <a:t>The difference comes when we are established in God’s word: Eph. 4.1-16</a:t>
            </a:r>
          </a:p>
          <a:p>
            <a:pPr>
              <a:lnSpc>
                <a:spcPct val="90000"/>
              </a:lnSpc>
              <a:spcBef>
                <a:spcPts val="0"/>
              </a:spcBef>
            </a:pPr>
            <a:endParaRPr lang="en-US" dirty="0"/>
          </a:p>
          <a:p>
            <a:pPr>
              <a:lnSpc>
                <a:spcPct val="90000"/>
              </a:lnSpc>
              <a:spcBef>
                <a:spcPts val="0"/>
              </a:spcBef>
            </a:pPr>
            <a:r>
              <a:rPr lang="en-US" dirty="0"/>
              <a:t>The difference comes </a:t>
            </a:r>
            <a:r>
              <a:rPr lang="en-US" dirty="0" smtClean="0"/>
              <a:t>when </a:t>
            </a:r>
            <a:r>
              <a:rPr lang="en-US" dirty="0"/>
              <a:t>we put on the </a:t>
            </a:r>
            <a:r>
              <a:rPr lang="en-US" dirty="0" smtClean="0"/>
              <a:t>new self: 4.25-32</a:t>
            </a:r>
            <a:endParaRPr lang="en-US" dirty="0"/>
          </a:p>
          <a:p>
            <a:pPr>
              <a:lnSpc>
                <a:spcPct val="90000"/>
              </a:lnSpc>
              <a:spcBef>
                <a:spcPts val="0"/>
              </a:spcBef>
            </a:pPr>
            <a:endParaRPr lang="en-US" dirty="0"/>
          </a:p>
          <a:p>
            <a:pPr>
              <a:lnSpc>
                <a:spcPct val="90000"/>
              </a:lnSpc>
              <a:spcBef>
                <a:spcPts val="0"/>
              </a:spcBef>
            </a:pPr>
            <a:r>
              <a:rPr lang="en-US" dirty="0"/>
              <a:t>The difference comes </a:t>
            </a:r>
            <a:r>
              <a:rPr lang="en-US" dirty="0" smtClean="0"/>
              <a:t>when </a:t>
            </a:r>
            <a:r>
              <a:rPr lang="en-US" dirty="0"/>
              <a:t>we </a:t>
            </a:r>
            <a:r>
              <a:rPr lang="en-US" i="1" dirty="0" smtClean="0"/>
              <a:t>shine</a:t>
            </a:r>
            <a:r>
              <a:rPr lang="en-US" dirty="0" smtClean="0"/>
              <a:t>!</a:t>
            </a:r>
            <a:endParaRPr lang="en-US" dirty="0"/>
          </a:p>
        </p:txBody>
      </p:sp>
    </p:spTree>
    <p:extLst>
      <p:ext uri="{BB962C8B-B14F-4D97-AF65-F5344CB8AC3E}">
        <p14:creationId xmlns:p14="http://schemas.microsoft.com/office/powerpoint/2010/main" val="471441264"/>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135" y="274638"/>
            <a:ext cx="8557730" cy="1143000"/>
          </a:xfrm>
        </p:spPr>
        <p:txBody>
          <a:bodyPr>
            <a:noAutofit/>
          </a:bodyPr>
          <a:lstStyle/>
          <a:p>
            <a:r>
              <a:rPr lang="en-US" sz="3200" dirty="0"/>
              <a:t>Moving Forward Demands Making a Difference</a:t>
            </a:r>
            <a:endParaRPr lang="en-US" sz="3200" dirty="0" smtClean="0"/>
          </a:p>
        </p:txBody>
      </p:sp>
      <p:sp>
        <p:nvSpPr>
          <p:cNvPr id="3" name="Content Placeholder 2"/>
          <p:cNvSpPr>
            <a:spLocks noGrp="1"/>
          </p:cNvSpPr>
          <p:nvPr>
            <p:ph idx="1"/>
          </p:nvPr>
        </p:nvSpPr>
        <p:spPr/>
        <p:txBody>
          <a:bodyPr>
            <a:noAutofit/>
          </a:bodyPr>
          <a:lstStyle/>
          <a:p>
            <a:pPr algn="ctr"/>
            <a:r>
              <a:rPr lang="is-IS" sz="3000" dirty="0" smtClean="0"/>
              <a:t>…</a:t>
            </a:r>
            <a:r>
              <a:rPr lang="en-US" sz="3000" dirty="0" smtClean="0"/>
              <a:t>You are the light of the world. A city set on a hill cannot be hidden. Nor do people light a lamp and put it under a basket, but on a stand, and it gives light to all in the house. In the same way, let your light shine before others, so that they may see your good works and give glory to your Father who is in heaven. </a:t>
            </a:r>
          </a:p>
          <a:p>
            <a:pPr algn="ctr"/>
            <a:r>
              <a:rPr lang="en-US" dirty="0" smtClean="0"/>
              <a:t>Matthew 5.13-16</a:t>
            </a:r>
            <a:endParaRPr lang="en-US" dirty="0"/>
          </a:p>
        </p:txBody>
      </p:sp>
    </p:spTree>
    <p:extLst>
      <p:ext uri="{BB962C8B-B14F-4D97-AF65-F5344CB8AC3E}">
        <p14:creationId xmlns:p14="http://schemas.microsoft.com/office/powerpoint/2010/main" val="33682985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135" y="274638"/>
            <a:ext cx="8557730" cy="1143000"/>
          </a:xfrm>
        </p:spPr>
        <p:txBody>
          <a:bodyPr>
            <a:noAutofit/>
          </a:bodyPr>
          <a:lstStyle/>
          <a:p>
            <a:r>
              <a:rPr lang="en-US" sz="3200" dirty="0"/>
              <a:t>Moving Forward Demands Making a Difference</a:t>
            </a:r>
            <a:endParaRPr lang="en-US" sz="3200" dirty="0" smtClean="0"/>
          </a:p>
        </p:txBody>
      </p:sp>
      <p:sp>
        <p:nvSpPr>
          <p:cNvPr id="3" name="Content Placeholder 2"/>
          <p:cNvSpPr>
            <a:spLocks noGrp="1"/>
          </p:cNvSpPr>
          <p:nvPr>
            <p:ph idx="1"/>
          </p:nvPr>
        </p:nvSpPr>
        <p:spPr/>
        <p:txBody>
          <a:bodyPr>
            <a:noAutofit/>
          </a:bodyPr>
          <a:lstStyle/>
          <a:p>
            <a:pPr algn="ctr"/>
            <a:r>
              <a:rPr lang="en-US" sz="4800" dirty="0" smtClean="0"/>
              <a:t>...The name of God is blasphemed among the Gentiles because of you.</a:t>
            </a:r>
          </a:p>
          <a:p>
            <a:pPr algn="ctr"/>
            <a:r>
              <a:rPr lang="en-US" sz="4800" dirty="0" smtClean="0"/>
              <a:t>Rom. 2.24</a:t>
            </a:r>
            <a:endParaRPr lang="en-US" sz="4800" dirty="0"/>
          </a:p>
        </p:txBody>
      </p:sp>
    </p:spTree>
    <p:extLst>
      <p:ext uri="{BB962C8B-B14F-4D97-AF65-F5344CB8AC3E}">
        <p14:creationId xmlns:p14="http://schemas.microsoft.com/office/powerpoint/2010/main" val="38585617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135" y="274638"/>
            <a:ext cx="8557730" cy="1143000"/>
          </a:xfrm>
        </p:spPr>
        <p:txBody>
          <a:bodyPr>
            <a:noAutofit/>
          </a:bodyPr>
          <a:lstStyle/>
          <a:p>
            <a:r>
              <a:rPr lang="en-US" sz="3200" dirty="0"/>
              <a:t>Moving Forward Demands Making a Difference</a:t>
            </a:r>
            <a:endParaRPr lang="en-US" sz="3200" dirty="0" smtClean="0"/>
          </a:p>
        </p:txBody>
      </p:sp>
      <p:sp>
        <p:nvSpPr>
          <p:cNvPr id="3" name="Content Placeholder 2"/>
          <p:cNvSpPr>
            <a:spLocks noGrp="1"/>
          </p:cNvSpPr>
          <p:nvPr>
            <p:ph idx="1"/>
          </p:nvPr>
        </p:nvSpPr>
        <p:spPr/>
        <p:txBody>
          <a:bodyPr>
            <a:noAutofit/>
          </a:bodyPr>
          <a:lstStyle/>
          <a:p>
            <a:pPr algn="ctr"/>
            <a:r>
              <a:rPr lang="en-US" sz="4000" dirty="0" smtClean="0"/>
              <a:t>And when they could not find them, they dragged Jason and some of the brothers before the city authorities, shouting, “These men who have turned the world upside down have come here also</a:t>
            </a:r>
            <a:r>
              <a:rPr lang="is-IS" sz="4000" dirty="0" smtClean="0"/>
              <a:t>…”</a:t>
            </a:r>
          </a:p>
          <a:p>
            <a:pPr algn="ctr"/>
            <a:r>
              <a:rPr lang="is-IS" sz="4000" dirty="0" smtClean="0"/>
              <a:t>Acts 17.6</a:t>
            </a:r>
            <a:endParaRPr lang="en-US" sz="4000" dirty="0"/>
          </a:p>
        </p:txBody>
      </p:sp>
    </p:spTree>
    <p:extLst>
      <p:ext uri="{BB962C8B-B14F-4D97-AF65-F5344CB8AC3E}">
        <p14:creationId xmlns:p14="http://schemas.microsoft.com/office/powerpoint/2010/main" val="12895897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370982" y="581305"/>
            <a:ext cx="4771918" cy="4986514"/>
          </a:xfrm>
        </p:spPr>
        <p:txBody>
          <a:bodyPr>
            <a:noAutofit/>
          </a:bodyPr>
          <a:lstStyle/>
          <a:p>
            <a:pPr marL="0" indent="0">
              <a:spcBef>
                <a:spcPts val="0"/>
              </a:spcBef>
              <a:buNone/>
            </a:pPr>
            <a:r>
              <a:rPr lang="en-US" sz="4500" dirty="0" smtClean="0">
                <a:solidFill>
                  <a:schemeClr val="tx1"/>
                </a:solidFill>
              </a:rPr>
              <a:t>For the sinner:</a:t>
            </a:r>
          </a:p>
          <a:p>
            <a:pPr marL="0" indent="0">
              <a:spcBef>
                <a:spcPts val="0"/>
              </a:spcBef>
              <a:buNone/>
            </a:pPr>
            <a:r>
              <a:rPr lang="en-US" sz="2800" b="0" dirty="0" smtClean="0">
                <a:solidFill>
                  <a:schemeClr val="tx1"/>
                </a:solidFill>
              </a:rPr>
              <a:t>Hear Jesus: </a:t>
            </a:r>
            <a:r>
              <a:rPr lang="en-US" sz="2800" dirty="0" smtClean="0">
                <a:solidFill>
                  <a:schemeClr val="tx1"/>
                </a:solidFill>
              </a:rPr>
              <a:t>Matt. 17.5</a:t>
            </a:r>
            <a:endParaRPr lang="en-US" sz="2800" b="0" dirty="0" smtClean="0">
              <a:solidFill>
                <a:schemeClr val="tx1"/>
              </a:solidFill>
            </a:endParaRPr>
          </a:p>
          <a:p>
            <a:pPr marL="0" indent="0">
              <a:spcBef>
                <a:spcPts val="0"/>
              </a:spcBef>
              <a:buNone/>
            </a:pPr>
            <a:r>
              <a:rPr lang="en-US" sz="2800" b="0" dirty="0" smtClean="0">
                <a:solidFill>
                  <a:schemeClr val="tx1"/>
                </a:solidFill>
              </a:rPr>
              <a:t>Believe Jesus</a:t>
            </a:r>
            <a:r>
              <a:rPr lang="en-US" sz="2800" dirty="0" smtClean="0">
                <a:solidFill>
                  <a:schemeClr val="tx1"/>
                </a:solidFill>
              </a:rPr>
              <a:t>: Acts 16.31</a:t>
            </a:r>
          </a:p>
          <a:p>
            <a:pPr marL="0" indent="0">
              <a:spcBef>
                <a:spcPts val="0"/>
              </a:spcBef>
              <a:buNone/>
            </a:pPr>
            <a:r>
              <a:rPr lang="en-US" sz="2800" b="0" dirty="0" smtClean="0">
                <a:solidFill>
                  <a:schemeClr val="tx1"/>
                </a:solidFill>
              </a:rPr>
              <a:t>Repent</a:t>
            </a:r>
            <a:r>
              <a:rPr lang="en-US" sz="2800" dirty="0" smtClean="0">
                <a:solidFill>
                  <a:schemeClr val="tx1"/>
                </a:solidFill>
              </a:rPr>
              <a:t>: Acts 2.38</a:t>
            </a:r>
          </a:p>
          <a:p>
            <a:pPr marL="0" indent="0">
              <a:spcBef>
                <a:spcPts val="0"/>
              </a:spcBef>
              <a:buNone/>
            </a:pPr>
            <a:r>
              <a:rPr lang="en-US" sz="2800" b="0" dirty="0" smtClean="0">
                <a:solidFill>
                  <a:schemeClr val="tx1"/>
                </a:solidFill>
              </a:rPr>
              <a:t>Confess faith</a:t>
            </a:r>
            <a:r>
              <a:rPr lang="en-US" sz="2800" dirty="0" smtClean="0">
                <a:solidFill>
                  <a:schemeClr val="tx1"/>
                </a:solidFill>
              </a:rPr>
              <a:t>: 1 Tim. 6.12</a:t>
            </a:r>
          </a:p>
          <a:p>
            <a:pPr marL="0" indent="0">
              <a:spcBef>
                <a:spcPts val="0"/>
              </a:spcBef>
              <a:buNone/>
            </a:pPr>
            <a:r>
              <a:rPr lang="en-US" sz="2800" b="0" dirty="0" smtClean="0">
                <a:solidFill>
                  <a:schemeClr val="tx1"/>
                </a:solidFill>
              </a:rPr>
              <a:t>Be immersed</a:t>
            </a:r>
            <a:r>
              <a:rPr lang="en-US" sz="2800" dirty="0" smtClean="0">
                <a:solidFill>
                  <a:schemeClr val="tx1"/>
                </a:solidFill>
              </a:rPr>
              <a:t>: Acts 22.16</a:t>
            </a:r>
          </a:p>
          <a:p>
            <a:pPr marL="0" indent="0">
              <a:spcBef>
                <a:spcPts val="0"/>
              </a:spcBef>
              <a:buNone/>
            </a:pPr>
            <a:endParaRPr lang="en-US" sz="2800" dirty="0">
              <a:solidFill>
                <a:schemeClr val="tx1"/>
              </a:solidFill>
            </a:endParaRPr>
          </a:p>
          <a:p>
            <a:pPr marL="0" indent="0">
              <a:spcBef>
                <a:spcPts val="0"/>
              </a:spcBef>
              <a:buNone/>
            </a:pPr>
            <a:r>
              <a:rPr lang="en-US" sz="4500" dirty="0" smtClean="0">
                <a:solidFill>
                  <a:schemeClr val="tx1"/>
                </a:solidFill>
              </a:rPr>
              <a:t>For the saint:</a:t>
            </a:r>
          </a:p>
          <a:p>
            <a:pPr marL="0" indent="0">
              <a:spcBef>
                <a:spcPts val="0"/>
              </a:spcBef>
              <a:buNone/>
            </a:pPr>
            <a:r>
              <a:rPr lang="en-US" sz="2800" b="0" dirty="0" smtClean="0">
                <a:solidFill>
                  <a:schemeClr val="tx1"/>
                </a:solidFill>
              </a:rPr>
              <a:t>Remain faithful</a:t>
            </a:r>
            <a:r>
              <a:rPr lang="en-US" sz="2800" dirty="0" smtClean="0">
                <a:solidFill>
                  <a:schemeClr val="tx1"/>
                </a:solidFill>
              </a:rPr>
              <a:t>: Rev. 2.10</a:t>
            </a:r>
          </a:p>
          <a:p>
            <a:pPr marL="0" indent="0">
              <a:spcBef>
                <a:spcPts val="0"/>
              </a:spcBef>
              <a:buNone/>
            </a:pPr>
            <a:r>
              <a:rPr lang="en-US" sz="2800" b="0" dirty="0" smtClean="0">
                <a:solidFill>
                  <a:schemeClr val="tx1"/>
                </a:solidFill>
              </a:rPr>
              <a:t>Repent</a:t>
            </a:r>
            <a:r>
              <a:rPr lang="en-US" sz="2800" dirty="0" smtClean="0">
                <a:solidFill>
                  <a:schemeClr val="tx1"/>
                </a:solidFill>
              </a:rPr>
              <a:t>: Col. 3.5</a:t>
            </a:r>
          </a:p>
          <a:p>
            <a:pPr marL="0" indent="0">
              <a:spcBef>
                <a:spcPts val="0"/>
              </a:spcBef>
              <a:buNone/>
            </a:pPr>
            <a:r>
              <a:rPr lang="en-US" sz="2800" b="0" dirty="0" smtClean="0">
                <a:solidFill>
                  <a:schemeClr val="tx1"/>
                </a:solidFill>
              </a:rPr>
              <a:t>Confess faults</a:t>
            </a:r>
            <a:r>
              <a:rPr lang="en-US" sz="2800" dirty="0" smtClean="0">
                <a:solidFill>
                  <a:schemeClr val="tx1"/>
                </a:solidFill>
              </a:rPr>
              <a:t>: 1 John 1.9</a:t>
            </a:r>
          </a:p>
        </p:txBody>
      </p:sp>
    </p:spTree>
    <p:extLst>
      <p:ext uri="{BB962C8B-B14F-4D97-AF65-F5344CB8AC3E}">
        <p14:creationId xmlns:p14="http://schemas.microsoft.com/office/powerpoint/2010/main" val="948710069"/>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Moving Forward Demands Unity</a:t>
            </a:r>
          </a:p>
        </p:txBody>
      </p:sp>
      <p:sp>
        <p:nvSpPr>
          <p:cNvPr id="3" name="Content Placeholder 2"/>
          <p:cNvSpPr>
            <a:spLocks noGrp="1"/>
          </p:cNvSpPr>
          <p:nvPr>
            <p:ph idx="1"/>
          </p:nvPr>
        </p:nvSpPr>
        <p:spPr/>
        <p:txBody>
          <a:bodyPr>
            <a:normAutofit/>
          </a:bodyPr>
          <a:lstStyle/>
          <a:p>
            <a:pPr>
              <a:spcBef>
                <a:spcPts val="0"/>
              </a:spcBef>
            </a:pPr>
            <a:r>
              <a:rPr lang="en-US" sz="3000" dirty="0" smtClean="0"/>
              <a:t>To grow as a church we must maintain unity.</a:t>
            </a:r>
          </a:p>
          <a:p>
            <a:pPr>
              <a:spcBef>
                <a:spcPts val="0"/>
              </a:spcBef>
            </a:pPr>
            <a:endParaRPr lang="en-US" sz="3000" dirty="0"/>
          </a:p>
          <a:p>
            <a:pPr>
              <a:spcBef>
                <a:spcPts val="0"/>
              </a:spcBef>
            </a:pPr>
            <a:r>
              <a:rPr lang="en-US" sz="3000" dirty="0" smtClean="0"/>
              <a:t>We maintain unity with the right attitudes and </a:t>
            </a:r>
            <a:r>
              <a:rPr lang="en-US" sz="3000" dirty="0" smtClean="0"/>
              <a:t>doctrines: Eph. 4.1-6</a:t>
            </a:r>
            <a:endParaRPr lang="en-US" sz="3000" dirty="0" smtClean="0"/>
          </a:p>
          <a:p>
            <a:pPr>
              <a:spcBef>
                <a:spcPts val="0"/>
              </a:spcBef>
            </a:pPr>
            <a:endParaRPr lang="en-US" sz="3000" dirty="0" smtClean="0"/>
          </a:p>
          <a:p>
            <a:pPr>
              <a:spcBef>
                <a:spcPts val="0"/>
              </a:spcBef>
            </a:pPr>
            <a:r>
              <a:rPr lang="en-US" sz="3000" dirty="0" smtClean="0"/>
              <a:t>Unity becomes disunity if either are lost!</a:t>
            </a:r>
            <a:endParaRPr lang="en-US" sz="3000" dirty="0"/>
          </a:p>
        </p:txBody>
      </p:sp>
    </p:spTree>
    <p:extLst>
      <p:ext uri="{BB962C8B-B14F-4D97-AF65-F5344CB8AC3E}">
        <p14:creationId xmlns:p14="http://schemas.microsoft.com/office/powerpoint/2010/main" val="535279150"/>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001" y="274638"/>
            <a:ext cx="8609999" cy="1143000"/>
          </a:xfrm>
        </p:spPr>
        <p:txBody>
          <a:bodyPr>
            <a:normAutofit/>
          </a:bodyPr>
          <a:lstStyle/>
          <a:p>
            <a:r>
              <a:rPr lang="en-US" sz="3600" dirty="0"/>
              <a:t>Moving Forward Demands Development</a:t>
            </a:r>
            <a:endParaRPr lang="en-US" sz="3600" dirty="0" smtClean="0"/>
          </a:p>
        </p:txBody>
      </p:sp>
      <p:sp>
        <p:nvSpPr>
          <p:cNvPr id="3" name="Content Placeholder 2"/>
          <p:cNvSpPr>
            <a:spLocks noGrp="1"/>
          </p:cNvSpPr>
          <p:nvPr>
            <p:ph idx="1"/>
          </p:nvPr>
        </p:nvSpPr>
        <p:spPr/>
        <p:txBody>
          <a:bodyPr>
            <a:noAutofit/>
          </a:bodyPr>
          <a:lstStyle/>
          <a:p>
            <a:pPr>
              <a:spcBef>
                <a:spcPts val="0"/>
              </a:spcBef>
            </a:pPr>
            <a:r>
              <a:rPr lang="en-US" dirty="0"/>
              <a:t>Leadership </a:t>
            </a:r>
            <a:r>
              <a:rPr lang="en-US" dirty="0" smtClean="0"/>
              <a:t>Development:</a:t>
            </a:r>
            <a:endParaRPr lang="en-US" dirty="0"/>
          </a:p>
          <a:p>
            <a:pPr>
              <a:spcBef>
                <a:spcPts val="0"/>
              </a:spcBef>
            </a:pPr>
            <a:endParaRPr lang="en-US" dirty="0"/>
          </a:p>
          <a:p>
            <a:pPr>
              <a:spcBef>
                <a:spcPts val="0"/>
              </a:spcBef>
            </a:pPr>
            <a:r>
              <a:rPr lang="en-US" dirty="0" smtClean="0"/>
              <a:t>Godly </a:t>
            </a:r>
            <a:r>
              <a:rPr lang="en-US" dirty="0"/>
              <a:t>leaders must develop future leaders: 2 Tim. 2.2</a:t>
            </a:r>
          </a:p>
          <a:p>
            <a:pPr>
              <a:spcBef>
                <a:spcPts val="0"/>
              </a:spcBef>
            </a:pPr>
            <a:endParaRPr lang="en-US" dirty="0"/>
          </a:p>
          <a:p>
            <a:pPr>
              <a:spcBef>
                <a:spcPts val="0"/>
              </a:spcBef>
            </a:pPr>
            <a:r>
              <a:rPr lang="en-US" dirty="0"/>
              <a:t>Just as there is a responsibility to train, there is a responsibility to be trained.</a:t>
            </a:r>
          </a:p>
        </p:txBody>
      </p:sp>
    </p:spTree>
    <p:extLst>
      <p:ext uri="{BB962C8B-B14F-4D97-AF65-F5344CB8AC3E}">
        <p14:creationId xmlns:p14="http://schemas.microsoft.com/office/powerpoint/2010/main" val="3090332895"/>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001" y="274638"/>
            <a:ext cx="8609999" cy="1143000"/>
          </a:xfrm>
        </p:spPr>
        <p:txBody>
          <a:bodyPr>
            <a:normAutofit/>
          </a:bodyPr>
          <a:lstStyle/>
          <a:p>
            <a:r>
              <a:rPr lang="en-US" sz="3600" dirty="0"/>
              <a:t>Moving Forward Demands Development</a:t>
            </a:r>
            <a:endParaRPr lang="en-US" sz="3600" dirty="0" smtClean="0"/>
          </a:p>
        </p:txBody>
      </p:sp>
      <p:sp>
        <p:nvSpPr>
          <p:cNvPr id="3" name="Content Placeholder 2"/>
          <p:cNvSpPr>
            <a:spLocks noGrp="1"/>
          </p:cNvSpPr>
          <p:nvPr>
            <p:ph idx="1"/>
          </p:nvPr>
        </p:nvSpPr>
        <p:spPr/>
        <p:txBody>
          <a:bodyPr>
            <a:noAutofit/>
          </a:bodyPr>
          <a:lstStyle/>
          <a:p>
            <a:pPr>
              <a:lnSpc>
                <a:spcPct val="90000"/>
              </a:lnSpc>
              <a:spcBef>
                <a:spcPts val="0"/>
              </a:spcBef>
            </a:pPr>
            <a:r>
              <a:rPr lang="en-US" dirty="0" smtClean="0"/>
              <a:t>Leadership: Eph. 4.11-14; Titus 1; 1 Tim. 3</a:t>
            </a:r>
          </a:p>
          <a:p>
            <a:pPr>
              <a:lnSpc>
                <a:spcPct val="90000"/>
              </a:lnSpc>
              <a:spcBef>
                <a:spcPts val="0"/>
              </a:spcBef>
            </a:pPr>
            <a:endParaRPr lang="en-US" dirty="0" smtClean="0"/>
          </a:p>
          <a:p>
            <a:pPr lvl="1">
              <a:lnSpc>
                <a:spcPct val="90000"/>
              </a:lnSpc>
              <a:spcBef>
                <a:spcPts val="0"/>
              </a:spcBef>
            </a:pPr>
            <a:r>
              <a:rPr lang="en-US" dirty="0" smtClean="0"/>
              <a:t>Do we have men in this congregation?</a:t>
            </a:r>
          </a:p>
          <a:p>
            <a:pPr lvl="1">
              <a:lnSpc>
                <a:spcPct val="90000"/>
              </a:lnSpc>
              <a:spcBef>
                <a:spcPts val="0"/>
              </a:spcBef>
            </a:pPr>
            <a:endParaRPr lang="en-US" dirty="0" smtClean="0"/>
          </a:p>
          <a:p>
            <a:pPr lvl="1">
              <a:lnSpc>
                <a:spcPct val="90000"/>
              </a:lnSpc>
              <a:spcBef>
                <a:spcPts val="0"/>
              </a:spcBef>
            </a:pPr>
            <a:r>
              <a:rPr lang="en-US" dirty="0" smtClean="0"/>
              <a:t>Are they growing?</a:t>
            </a:r>
          </a:p>
          <a:p>
            <a:pPr lvl="1">
              <a:lnSpc>
                <a:spcPct val="90000"/>
              </a:lnSpc>
              <a:spcBef>
                <a:spcPts val="0"/>
              </a:spcBef>
            </a:pPr>
            <a:endParaRPr lang="en-US" dirty="0" smtClean="0"/>
          </a:p>
          <a:p>
            <a:pPr lvl="1">
              <a:lnSpc>
                <a:spcPct val="90000"/>
              </a:lnSpc>
              <a:spcBef>
                <a:spcPts val="0"/>
              </a:spcBef>
            </a:pPr>
            <a:r>
              <a:rPr lang="en-US" dirty="0" smtClean="0"/>
              <a:t>Do any meet the qualifications of a deacon or an elder?</a:t>
            </a:r>
          </a:p>
          <a:p>
            <a:pPr lvl="1">
              <a:lnSpc>
                <a:spcPct val="90000"/>
              </a:lnSpc>
              <a:spcBef>
                <a:spcPts val="0"/>
              </a:spcBef>
            </a:pPr>
            <a:endParaRPr lang="en-US" dirty="0" smtClean="0"/>
          </a:p>
          <a:p>
            <a:pPr lvl="1">
              <a:lnSpc>
                <a:spcPct val="90000"/>
              </a:lnSpc>
              <a:spcBef>
                <a:spcPts val="0"/>
              </a:spcBef>
            </a:pPr>
            <a:r>
              <a:rPr lang="en-US" dirty="0" smtClean="0"/>
              <a:t>Are we working toward becoming an elder, deacon, bible class teacher, and/or </a:t>
            </a:r>
            <a:r>
              <a:rPr lang="en-US" dirty="0" smtClean="0"/>
              <a:t>an evangelist?</a:t>
            </a:r>
            <a:endParaRPr lang="en-US" dirty="0" smtClean="0"/>
          </a:p>
        </p:txBody>
      </p:sp>
    </p:spTree>
    <p:extLst>
      <p:ext uri="{BB962C8B-B14F-4D97-AF65-F5344CB8AC3E}">
        <p14:creationId xmlns:p14="http://schemas.microsoft.com/office/powerpoint/2010/main" val="390458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001" y="274638"/>
            <a:ext cx="8609999" cy="1143000"/>
          </a:xfrm>
        </p:spPr>
        <p:txBody>
          <a:bodyPr>
            <a:normAutofit/>
          </a:bodyPr>
          <a:lstStyle/>
          <a:p>
            <a:r>
              <a:rPr lang="en-US" sz="3600" dirty="0"/>
              <a:t>Moving Forward Demands Development</a:t>
            </a:r>
            <a:endParaRPr lang="en-US" sz="3600" dirty="0" smtClean="0"/>
          </a:p>
        </p:txBody>
      </p:sp>
      <p:sp>
        <p:nvSpPr>
          <p:cNvPr id="3" name="Content Placeholder 2"/>
          <p:cNvSpPr>
            <a:spLocks noGrp="1"/>
          </p:cNvSpPr>
          <p:nvPr>
            <p:ph idx="1"/>
          </p:nvPr>
        </p:nvSpPr>
        <p:spPr/>
        <p:txBody>
          <a:bodyPr>
            <a:noAutofit/>
          </a:bodyPr>
          <a:lstStyle/>
          <a:p>
            <a:pPr algn="ctr">
              <a:spcBef>
                <a:spcPts val="0"/>
              </a:spcBef>
            </a:pPr>
            <a:r>
              <a:rPr lang="en-US" sz="5400" dirty="0"/>
              <a:t>H</a:t>
            </a:r>
            <a:r>
              <a:rPr lang="en-US" sz="5400" dirty="0" smtClean="0"/>
              <a:t>ave you thought about who will lead the church in 10, 15, 20, 30 years?</a:t>
            </a:r>
            <a:endParaRPr lang="en-US" sz="5400" dirty="0"/>
          </a:p>
        </p:txBody>
      </p:sp>
    </p:spTree>
    <p:extLst>
      <p:ext uri="{BB962C8B-B14F-4D97-AF65-F5344CB8AC3E}">
        <p14:creationId xmlns:p14="http://schemas.microsoft.com/office/powerpoint/2010/main" val="2141706812"/>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001" y="274638"/>
            <a:ext cx="8609999" cy="1143000"/>
          </a:xfrm>
        </p:spPr>
        <p:txBody>
          <a:bodyPr>
            <a:normAutofit/>
          </a:bodyPr>
          <a:lstStyle/>
          <a:p>
            <a:r>
              <a:rPr lang="en-US" sz="3600" dirty="0"/>
              <a:t>Moving Forward Demands Development</a:t>
            </a:r>
            <a:endParaRPr lang="en-US" sz="3600" dirty="0" smtClean="0"/>
          </a:p>
        </p:txBody>
      </p:sp>
      <p:sp>
        <p:nvSpPr>
          <p:cNvPr id="3" name="Content Placeholder 2"/>
          <p:cNvSpPr>
            <a:spLocks noGrp="1"/>
          </p:cNvSpPr>
          <p:nvPr>
            <p:ph idx="1"/>
          </p:nvPr>
        </p:nvSpPr>
        <p:spPr/>
        <p:txBody>
          <a:bodyPr>
            <a:noAutofit/>
          </a:bodyPr>
          <a:lstStyle/>
          <a:p>
            <a:pPr algn="ctr">
              <a:spcBef>
                <a:spcPts val="0"/>
              </a:spcBef>
            </a:pPr>
            <a:r>
              <a:rPr lang="en-US" sz="5200" dirty="0"/>
              <a:t>H</a:t>
            </a:r>
            <a:r>
              <a:rPr lang="en-US" sz="5200" dirty="0" smtClean="0"/>
              <a:t>ave you thought about how many members we will have in 10, 15, 20, 30 years?</a:t>
            </a:r>
            <a:endParaRPr lang="en-US" sz="5200" dirty="0"/>
          </a:p>
        </p:txBody>
      </p:sp>
    </p:spTree>
    <p:extLst>
      <p:ext uri="{BB962C8B-B14F-4D97-AF65-F5344CB8AC3E}">
        <p14:creationId xmlns:p14="http://schemas.microsoft.com/office/powerpoint/2010/main" val="2026854517"/>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Personal Development</a:t>
            </a:r>
          </a:p>
        </p:txBody>
      </p:sp>
      <p:sp>
        <p:nvSpPr>
          <p:cNvPr id="3" name="Content Placeholder 2"/>
          <p:cNvSpPr>
            <a:spLocks noGrp="1"/>
          </p:cNvSpPr>
          <p:nvPr>
            <p:ph idx="1"/>
          </p:nvPr>
        </p:nvSpPr>
        <p:spPr/>
        <p:txBody>
          <a:bodyPr>
            <a:noAutofit/>
          </a:bodyPr>
          <a:lstStyle/>
          <a:p>
            <a:pPr>
              <a:spcBef>
                <a:spcPts val="0"/>
              </a:spcBef>
            </a:pPr>
            <a:r>
              <a:rPr lang="en-US" dirty="0" smtClean="0"/>
              <a:t>Ask yourself, “</a:t>
            </a:r>
            <a:r>
              <a:rPr lang="en-US" dirty="0"/>
              <a:t>What if everyone was like me?”</a:t>
            </a:r>
          </a:p>
          <a:p>
            <a:pPr>
              <a:spcBef>
                <a:spcPts val="0"/>
              </a:spcBef>
            </a:pPr>
            <a:endParaRPr lang="en-US" dirty="0" smtClean="0"/>
          </a:p>
          <a:p>
            <a:pPr>
              <a:spcBef>
                <a:spcPts val="0"/>
              </a:spcBef>
            </a:pPr>
            <a:r>
              <a:rPr lang="en-US" dirty="0" smtClean="0"/>
              <a:t>Ask </a:t>
            </a:r>
            <a:r>
              <a:rPr lang="en-US" dirty="0"/>
              <a:t>yourself, “What if everyone was no more spiritually mature than I am</a:t>
            </a:r>
            <a:r>
              <a:rPr lang="en-US" dirty="0" smtClean="0"/>
              <a:t>?”</a:t>
            </a:r>
          </a:p>
          <a:p>
            <a:pPr>
              <a:spcBef>
                <a:spcPts val="0"/>
              </a:spcBef>
            </a:pPr>
            <a:endParaRPr lang="en-US" dirty="0"/>
          </a:p>
          <a:p>
            <a:pPr>
              <a:spcBef>
                <a:spcPts val="0"/>
              </a:spcBef>
            </a:pPr>
            <a:r>
              <a:rPr lang="en-US" dirty="0" smtClean="0"/>
              <a:t>Ask yourself, “</a:t>
            </a:r>
            <a:r>
              <a:rPr lang="en-US" dirty="0"/>
              <a:t>What if I</a:t>
            </a:r>
            <a:r>
              <a:rPr lang="en-US" dirty="0" smtClean="0"/>
              <a:t> </a:t>
            </a:r>
            <a:r>
              <a:rPr lang="en-US" dirty="0"/>
              <a:t>were fed physically the same </a:t>
            </a:r>
            <a:r>
              <a:rPr lang="en-US" dirty="0" smtClean="0"/>
              <a:t>way I am </a:t>
            </a:r>
            <a:r>
              <a:rPr lang="en-US" dirty="0"/>
              <a:t>spiritually</a:t>
            </a:r>
            <a:r>
              <a:rPr lang="en-US" dirty="0" smtClean="0"/>
              <a:t>?”</a:t>
            </a:r>
          </a:p>
        </p:txBody>
      </p:sp>
    </p:spTree>
    <p:extLst>
      <p:ext uri="{BB962C8B-B14F-4D97-AF65-F5344CB8AC3E}">
        <p14:creationId xmlns:p14="http://schemas.microsoft.com/office/powerpoint/2010/main" val="1746225252"/>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Personal Development</a:t>
            </a:r>
            <a:endParaRPr lang="en-US" sz="3400" dirty="0" smtClean="0"/>
          </a:p>
        </p:txBody>
      </p:sp>
      <p:sp>
        <p:nvSpPr>
          <p:cNvPr id="3" name="Content Placeholder 2"/>
          <p:cNvSpPr>
            <a:spLocks noGrp="1"/>
          </p:cNvSpPr>
          <p:nvPr>
            <p:ph idx="1"/>
          </p:nvPr>
        </p:nvSpPr>
        <p:spPr/>
        <p:txBody>
          <a:bodyPr>
            <a:noAutofit/>
          </a:bodyPr>
          <a:lstStyle/>
          <a:p>
            <a:pPr>
              <a:spcBef>
                <a:spcPts val="0"/>
              </a:spcBef>
            </a:pPr>
            <a:r>
              <a:rPr lang="en-US" dirty="0" smtClean="0"/>
              <a:t>Ask yourself, “Am I living a holy life?”</a:t>
            </a:r>
          </a:p>
          <a:p>
            <a:pPr>
              <a:spcBef>
                <a:spcPts val="0"/>
              </a:spcBef>
            </a:pPr>
            <a:endParaRPr lang="en-US" dirty="0" smtClean="0"/>
          </a:p>
          <a:p>
            <a:pPr>
              <a:spcBef>
                <a:spcPts val="0"/>
              </a:spcBef>
            </a:pPr>
            <a:r>
              <a:rPr lang="en-US" dirty="0" smtClean="0"/>
              <a:t>Ask yourself, “Am I serving the brethren?”</a:t>
            </a:r>
          </a:p>
          <a:p>
            <a:pPr>
              <a:spcBef>
                <a:spcPts val="0"/>
              </a:spcBef>
            </a:pPr>
            <a:endParaRPr lang="en-US" dirty="0"/>
          </a:p>
          <a:p>
            <a:pPr>
              <a:spcBef>
                <a:spcPts val="0"/>
              </a:spcBef>
            </a:pPr>
            <a:r>
              <a:rPr lang="en-US" dirty="0" smtClean="0"/>
              <a:t>Ask yourself, “Am I evangelizing the lost?”</a:t>
            </a:r>
          </a:p>
          <a:p>
            <a:pPr>
              <a:spcBef>
                <a:spcPts val="0"/>
              </a:spcBef>
            </a:pPr>
            <a:endParaRPr lang="en-US" dirty="0"/>
          </a:p>
          <a:p>
            <a:pPr lvl="0" algn="ctr">
              <a:spcBef>
                <a:spcPts val="0"/>
              </a:spcBef>
            </a:pPr>
            <a:r>
              <a:rPr lang="en-US" sz="4000" i="1" dirty="0" smtClean="0"/>
              <a:t>What we do personally determines the direction of this church!</a:t>
            </a:r>
            <a:endParaRPr lang="en-US" sz="2800" i="1" dirty="0"/>
          </a:p>
        </p:txBody>
      </p:sp>
    </p:spTree>
    <p:extLst>
      <p:ext uri="{BB962C8B-B14F-4D97-AF65-F5344CB8AC3E}">
        <p14:creationId xmlns:p14="http://schemas.microsoft.com/office/powerpoint/2010/main" val="1296290462"/>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Moving Forward Demands Evangelism</a:t>
            </a:r>
          </a:p>
        </p:txBody>
      </p:sp>
      <p:sp>
        <p:nvSpPr>
          <p:cNvPr id="3" name="Content Placeholder 2"/>
          <p:cNvSpPr>
            <a:spLocks noGrp="1"/>
          </p:cNvSpPr>
          <p:nvPr>
            <p:ph idx="1"/>
          </p:nvPr>
        </p:nvSpPr>
        <p:spPr>
          <a:xfrm>
            <a:off x="442434" y="1600200"/>
            <a:ext cx="8229600" cy="4525963"/>
          </a:xfrm>
        </p:spPr>
        <p:txBody>
          <a:bodyPr>
            <a:noAutofit/>
          </a:bodyPr>
          <a:lstStyle/>
          <a:p>
            <a:r>
              <a:rPr lang="en-US" dirty="0" smtClean="0"/>
              <a:t>We </a:t>
            </a:r>
            <a:r>
              <a:rPr lang="en-US" dirty="0"/>
              <a:t>have to make the </a:t>
            </a:r>
            <a:r>
              <a:rPr lang="en-US" i="1" dirty="0" smtClean="0"/>
              <a:t>effort</a:t>
            </a:r>
            <a:r>
              <a:rPr lang="en-US" dirty="0" smtClean="0"/>
              <a:t> to </a:t>
            </a:r>
            <a:r>
              <a:rPr lang="en-US" dirty="0"/>
              <a:t>grow as a church: that’s a </a:t>
            </a:r>
            <a:r>
              <a:rPr lang="en-US" dirty="0" smtClean="0"/>
              <a:t>challenge!</a:t>
            </a:r>
            <a:endParaRPr lang="en-US" dirty="0"/>
          </a:p>
          <a:p>
            <a:endParaRPr lang="en-US" dirty="0" smtClean="0"/>
          </a:p>
          <a:p>
            <a:pPr lvl="1"/>
            <a:r>
              <a:rPr lang="en-US" sz="3200" dirty="0" smtClean="0"/>
              <a:t>Do </a:t>
            </a:r>
            <a:r>
              <a:rPr lang="en-US" sz="3200" dirty="0"/>
              <a:t>we have the money to evangelize</a:t>
            </a:r>
            <a:r>
              <a:rPr lang="en-US" sz="3200" dirty="0" smtClean="0"/>
              <a:t>?</a:t>
            </a:r>
            <a:endParaRPr lang="en-US" sz="3200" dirty="0"/>
          </a:p>
          <a:p>
            <a:pPr lvl="1"/>
            <a:r>
              <a:rPr lang="en-US" sz="3200" dirty="0" smtClean="0"/>
              <a:t>Do </a:t>
            </a:r>
            <a:r>
              <a:rPr lang="en-US" sz="3200" dirty="0"/>
              <a:t>we have the people to evangelize</a:t>
            </a:r>
            <a:r>
              <a:rPr lang="en-US" sz="3200" dirty="0" smtClean="0"/>
              <a:t>?</a:t>
            </a:r>
            <a:endParaRPr lang="en-US" sz="3200" dirty="0"/>
          </a:p>
          <a:p>
            <a:pPr lvl="1"/>
            <a:r>
              <a:rPr lang="en-US" sz="3200" dirty="0" smtClean="0"/>
              <a:t>Do </a:t>
            </a:r>
            <a:r>
              <a:rPr lang="en-US" sz="3200" dirty="0"/>
              <a:t>we make the effort </a:t>
            </a:r>
            <a:r>
              <a:rPr lang="en-US" sz="3200" dirty="0" smtClean="0"/>
              <a:t>to evangelize?</a:t>
            </a:r>
            <a:endParaRPr lang="en-US" dirty="0"/>
          </a:p>
        </p:txBody>
      </p:sp>
    </p:spTree>
    <p:extLst>
      <p:ext uri="{BB962C8B-B14F-4D97-AF65-F5344CB8AC3E}">
        <p14:creationId xmlns:p14="http://schemas.microsoft.com/office/powerpoint/2010/main" val="733790640"/>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4308</TotalTime>
  <Words>602</Words>
  <Application>Microsoft Macintosh PowerPoint</Application>
  <PresentationFormat>On-screen Show (4:3)</PresentationFormat>
  <Paragraphs>81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Corbel</vt:lpstr>
      <vt:lpstr>Arial</vt:lpstr>
      <vt:lpstr>Office Theme</vt:lpstr>
      <vt:lpstr>PowerPoint Presentation</vt:lpstr>
      <vt:lpstr>Moving Forward Demands Unity</vt:lpstr>
      <vt:lpstr>Moving Forward Demands Development</vt:lpstr>
      <vt:lpstr>Moving Forward Demands Development</vt:lpstr>
      <vt:lpstr>Moving Forward Demands Development</vt:lpstr>
      <vt:lpstr>Moving Forward Demands Development</vt:lpstr>
      <vt:lpstr>Personal Development</vt:lpstr>
      <vt:lpstr>Personal Development</vt:lpstr>
      <vt:lpstr>Moving Forward Demands Evangelism</vt:lpstr>
      <vt:lpstr>Moving Forward Demands Evangelism</vt:lpstr>
      <vt:lpstr>Moving Forward Demands Making a Difference</vt:lpstr>
      <vt:lpstr>Moving Forward Demands Making a Difference</vt:lpstr>
      <vt:lpstr>Moving Forward Demands Making a Difference</vt:lpstr>
      <vt:lpstr>Moving Forward Demands Making a Difference</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105</cp:revision>
  <dcterms:created xsi:type="dcterms:W3CDTF">2016-01-07T21:56:07Z</dcterms:created>
  <dcterms:modified xsi:type="dcterms:W3CDTF">2017-06-11T21:30:05Z</dcterms:modified>
</cp:coreProperties>
</file>