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1"/>
  </p:notesMasterIdLst>
  <p:sldIdLst>
    <p:sldId id="297" r:id="rId5"/>
    <p:sldId id="264" r:id="rId6"/>
    <p:sldId id="263" r:id="rId7"/>
    <p:sldId id="273" r:id="rId8"/>
    <p:sldId id="274" r:id="rId9"/>
    <p:sldId id="275" r:id="rId10"/>
    <p:sldId id="300" r:id="rId11"/>
    <p:sldId id="276" r:id="rId12"/>
    <p:sldId id="278" r:id="rId13"/>
    <p:sldId id="306" r:id="rId14"/>
    <p:sldId id="279" r:id="rId15"/>
    <p:sldId id="260" r:id="rId16"/>
    <p:sldId id="301" r:id="rId17"/>
    <p:sldId id="258" r:id="rId18"/>
    <p:sldId id="282" r:id="rId19"/>
    <p:sldId id="283" r:id="rId20"/>
    <p:sldId id="259" r:id="rId21"/>
    <p:sldId id="284" r:id="rId22"/>
    <p:sldId id="287" r:id="rId23"/>
    <p:sldId id="289" r:id="rId24"/>
    <p:sldId id="304" r:id="rId25"/>
    <p:sldId id="288" r:id="rId26"/>
    <p:sldId id="271" r:id="rId27"/>
    <p:sldId id="286" r:id="rId28"/>
    <p:sldId id="302" r:id="rId29"/>
    <p:sldId id="303" r:id="rId30"/>
    <p:sldId id="266" r:id="rId31"/>
    <p:sldId id="290" r:id="rId32"/>
    <p:sldId id="267" r:id="rId33"/>
    <p:sldId id="277" r:id="rId34"/>
    <p:sldId id="281" r:id="rId35"/>
    <p:sldId id="269" r:id="rId36"/>
    <p:sldId id="270" r:id="rId37"/>
    <p:sldId id="294" r:id="rId38"/>
    <p:sldId id="298" r:id="rId39"/>
    <p:sldId id="30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998"/>
    <a:srgbClr val="2D4486"/>
    <a:srgbClr val="FEF831"/>
    <a:srgbClr val="F9F9F9"/>
    <a:srgbClr val="DCE0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44" autoAdjust="0"/>
    <p:restoredTop sz="86379" autoAdjust="0"/>
  </p:normalViewPr>
  <p:slideViewPr>
    <p:cSldViewPr snapToGrid="0" snapToObjects="1">
      <p:cViewPr>
        <p:scale>
          <a:sx n="62" d="100"/>
          <a:sy n="62" d="100"/>
        </p:scale>
        <p:origin x="2880" y="10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4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C6B7D-EFA1-CB4C-84BC-B3545E95FCFE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47489-ECC5-C24D-835A-4D9851020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6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trends.com/mobile/informate-report-social-media-smartphone-use/" TargetMode="External"/><Relationship Id="rId4" Type="http://schemas.openxmlformats.org/officeDocument/2006/relationships/hyperlink" Target="http://www.marketingcharts.com/online/social-networking-eats-up-3-hours-per-day-for-the-average-american-user-26049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trends.com/mobile/informate-report-social-media-smartphone-use/" TargetMode="External"/><Relationship Id="rId4" Type="http://schemas.openxmlformats.org/officeDocument/2006/relationships/hyperlink" Target="http://www.marketingcharts.com/online/social-networking-eats-up-3-hours-per-day-for-the-average-american-user-26049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trends.com/mobile/informate-report-social-media-smartphone-use/" TargetMode="External"/><Relationship Id="rId4" Type="http://schemas.openxmlformats.org/officeDocument/2006/relationships/hyperlink" Target="http://www.marketingcharts.com/online/social-networking-eats-up-3-hours-per-day-for-the-average-american-user-26049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u="sng" kern="120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9E11C-8E37-8649-B478-F4380EB2897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207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71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02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worldnewsdailyreport.com</a:t>
            </a:r>
            <a:r>
              <a:rPr lang="en-US" dirty="0" smtClean="0"/>
              <a:t>/red-sea-archaeologists-discover-remains-of-egyptian-army-from-the-biblical-exodus/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6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19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99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21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http://www.digitaltrends.com/mobile/informate-report-social-media-smartphone-use/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http://www.marketingcharts.com/online/social-networking-eats-up-3-hours-per-day-for-the-average-american-user-26049/</a:t>
            </a:r>
            <a:r>
              <a:rPr lang="en-US" dirty="0" smtClean="0">
                <a:effectLst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www.cnn.com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/2015/11/03/health/teens-tweens-media-screen-use-report/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http://www.digitaltrends.com/mobile/informate-report-social-media-smartphone-use/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http://www.marketingcharts.com/online/social-networking-eats-up-3-hours-per-day-for-the-average-american-user-26049/</a:t>
            </a:r>
            <a:r>
              <a:rPr lang="en-US" dirty="0" smtClean="0">
                <a:effectLst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www.cnn.com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/2015/11/03/health/teens-tweens-media-screen-use-report/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http://www.digitaltrends.com/mobile/informate-report-social-media-smartphone-use/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http://www.marketingcharts.com/online/social-networking-eats-up-3-hours-per-day-for-the-average-american-user-26049/</a:t>
            </a:r>
            <a:r>
              <a:rPr lang="en-US" dirty="0" smtClean="0">
                <a:effectLst/>
              </a:rPr>
              <a:t>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www.cnn.com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/2015/11/03/health/teens-tweens-media-screen-use-report/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07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Sources: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www.businessinsider.com</a:t>
            </a:r>
            <a:r>
              <a:rPr lang="en-US" dirty="0" smtClean="0"/>
              <a:t>/snapchat-photos-sent-per-second-2015-5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www.digitaltrends.com</a:t>
            </a:r>
            <a:r>
              <a:rPr lang="en-US" dirty="0" smtClean="0"/>
              <a:t>/social-media/snapchat-10-billion/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65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latin typeface="Corbel"/>
                <a:cs typeface="Corbel"/>
              </a:rPr>
              <a:t>http://</a:t>
            </a:r>
            <a:r>
              <a:rPr lang="en-US" b="1" dirty="0" err="1" smtClean="0">
                <a:latin typeface="Corbel"/>
                <a:cs typeface="Corbel"/>
              </a:rPr>
              <a:t>blog.oxforddictionaries.com</a:t>
            </a:r>
            <a:r>
              <a:rPr lang="en-US" b="1" dirty="0" smtClean="0">
                <a:latin typeface="Corbel"/>
                <a:cs typeface="Corbel"/>
              </a:rPr>
              <a:t>/2014/06/social-media-changing-language/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6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latin typeface="Corbel"/>
                <a:cs typeface="Corbel"/>
              </a:rPr>
              <a:t>http://</a:t>
            </a:r>
            <a:r>
              <a:rPr lang="en-US" b="1" dirty="0" err="1" smtClean="0">
                <a:latin typeface="Corbel"/>
                <a:cs typeface="Corbel"/>
              </a:rPr>
              <a:t>blog.oxforddictionaries.com</a:t>
            </a:r>
            <a:r>
              <a:rPr lang="en-US" b="1" dirty="0" smtClean="0">
                <a:latin typeface="Corbel"/>
                <a:cs typeface="Corbel"/>
              </a:rPr>
              <a:t>/2014/06/social-media-changing-language/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Source: https://</a:t>
            </a:r>
            <a:r>
              <a:rPr lang="en-US" b="1" dirty="0" err="1" smtClean="0"/>
              <a:t>zephoria.com</a:t>
            </a:r>
            <a:r>
              <a:rPr lang="en-US" b="1" dirty="0" smtClean="0"/>
              <a:t>/top-15-valuable-facebook-statistics/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47489-ECC5-C24D-835A-4D98510205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1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25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4631-CEEE-1245-9F2F-8377C3F478C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39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B0D9-6D38-4E4B-B737-2C8FED9C111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19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E1264-8727-374F-83D1-854027A49D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494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D3043-5219-A644-82FB-82A9E0B4533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272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0406-48BE-624B-A4B5-1B0E199F314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868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D506-251C-BD40-8E5E-E4E0BDFAED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64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5280B-4AA1-5946-B966-4EB45FEAEB8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168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C896-591E-5040-B92A-A1D9EA9C6A4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95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7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EC8ED-F1C5-C447-ACF4-E6493CE3D1E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086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6CF84-422C-5A47-9111-9895290A63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594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E6F4-118A-BD4E-B611-4471C460287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842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28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285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531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572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505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703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910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41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48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331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183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37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73702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663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527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743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3230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82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88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5968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93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543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695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0267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6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7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2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1369-9F03-9A4A-9539-75A7C9DE44F4}" type="datetimeFigureOut">
              <a:rPr lang="en-US" smtClean="0"/>
              <a:t>5/23/17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669B-5AA0-A447-BBED-E12210E1B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2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69BB-99E5-554A-8D90-D567E20A1C9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bonairecoc.org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14CCC-B047-764A-94BC-F5BE8748D0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47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32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1369-9F03-9A4A-9539-75A7C9DE44F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669B-5AA0-A447-BBED-E12210E1BE3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34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01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05" y="2438102"/>
            <a:ext cx="8472791" cy="35541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 b="1" dirty="0">
                <a:latin typeface="Corbel" charset="0"/>
                <a:ea typeface="Corbel" charset="0"/>
                <a:cs typeface="Corbel" charset="0"/>
              </a:rPr>
              <a:t>3.25 </a:t>
            </a:r>
            <a:r>
              <a:rPr lang="en-US" sz="2600" b="1" dirty="0" smtClean="0">
                <a:latin typeface="Corbel" charset="0"/>
                <a:ea typeface="Corbel" charset="0"/>
                <a:cs typeface="Corbel" charset="0"/>
              </a:rPr>
              <a:t>billion hours watched each month</a:t>
            </a:r>
          </a:p>
          <a:p>
            <a:pPr marL="0" indent="0" algn="ctr">
              <a:buNone/>
            </a:pPr>
            <a:endParaRPr lang="en-US" sz="2600" b="1" dirty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sz="2600" b="1" dirty="0" smtClean="0">
                <a:latin typeface="Corbel" charset="0"/>
                <a:ea typeface="Corbel" charset="0"/>
                <a:cs typeface="Corbel" charset="0"/>
              </a:rPr>
              <a:t>estimated 300-400 </a:t>
            </a:r>
            <a:r>
              <a:rPr lang="en-US" sz="2600" b="1" dirty="0">
                <a:latin typeface="Corbel" charset="0"/>
                <a:ea typeface="Corbel" charset="0"/>
                <a:cs typeface="Corbel" charset="0"/>
              </a:rPr>
              <a:t>hours of video uploaded </a:t>
            </a:r>
            <a:r>
              <a:rPr lang="en-US" sz="2600" b="1" dirty="0" smtClean="0">
                <a:latin typeface="Corbel" charset="0"/>
                <a:ea typeface="Corbel" charset="0"/>
                <a:cs typeface="Corbel" charset="0"/>
              </a:rPr>
              <a:t>every 60 secs</a:t>
            </a:r>
          </a:p>
          <a:p>
            <a:pPr marL="0" indent="0" algn="ctr">
              <a:buNone/>
            </a:pPr>
            <a:endParaRPr lang="en-US" sz="2600" b="1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sz="2600" b="1" dirty="0">
                <a:latin typeface="Corbel" charset="0"/>
                <a:ea typeface="Corbel" charset="0"/>
                <a:cs typeface="Corbel" charset="0"/>
              </a:rPr>
              <a:t>a</a:t>
            </a:r>
            <a:r>
              <a:rPr lang="en-US" sz="2600" b="1" dirty="0" smtClean="0">
                <a:latin typeface="Corbel" charset="0"/>
                <a:ea typeface="Corbel" charset="0"/>
                <a:cs typeface="Corbel" charset="0"/>
              </a:rPr>
              <a:t>lmost </a:t>
            </a:r>
            <a:r>
              <a:rPr lang="en-US" sz="2600" b="1" dirty="0">
                <a:latin typeface="Corbel" charset="0"/>
                <a:ea typeface="Corbel" charset="0"/>
                <a:cs typeface="Corbel" charset="0"/>
              </a:rPr>
              <a:t>5 billion videos are </a:t>
            </a:r>
            <a:r>
              <a:rPr lang="en-US" sz="2600" b="1" dirty="0" smtClean="0">
                <a:latin typeface="Corbel" charset="0"/>
                <a:ea typeface="Corbel" charset="0"/>
                <a:cs typeface="Corbel" charset="0"/>
              </a:rPr>
              <a:t>watched daily</a:t>
            </a:r>
          </a:p>
          <a:p>
            <a:pPr marL="0" indent="0" algn="ctr">
              <a:buNone/>
            </a:pPr>
            <a:endParaRPr lang="en-US" sz="2600" b="1" dirty="0" smtClean="0">
              <a:latin typeface="Corbel" charset="0"/>
              <a:ea typeface="Corbel" charset="0"/>
              <a:cs typeface="Corbel" charset="0"/>
            </a:endParaRPr>
          </a:p>
          <a:p>
            <a:pPr marL="0" indent="0" algn="ctr">
              <a:buNone/>
            </a:pPr>
            <a:r>
              <a:rPr lang="en-US" sz="2600" b="1" dirty="0">
                <a:latin typeface="Corbel" charset="0"/>
                <a:ea typeface="Corbel" charset="0"/>
                <a:cs typeface="Corbel" charset="0"/>
              </a:rPr>
              <a:t>average mobile viewing session lasts more than 40 </a:t>
            </a:r>
            <a:r>
              <a:rPr lang="en-US" sz="2600" b="1" dirty="0" smtClean="0">
                <a:latin typeface="Corbel" charset="0"/>
                <a:ea typeface="Corbel" charset="0"/>
                <a:cs typeface="Corbel" charset="0"/>
              </a:rPr>
              <a:t>mins</a:t>
            </a:r>
            <a:endParaRPr lang="en-US" sz="2600" b="1" dirty="0"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99242" y="6294114"/>
            <a:ext cx="54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Source: </a:t>
            </a:r>
            <a:r>
              <a:rPr lang="en-US" b="1" dirty="0" err="1" smtClean="0">
                <a:latin typeface="Corbel"/>
                <a:cs typeface="Corbel"/>
              </a:rPr>
              <a:t>expandedramblings.com</a:t>
            </a:r>
            <a:r>
              <a:rPr lang="en-US" b="1" dirty="0">
                <a:latin typeface="Corbel"/>
                <a:cs typeface="Corbel"/>
              </a:rPr>
              <a:t> | </a:t>
            </a:r>
            <a:r>
              <a:rPr lang="en-US" b="1" dirty="0" err="1" smtClean="0">
                <a:latin typeface="Corbel"/>
                <a:cs typeface="Corbel"/>
              </a:rPr>
              <a:t>fortunelords.com</a:t>
            </a:r>
            <a:endParaRPr lang="en-US" b="1" dirty="0">
              <a:latin typeface="Corbel"/>
              <a:cs typeface="Corbe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894" t="22903" r="14256" b="24098"/>
          <a:stretch/>
        </p:blipFill>
        <p:spPr>
          <a:xfrm>
            <a:off x="2962793" y="638165"/>
            <a:ext cx="3218414" cy="14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latin typeface="Corbel"/>
                <a:cs typeface="Corbel"/>
              </a:rPr>
              <a:t>What Good Can We Do With Social Media?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Keep </a:t>
            </a: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up with </a:t>
            </a: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family, friends, and brethren from </a:t>
            </a: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all around the </a:t>
            </a: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world.</a:t>
            </a:r>
          </a:p>
          <a:p>
            <a:pPr marL="0" indent="0"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Provides free and clean entertainment.</a:t>
            </a:r>
            <a:endParaRPr lang="en-US" sz="3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36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Our “web presence” to promote the gospel within the community/world.</a:t>
            </a:r>
          </a:p>
        </p:txBody>
      </p:sp>
    </p:spTree>
    <p:extLst>
      <p:ext uri="{BB962C8B-B14F-4D97-AF65-F5344CB8AC3E}">
        <p14:creationId xmlns:p14="http://schemas.microsoft.com/office/powerpoint/2010/main" val="329519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2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What Evil Can We Do With Social Media?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Divide people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Spread lies and bitterness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Advance false doctrines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Pornography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Profanity</a:t>
            </a:r>
            <a:endParaRPr lang="en-US" sz="36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Immodesty</a:t>
            </a:r>
          </a:p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All kinds of immorality</a:t>
            </a:r>
            <a:endParaRPr lang="en-US" sz="36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105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1307251"/>
            <a:ext cx="7772400" cy="136207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Avenir Black"/>
                <a:cs typeface="Avenir Black"/>
              </a:rPr>
              <a:t>Watch what you POST on</a:t>
            </a:r>
            <a:endParaRPr lang="en-US" sz="3600" b="1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00404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orbel"/>
                <a:cs typeface="Corbel"/>
              </a:rPr>
              <a:t>Watch What You Post on Facebook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Do not BROADCAST sin to the world: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Matt. 5.14-16;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12.36-37; Eph. 4.29-32; 5.3-5; Rom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. 12.1-2; 1 Peter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4.3-5;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1 Tim. 4.12; 1 Peter 2.12; Titus 2.7-8; Matt.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18.6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Corrupt words, complaining, angry thoughts (venting), gossip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,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 arguments, immodesty, inappropriate images, etc.</a:t>
            </a:r>
          </a:p>
        </p:txBody>
      </p:sp>
    </p:spTree>
    <p:extLst>
      <p:ext uri="{BB962C8B-B14F-4D97-AF65-F5344CB8AC3E}">
        <p14:creationId xmlns:p14="http://schemas.microsoft.com/office/powerpoint/2010/main" val="37999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Corbel"/>
                <a:cs typeface="Corbel"/>
              </a:rPr>
              <a:t>Watch What You Post on Facebook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Corbel"/>
                <a:cs typeface="Corbel"/>
              </a:rPr>
              <a:t>THINK before </a:t>
            </a:r>
            <a:r>
              <a:rPr lang="en-US" sz="4000" b="1" dirty="0">
                <a:solidFill>
                  <a:schemeClr val="bg1"/>
                </a:solidFill>
                <a:latin typeface="Corbel"/>
                <a:cs typeface="Corbel"/>
              </a:rPr>
              <a:t>y</a:t>
            </a:r>
            <a:r>
              <a:rPr lang="en-US" sz="4000" b="1" dirty="0" smtClean="0">
                <a:solidFill>
                  <a:schemeClr val="bg1"/>
                </a:solidFill>
                <a:latin typeface="Corbel"/>
                <a:cs typeface="Corbel"/>
              </a:rPr>
              <a:t>ou </a:t>
            </a:r>
            <a:r>
              <a:rPr lang="en-US" sz="4000" b="1" dirty="0">
                <a:solidFill>
                  <a:schemeClr val="bg1"/>
                </a:solidFill>
                <a:latin typeface="Corbel"/>
                <a:cs typeface="Corbel"/>
              </a:rPr>
              <a:t>p</a:t>
            </a:r>
            <a:r>
              <a:rPr lang="en-US" sz="4000" b="1" dirty="0" smtClean="0">
                <a:solidFill>
                  <a:schemeClr val="bg1"/>
                </a:solidFill>
                <a:latin typeface="Corbel"/>
                <a:cs typeface="Corbel"/>
              </a:rPr>
              <a:t>ost: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sz="36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Is it TRUTHFUL?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s it NECESSARY?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s it KIND?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Corbel"/>
                <a:cs typeface="Corbel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s it APPROPRIATE?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If it's a sin OFFLINE, it's a sin ONLINE!</a:t>
            </a:r>
          </a:p>
        </p:txBody>
      </p:sp>
    </p:spTree>
    <p:extLst>
      <p:ext uri="{BB962C8B-B14F-4D97-AF65-F5344CB8AC3E}">
        <p14:creationId xmlns:p14="http://schemas.microsoft.com/office/powerpoint/2010/main" val="40443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1307251"/>
            <a:ext cx="7772400" cy="136207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Avenir Black"/>
                <a:cs typeface="Avenir Black"/>
              </a:rPr>
              <a:t>Watch what you SHARE/LIKE on</a:t>
            </a:r>
            <a:endParaRPr lang="en-US" sz="3600" b="1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400434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Watch What You Share/Like on Facebook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Are we guilty of sharing / liking SIN?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“Memes” sometimes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include immodesty, profanity, immorality, gossip, blasting people,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inappropriate images, etc.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A meme consists of an image and funny caption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.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414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72d5a36906b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82" y="304800"/>
            <a:ext cx="4565637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38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4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ny-church-memes-02-550x550.jpg.pagespeed.ce._7Peg7nJv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444500"/>
            <a:ext cx="5969000" cy="596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60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444500"/>
            <a:ext cx="5969000" cy="596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0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Watch What You Share/Like on Facebook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Are we guilty of sharing / liking SIN?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“Memes” sometimes include immodesty, profanity, immorality, gossip, blasting people, inappropriate images, etc.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A meme consists of an image and funny caption.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Are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we spreading lies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? Slander?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Are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the facts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TRUTHFUL?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542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22" y="395341"/>
            <a:ext cx="6268357" cy="576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 rot="20016955">
            <a:off x="1082295" y="1543869"/>
            <a:ext cx="6979410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 dirty="0" smtClean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charset="0"/>
                <a:ea typeface="Candara" charset="0"/>
                <a:cs typeface="Candara" charset="0"/>
              </a:rPr>
              <a:t>FAKE</a:t>
            </a:r>
            <a:endParaRPr lang="en-US" sz="16600" b="1" cap="none" spc="0" dirty="0">
              <a:ln w="5715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1952" y="6385240"/>
            <a:ext cx="33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</a:t>
            </a:r>
            <a:r>
              <a:rPr lang="en-US" b="1" dirty="0"/>
              <a:t>World News Daily Report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7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Watch What You Share/Like on Facebook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Pay attention to the source.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When we share an image/video we share the caption, the page it originated from and the comments.</a:t>
            </a:r>
          </a:p>
        </p:txBody>
      </p:sp>
    </p:spTree>
    <p:extLst>
      <p:ext uri="{BB962C8B-B14F-4D97-AF65-F5344CB8AC3E}">
        <p14:creationId xmlns:p14="http://schemas.microsoft.com/office/powerpoint/2010/main" val="18720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91" y="392348"/>
            <a:ext cx="5745018" cy="6073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Down Arrow 3"/>
          <p:cNvSpPr/>
          <p:nvPr/>
        </p:nvSpPr>
        <p:spPr>
          <a:xfrm rot="10800000">
            <a:off x="4756451" y="863011"/>
            <a:ext cx="610870" cy="987712"/>
          </a:xfrm>
          <a:prstGeom prst="downArrow">
            <a:avLst>
              <a:gd name="adj1" fmla="val 50000"/>
              <a:gd name="adj2" fmla="val 6011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6200000">
            <a:off x="742671" y="4119749"/>
            <a:ext cx="610870" cy="987712"/>
          </a:xfrm>
          <a:prstGeom prst="downArrow">
            <a:avLst>
              <a:gd name="adj1" fmla="val 50000"/>
              <a:gd name="adj2" fmla="val 6011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7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086" y="358207"/>
            <a:ext cx="4873829" cy="6141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Down Arrow 3"/>
          <p:cNvSpPr/>
          <p:nvPr/>
        </p:nvSpPr>
        <p:spPr>
          <a:xfrm rot="10800000">
            <a:off x="4387741" y="804018"/>
            <a:ext cx="610870" cy="987712"/>
          </a:xfrm>
          <a:prstGeom prst="downArrow">
            <a:avLst>
              <a:gd name="adj1" fmla="val 50000"/>
              <a:gd name="adj2" fmla="val 6011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6200000">
            <a:off x="1335795" y="5874408"/>
            <a:ext cx="610870" cy="987712"/>
          </a:xfrm>
          <a:prstGeom prst="downArrow">
            <a:avLst>
              <a:gd name="adj1" fmla="val 50000"/>
              <a:gd name="adj2" fmla="val 60114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1307251"/>
            <a:ext cx="7772400" cy="136207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Avenir Black"/>
                <a:cs typeface="Avenir Black"/>
              </a:rPr>
              <a:t>Watch what you DO on</a:t>
            </a:r>
            <a:endParaRPr lang="en-US" sz="3600" b="1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14697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orbel"/>
                <a:cs typeface="Corbel"/>
              </a:rPr>
              <a:t>Watch What You Do on Facebook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Online TEMPTATIONS await you!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the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people you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BEFRIEND: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1 Cor. 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15.33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the things you SEE: </a:t>
            </a:r>
            <a:r>
              <a:rPr lang="fi-FI" b="1" dirty="0" smtClean="0">
                <a:solidFill>
                  <a:schemeClr val="bg1"/>
                </a:solidFill>
                <a:latin typeface="Corbel"/>
                <a:cs typeface="Corbel"/>
              </a:rPr>
              <a:t>Matt. 6.22-23; </a:t>
            </a:r>
            <a:r>
              <a:rPr lang="fi-FI" b="1" dirty="0" err="1" smtClean="0">
                <a:solidFill>
                  <a:schemeClr val="bg1"/>
                </a:solidFill>
                <a:latin typeface="Corbel"/>
                <a:cs typeface="Corbel"/>
              </a:rPr>
              <a:t>Psalm</a:t>
            </a:r>
            <a:r>
              <a:rPr lang="fi-FI" b="1" dirty="0" smtClean="0">
                <a:solidFill>
                  <a:schemeClr val="bg1"/>
                </a:solidFill>
                <a:latin typeface="Corbel"/>
                <a:cs typeface="Corbel"/>
              </a:rPr>
              <a:t> 101.3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Do not settle family / friend ISSUES online: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Matt. 18.15-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17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070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1307251"/>
            <a:ext cx="7772400" cy="136207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Avenir Black"/>
                <a:cs typeface="Avenir Black"/>
              </a:rPr>
              <a:t>Watch your TIME spent on</a:t>
            </a:r>
          </a:p>
        </p:txBody>
      </p:sp>
    </p:spTree>
    <p:extLst>
      <p:ext uri="{BB962C8B-B14F-4D97-AF65-F5344CB8AC3E}">
        <p14:creationId xmlns:p14="http://schemas.microsoft.com/office/powerpoint/2010/main" val="321234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2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Corbel"/>
                <a:cs typeface="Corbel"/>
              </a:rPr>
              <a:t>How Much Time Do We Spend on </a:t>
            </a:r>
            <a:r>
              <a:rPr lang="en-US" sz="3000" b="1" dirty="0" smtClean="0">
                <a:solidFill>
                  <a:schemeClr val="bg1"/>
                </a:solidFill>
                <a:latin typeface="Corbel"/>
                <a:cs typeface="Corbel"/>
              </a:rPr>
              <a:t>Social Media?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2013: 14 times a day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Corbel"/>
                <a:cs typeface="Corbel"/>
              </a:rPr>
              <a:t>2015: 1 hour and 40 minutes 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browsing time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2015: 50 mins Facebook, Instagram,</a:t>
            </a:r>
            <a:r>
              <a:rPr lang="en-US" sz="2400" b="1" dirty="0">
                <a:solidFill>
                  <a:schemeClr val="bg1"/>
                </a:solidFill>
                <a:latin typeface="Corbel"/>
                <a:cs typeface="Corbel"/>
              </a:rPr>
              <a:t> and 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Messenger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2017: Adults check 30 times a day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2017: Millennials check 150 times a day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</a:rPr>
              <a:t>Average time spent per Facebook visit is 20 </a:t>
            </a:r>
            <a:r>
              <a:rPr lang="en-US" sz="2400" b="1" dirty="0" smtClean="0">
                <a:solidFill>
                  <a:schemeClr val="bg1"/>
                </a:solidFill>
              </a:rPr>
              <a:t>minutes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bg1"/>
                </a:solidFill>
                <a:latin typeface="Corbel"/>
                <a:cs typeface="Corbel"/>
              </a:rPr>
              <a:t>Average </a:t>
            </a:r>
            <a:r>
              <a:rPr lang="en-US" sz="2400" b="1" dirty="0" err="1">
                <a:solidFill>
                  <a:schemeClr val="bg1"/>
                </a:solidFill>
                <a:latin typeface="Corbel"/>
                <a:cs typeface="Corbel"/>
              </a:rPr>
              <a:t>snapchatters</a:t>
            </a:r>
            <a:r>
              <a:rPr lang="en-US" sz="2400" b="1" dirty="0">
                <a:solidFill>
                  <a:schemeClr val="bg1"/>
                </a:solidFill>
                <a:latin typeface="Corbel"/>
                <a:cs typeface="Corbel"/>
              </a:rPr>
              <a:t> snapchat 18 times a </a:t>
            </a: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day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Corbel"/>
                <a:cs typeface="Corbel"/>
              </a:rPr>
              <a:t>Average time spent snapchatting is 30 mins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3450" y="6308726"/>
            <a:ext cx="8210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orbel"/>
                <a:cs typeface="Corbel"/>
              </a:rPr>
              <a:t>Sources: </a:t>
            </a:r>
            <a:r>
              <a:rPr lang="en-US" sz="1400" b="1" dirty="0" err="1" smtClean="0">
                <a:solidFill>
                  <a:schemeClr val="bg1"/>
                </a:solidFill>
                <a:latin typeface="Corbel"/>
                <a:cs typeface="Corbel"/>
              </a:rPr>
              <a:t>socialmediaweek.org</a:t>
            </a:r>
            <a:r>
              <a:rPr lang="en-US" sz="1400" b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Corbel"/>
                <a:cs typeface="Corbel"/>
              </a:rPr>
              <a:t>| </a:t>
            </a:r>
            <a:r>
              <a:rPr lang="en-US" sz="1400" b="1" dirty="0" err="1">
                <a:solidFill>
                  <a:schemeClr val="bg1"/>
                </a:solidFill>
                <a:latin typeface="Corbel"/>
                <a:cs typeface="Corbel"/>
              </a:rPr>
              <a:t>zephoria.com</a:t>
            </a:r>
            <a:r>
              <a:rPr lang="en-US" sz="1400" b="1" dirty="0">
                <a:solidFill>
                  <a:schemeClr val="bg1"/>
                </a:solidFill>
                <a:latin typeface="Corbel"/>
                <a:cs typeface="Corbel"/>
              </a:rPr>
              <a:t> | </a:t>
            </a:r>
            <a:r>
              <a:rPr lang="en-US" sz="1400" b="1" dirty="0" err="1" smtClean="0">
                <a:solidFill>
                  <a:schemeClr val="bg1"/>
                </a:solidFill>
                <a:latin typeface="Corbel"/>
                <a:cs typeface="Corbel"/>
              </a:rPr>
              <a:t>nbcnews.com</a:t>
            </a:r>
            <a:r>
              <a:rPr lang="en-US" sz="1400" b="1" dirty="0">
                <a:solidFill>
                  <a:schemeClr val="bg1"/>
                </a:solidFill>
                <a:latin typeface="Corbel"/>
                <a:cs typeface="Corbel"/>
              </a:rPr>
              <a:t> | </a:t>
            </a:r>
            <a:r>
              <a:rPr lang="en-US" sz="1400" b="1" dirty="0" err="1" smtClean="0">
                <a:solidFill>
                  <a:schemeClr val="bg1"/>
                </a:solidFill>
                <a:latin typeface="Corbel"/>
                <a:cs typeface="Corbel"/>
              </a:rPr>
              <a:t>telegraph.co.uk</a:t>
            </a:r>
            <a:r>
              <a:rPr lang="en-US" sz="1400" b="1" dirty="0">
                <a:solidFill>
                  <a:schemeClr val="bg1"/>
                </a:solidFill>
                <a:latin typeface="Corbel"/>
                <a:cs typeface="Corbel"/>
              </a:rPr>
              <a:t> | </a:t>
            </a:r>
            <a:r>
              <a:rPr lang="en-US" sz="1400" b="1" dirty="0" err="1" smtClean="0">
                <a:solidFill>
                  <a:schemeClr val="bg1"/>
                </a:solidFill>
                <a:latin typeface="Corbel"/>
                <a:cs typeface="Corbel"/>
              </a:rPr>
              <a:t>expandedramblings.com</a:t>
            </a:r>
            <a:endParaRPr lang="en-US" sz="14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1910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  <a:latin typeface="Corbel"/>
                <a:cs typeface="Corbel"/>
              </a:rPr>
              <a:t>How Much Time Do We Spend on Facebook?</a:t>
            </a:r>
            <a:endParaRPr lang="en-US" sz="2400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Newsfeed: updates on family and friends, etc.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Talking to people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W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atching videos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“Click bait”</a:t>
            </a:r>
          </a:p>
        </p:txBody>
      </p:sp>
    </p:spTree>
    <p:extLst>
      <p:ext uri="{BB962C8B-B14F-4D97-AF65-F5344CB8AC3E}">
        <p14:creationId xmlns:p14="http://schemas.microsoft.com/office/powerpoint/2010/main" val="5343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ckbait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r="2414"/>
          <a:stretch/>
        </p:blipFill>
        <p:spPr>
          <a:xfrm>
            <a:off x="1815564" y="401053"/>
            <a:ext cx="5512872" cy="605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81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kbait3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3509" r="6862" b="2339"/>
          <a:stretch/>
        </p:blipFill>
        <p:spPr>
          <a:xfrm>
            <a:off x="1643901" y="381000"/>
            <a:ext cx="5856199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34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What Are We Doing With Our Time?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0100"/>
            <a:ext cx="8229600" cy="27178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What if we checked our Bible 30 times a day?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What if we prayed 30 times a day?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What if we invited 30 people to a Bible study?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“Walk </a:t>
            </a:r>
            <a:r>
              <a:rPr lang="en-US" b="1" dirty="0">
                <a:solidFill>
                  <a:schemeClr val="bg1"/>
                </a:solidFill>
                <a:latin typeface="Corbel"/>
                <a:cs typeface="Corbel"/>
              </a:rPr>
              <a:t>in wisdom toward outsiders, making the best use of the time</a:t>
            </a:r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.” Col. 4.5</a:t>
            </a:r>
          </a:p>
        </p:txBody>
      </p:sp>
    </p:spTree>
    <p:extLst>
      <p:ext uri="{BB962C8B-B14F-4D97-AF65-F5344CB8AC3E}">
        <p14:creationId xmlns:p14="http://schemas.microsoft.com/office/powerpoint/2010/main" val="36416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073" y="1600201"/>
            <a:ext cx="7791855" cy="4158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400" b="1" dirty="0" smtClean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rPr>
              <a:t>What we post, like, or share REFLECTS good or bad on Christ and the church.</a:t>
            </a:r>
            <a:endParaRPr lang="en-US" sz="6400" b="1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4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500979"/>
            <a:ext cx="8229600" cy="3591057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1.94 </a:t>
            </a:r>
            <a:r>
              <a:rPr lang="en-US" sz="3600" b="1" dirty="0">
                <a:solidFill>
                  <a:schemeClr val="bg1"/>
                </a:solidFill>
                <a:effectLst/>
                <a:latin typeface="Corbel"/>
                <a:cs typeface="Corbel"/>
              </a:rPr>
              <a:t>billion monthly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active </a:t>
            </a:r>
            <a:r>
              <a:rPr lang="en-US" sz="3600" b="1" dirty="0">
                <a:solidFill>
                  <a:schemeClr val="bg1"/>
                </a:solidFill>
                <a:effectLst/>
                <a:latin typeface="Corbel"/>
                <a:cs typeface="Corbel"/>
              </a:rPr>
              <a:t>users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Corbel"/>
                <a:cs typeface="Corbel"/>
              </a:rPr>
              <a:t>1.28 billion daily active users</a:t>
            </a:r>
            <a:endParaRPr lang="en-US" sz="3600" b="1" dirty="0" smtClean="0">
              <a:solidFill>
                <a:schemeClr val="bg1"/>
              </a:solidFill>
              <a:effectLst/>
              <a:latin typeface="Corbel"/>
              <a:cs typeface="Corbel"/>
            </a:endParaRPr>
          </a:p>
          <a:p>
            <a:pPr marL="0" lv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29.7</a:t>
            </a:r>
            <a:r>
              <a:rPr lang="en-US" sz="3600" b="1" dirty="0">
                <a:solidFill>
                  <a:schemeClr val="bg1"/>
                </a:solidFill>
                <a:effectLst/>
                <a:latin typeface="Corbel"/>
                <a:cs typeface="Corbel"/>
              </a:rPr>
              <a:t>% of users are age 25 to 34</a:t>
            </a:r>
          </a:p>
          <a:p>
            <a:pPr marL="0" lv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Corbel"/>
                <a:cs typeface="Corbel"/>
              </a:rPr>
              <a:t>5 new profiles are created every </a:t>
            </a:r>
            <a:r>
              <a:rPr lang="en-US" sz="3600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second</a:t>
            </a:r>
            <a:endParaRPr lang="en-US" sz="3600" b="1" dirty="0">
              <a:solidFill>
                <a:schemeClr val="bg1"/>
              </a:solidFill>
              <a:effectLst/>
              <a:latin typeface="Corbel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1734" y="6334667"/>
            <a:ext cx="234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Source: </a:t>
            </a:r>
            <a:r>
              <a:rPr lang="en-US" b="1" dirty="0" err="1" smtClean="0">
                <a:solidFill>
                  <a:schemeClr val="bg1"/>
                </a:solidFill>
                <a:latin typeface="Corbel"/>
                <a:cs typeface="Corbel"/>
              </a:rPr>
              <a:t>zephoria.com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79" t="27209" r="3191" b="29870"/>
          <a:stretch/>
        </p:blipFill>
        <p:spPr>
          <a:xfrm>
            <a:off x="282101" y="435103"/>
            <a:ext cx="8579796" cy="23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546625"/>
            <a:ext cx="8229600" cy="340598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300 million photos are uploaded per day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20 minutes average time per visit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4.75 billion pieces of content shared daily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1734" y="6334667"/>
            <a:ext cx="234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Source: </a:t>
            </a:r>
            <a:r>
              <a:rPr lang="en-US" b="1" dirty="0" err="1" smtClean="0">
                <a:solidFill>
                  <a:schemeClr val="bg1"/>
                </a:solidFill>
                <a:latin typeface="Corbel"/>
                <a:cs typeface="Corbel"/>
              </a:rPr>
              <a:t>zephoria.com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79" t="27209" r="3191" b="29870"/>
          <a:stretch/>
        </p:blipFill>
        <p:spPr>
          <a:xfrm>
            <a:off x="282101" y="435103"/>
            <a:ext cx="8579796" cy="23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71970"/>
            <a:ext cx="8229600" cy="313326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510k comments are posted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293k statuses are updated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136k photos are uploaded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solidFill>
                  <a:schemeClr val="bg1"/>
                </a:solidFill>
                <a:effectLst/>
                <a:latin typeface="Corbel"/>
                <a:cs typeface="Corbel"/>
              </a:rPr>
              <a:t>every 60 seconds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71734" y="6334667"/>
            <a:ext cx="234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rbel"/>
                <a:cs typeface="Corbel"/>
              </a:rPr>
              <a:t>Source: </a:t>
            </a:r>
            <a:r>
              <a:rPr lang="en-US" b="1" dirty="0" err="1" smtClean="0">
                <a:solidFill>
                  <a:schemeClr val="bg1"/>
                </a:solidFill>
                <a:latin typeface="Corbel"/>
                <a:cs typeface="Corbel"/>
              </a:rPr>
              <a:t>zephoria.com</a:t>
            </a:r>
            <a:endParaRPr lang="en-US" b="1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79" t="27209" r="3191" b="29870"/>
          <a:stretch/>
        </p:blipFill>
        <p:spPr>
          <a:xfrm>
            <a:off x="282101" y="435103"/>
            <a:ext cx="8579796" cy="23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5393"/>
            <a:ext cx="8229600" cy="2557230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Twitter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Corbel"/>
                <a:cs typeface="Corbel"/>
              </a:rPr>
              <a:t>319 million active users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Corbel"/>
                <a:cs typeface="Corbel"/>
              </a:rPr>
              <a:t>500 </a:t>
            </a:r>
            <a:r>
              <a:rPr lang="en-US" b="1" dirty="0" smtClean="0">
                <a:latin typeface="Corbel"/>
                <a:cs typeface="Corbel"/>
              </a:rPr>
              <a:t>million tweets a 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87332" y="6334667"/>
            <a:ext cx="463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Source: </a:t>
            </a:r>
            <a:r>
              <a:rPr lang="en-US" b="1" dirty="0" err="1" smtClean="0">
                <a:latin typeface="Corbel"/>
                <a:cs typeface="Corbel"/>
              </a:rPr>
              <a:t>zephoria.com</a:t>
            </a:r>
            <a:r>
              <a:rPr lang="en-US" b="1" dirty="0">
                <a:latin typeface="Corbel"/>
                <a:cs typeface="Corbel"/>
              </a:rPr>
              <a:t> | </a:t>
            </a:r>
            <a:r>
              <a:rPr lang="en-US" b="1" dirty="0" err="1">
                <a:latin typeface="Corbel"/>
                <a:cs typeface="Corbel"/>
              </a:rPr>
              <a:t>omnicoreagency.com</a:t>
            </a:r>
            <a:endParaRPr lang="en-US" b="1" dirty="0">
              <a:latin typeface="Corbel"/>
              <a:cs typeface="Corbe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793" y="1185936"/>
            <a:ext cx="1318413" cy="10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139" t="16119" r="33768" b="40291"/>
          <a:stretch/>
        </p:blipFill>
        <p:spPr>
          <a:xfrm>
            <a:off x="3210127" y="0"/>
            <a:ext cx="2840477" cy="27626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2444"/>
            <a:ext cx="8229600" cy="347977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1" dirty="0">
                <a:latin typeface="Corbel"/>
                <a:cs typeface="Corbel"/>
              </a:rPr>
              <a:t>s</a:t>
            </a:r>
            <a:r>
              <a:rPr lang="en-US" b="1" dirty="0" smtClean="0">
                <a:effectLst/>
                <a:latin typeface="Corbel"/>
                <a:cs typeface="Corbel"/>
              </a:rPr>
              <a:t>napchat: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effectLst/>
                <a:latin typeface="Corbel"/>
                <a:cs typeface="Corbel"/>
              </a:rPr>
              <a:t>166 million daily active users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latin typeface="Corbel"/>
                <a:cs typeface="Corbel"/>
              </a:rPr>
              <a:t>Snaps per day: 3 billion</a:t>
            </a:r>
            <a:endParaRPr lang="en-US" sz="2400" b="1" dirty="0" smtClean="0">
              <a:effectLst/>
              <a:latin typeface="Corbel"/>
              <a:cs typeface="Corbel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effectLst/>
                <a:latin typeface="Corbel"/>
                <a:cs typeface="Corbel"/>
              </a:rPr>
              <a:t>9,000 snaps sent per second 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effectLst/>
                <a:latin typeface="Corbel"/>
                <a:cs typeface="Corbel"/>
              </a:rPr>
              <a:t>10 billion videos a day</a:t>
            </a: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b="1" dirty="0" smtClean="0">
                <a:latin typeface="Corbel"/>
                <a:cs typeface="Corbel"/>
              </a:rPr>
              <a:t>793 years to watch every snap made in a single 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1450" y="6377354"/>
            <a:ext cx="5153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Sources</a:t>
            </a:r>
            <a:r>
              <a:rPr lang="en-US" b="1" smtClean="0">
                <a:latin typeface="Corbel"/>
                <a:cs typeface="Corbel"/>
              </a:rPr>
              <a:t>: </a:t>
            </a:r>
            <a:r>
              <a:rPr lang="en-US" b="1" dirty="0" err="1" smtClean="0">
                <a:latin typeface="Corbel"/>
                <a:cs typeface="Corbel"/>
              </a:rPr>
              <a:t>mediakix.com</a:t>
            </a:r>
            <a:r>
              <a:rPr lang="en-US" b="1" dirty="0" smtClean="0">
                <a:latin typeface="Corbel"/>
                <a:cs typeface="Corbel"/>
              </a:rPr>
              <a:t> | </a:t>
            </a:r>
            <a:r>
              <a:rPr lang="en-US" b="1" dirty="0" err="1" smtClean="0">
                <a:latin typeface="Corbel"/>
                <a:cs typeface="Corbel"/>
              </a:rPr>
              <a:t>expandedramblings.com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974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-ghost.pn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103"/>
            <a:ext cx="8229600" cy="19817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Corbel"/>
                <a:cs typeface="Corbel"/>
              </a:rPr>
              <a:t>Oxford </a:t>
            </a:r>
            <a:r>
              <a:rPr lang="en-US" b="1" dirty="0">
                <a:latin typeface="Corbel"/>
                <a:cs typeface="Corbel"/>
              </a:rPr>
              <a:t>Dictionaries 2013 Word of the Year, </a:t>
            </a:r>
            <a:r>
              <a:rPr lang="en-US" sz="6000" b="1" dirty="0" smtClean="0">
                <a:latin typeface="Corbel"/>
                <a:cs typeface="Corbel"/>
              </a:rPr>
              <a:t>“</a:t>
            </a:r>
            <a:r>
              <a:rPr lang="en-US" sz="6000" b="1" i="1" dirty="0" smtClean="0">
                <a:latin typeface="Corbel"/>
                <a:cs typeface="Corbel"/>
              </a:rPr>
              <a:t>selfie”</a:t>
            </a:r>
            <a:endParaRPr lang="en-US" sz="6000" b="1" dirty="0">
              <a:latin typeface="Corbel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4861" y="6356866"/>
            <a:ext cx="330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Source: </a:t>
            </a:r>
            <a:r>
              <a:rPr lang="en-US" b="1" dirty="0" err="1" smtClean="0">
                <a:latin typeface="Corbel"/>
                <a:cs typeface="Corbel"/>
              </a:rPr>
              <a:t>oxforddictionaires.com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868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878</Words>
  <Application>Microsoft Macintosh PowerPoint</Application>
  <PresentationFormat>On-screen Show (4:3)</PresentationFormat>
  <Paragraphs>183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Avenir Black</vt:lpstr>
      <vt:lpstr>Calibri</vt:lpstr>
      <vt:lpstr>Candara</vt:lpstr>
      <vt:lpstr>Corbel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Good Can We Do With Social Media?</vt:lpstr>
      <vt:lpstr>PowerPoint Presentation</vt:lpstr>
      <vt:lpstr>What Evil Can We Do With Social Media?</vt:lpstr>
      <vt:lpstr>Watch what you POST on</vt:lpstr>
      <vt:lpstr>Watch What You Post on Facebook</vt:lpstr>
      <vt:lpstr>Watch What You Post on Facebook</vt:lpstr>
      <vt:lpstr>Watch what you SHARE/LIKE on</vt:lpstr>
      <vt:lpstr>Watch What You Share/Like on Facebook</vt:lpstr>
      <vt:lpstr>PowerPoint Presentation</vt:lpstr>
      <vt:lpstr>PowerPoint Presentation</vt:lpstr>
      <vt:lpstr>PowerPoint Presentation</vt:lpstr>
      <vt:lpstr>Watch What You Share/Like on Facebook</vt:lpstr>
      <vt:lpstr>PowerPoint Presentation</vt:lpstr>
      <vt:lpstr>Watch What You Share/Like on Facebook</vt:lpstr>
      <vt:lpstr>PowerPoint Presentation</vt:lpstr>
      <vt:lpstr>PowerPoint Presentation</vt:lpstr>
      <vt:lpstr>Watch what you DO on</vt:lpstr>
      <vt:lpstr>Watch What You Do on Facebook</vt:lpstr>
      <vt:lpstr>Watch your TIME spent on</vt:lpstr>
      <vt:lpstr>How Much Time Do We Spend on Social Media?</vt:lpstr>
      <vt:lpstr>How Much Time Do We Spend on Facebook?</vt:lpstr>
      <vt:lpstr>PowerPoint Presentation</vt:lpstr>
      <vt:lpstr>PowerPoint Presentation</vt:lpstr>
      <vt:lpstr>What Are We Doing With Our Time?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280</cp:revision>
  <dcterms:created xsi:type="dcterms:W3CDTF">2016-05-13T23:35:48Z</dcterms:created>
  <dcterms:modified xsi:type="dcterms:W3CDTF">2017-05-23T20:44:30Z</dcterms:modified>
</cp:coreProperties>
</file>