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7" r:id="rId2"/>
    <p:sldId id="308" r:id="rId3"/>
    <p:sldId id="258" r:id="rId4"/>
    <p:sldId id="272" r:id="rId5"/>
    <p:sldId id="309" r:id="rId6"/>
    <p:sldId id="267" r:id="rId7"/>
    <p:sldId id="266" r:id="rId8"/>
    <p:sldId id="311" r:id="rId9"/>
    <p:sldId id="262" r:id="rId10"/>
    <p:sldId id="270" r:id="rId11"/>
    <p:sldId id="264" r:id="rId12"/>
    <p:sldId id="269" r:id="rId13"/>
    <p:sldId id="263" r:id="rId14"/>
    <p:sldId id="260" r:id="rId15"/>
    <p:sldId id="265" r:id="rId16"/>
    <p:sldId id="310" r:id="rId17"/>
    <p:sldId id="273" r:id="rId18"/>
    <p:sldId id="275" r:id="rId19"/>
    <p:sldId id="283" r:id="rId20"/>
    <p:sldId id="284" r:id="rId21"/>
    <p:sldId id="287" r:id="rId22"/>
    <p:sldId id="294" r:id="rId23"/>
    <p:sldId id="307"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375"/>
    <p:restoredTop sz="86379"/>
  </p:normalViewPr>
  <p:slideViewPr>
    <p:cSldViewPr snapToGrid="0" snapToObjects="1">
      <p:cViewPr>
        <p:scale>
          <a:sx n="82" d="100"/>
          <a:sy n="82" d="100"/>
        </p:scale>
        <p:origin x="408" y="9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BBE3DE-11DE-8D40-B30C-9ED03C0C744C}" type="datetimeFigureOut">
              <a:rPr lang="en-US" smtClean="0"/>
              <a:t>5/7/17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E685FB-8C13-F94B-BAC4-28C97E797B3B}" type="slidenum">
              <a:rPr lang="en-US" smtClean="0"/>
              <a:t>‹#›</a:t>
            </a:fld>
            <a:endParaRPr lang="en-US"/>
          </a:p>
        </p:txBody>
      </p:sp>
    </p:spTree>
    <p:extLst>
      <p:ext uri="{BB962C8B-B14F-4D97-AF65-F5344CB8AC3E}">
        <p14:creationId xmlns:p14="http://schemas.microsoft.com/office/powerpoint/2010/main" val="20227416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List</a:t>
            </a:r>
            <a:r>
              <a:rPr lang="en-US" baseline="0" dirty="0" smtClean="0"/>
              <a:t> adapted from Gene Taylor</a:t>
            </a:r>
            <a:endParaRPr lang="en-US" dirty="0"/>
          </a:p>
        </p:txBody>
      </p:sp>
      <p:sp>
        <p:nvSpPr>
          <p:cNvPr id="4" name="Slide Number Placeholder 3"/>
          <p:cNvSpPr>
            <a:spLocks noGrp="1"/>
          </p:cNvSpPr>
          <p:nvPr>
            <p:ph type="sldNum" sz="quarter" idx="10"/>
          </p:nvPr>
        </p:nvSpPr>
        <p:spPr/>
        <p:txBody>
          <a:bodyPr/>
          <a:lstStyle/>
          <a:p>
            <a:fld id="{E7E685FB-8C13-F94B-BAC4-28C97E797B3B}" type="slidenum">
              <a:rPr lang="en-US" smtClean="0"/>
              <a:t>18</a:t>
            </a:fld>
            <a:endParaRPr lang="en-US"/>
          </a:p>
        </p:txBody>
      </p:sp>
    </p:spTree>
    <p:extLst>
      <p:ext uri="{BB962C8B-B14F-4D97-AF65-F5344CB8AC3E}">
        <p14:creationId xmlns:p14="http://schemas.microsoft.com/office/powerpoint/2010/main" val="526899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E685FB-8C13-F94B-BAC4-28C97E797B3B}" type="slidenum">
              <a:rPr lang="en-US" smtClean="0"/>
              <a:t>21</a:t>
            </a:fld>
            <a:endParaRPr lang="en-US"/>
          </a:p>
        </p:txBody>
      </p:sp>
    </p:spTree>
    <p:extLst>
      <p:ext uri="{BB962C8B-B14F-4D97-AF65-F5344CB8AC3E}">
        <p14:creationId xmlns:p14="http://schemas.microsoft.com/office/powerpoint/2010/main" val="836485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thoughts in</a:t>
            </a:r>
            <a:r>
              <a:rPr lang="en-US" baseline="0" dirty="0" smtClean="0"/>
              <a:t> this lesson were taken from multiple sources</a:t>
            </a:r>
            <a:endParaRPr lang="en-US" dirty="0"/>
          </a:p>
        </p:txBody>
      </p:sp>
      <p:sp>
        <p:nvSpPr>
          <p:cNvPr id="4" name="Slide Number Placeholder 3"/>
          <p:cNvSpPr>
            <a:spLocks noGrp="1"/>
          </p:cNvSpPr>
          <p:nvPr>
            <p:ph type="sldNum" sz="quarter" idx="10"/>
          </p:nvPr>
        </p:nvSpPr>
        <p:spPr/>
        <p:txBody>
          <a:bodyPr/>
          <a:lstStyle/>
          <a:p>
            <a:fld id="{E7E685FB-8C13-F94B-BAC4-28C97E797B3B}" type="slidenum">
              <a:rPr lang="en-US" smtClean="0"/>
              <a:t>23</a:t>
            </a:fld>
            <a:endParaRPr lang="en-US"/>
          </a:p>
        </p:txBody>
      </p:sp>
    </p:spTree>
    <p:extLst>
      <p:ext uri="{BB962C8B-B14F-4D97-AF65-F5344CB8AC3E}">
        <p14:creationId xmlns:p14="http://schemas.microsoft.com/office/powerpoint/2010/main" val="2101446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7678A2-268A-9842-944F-58E837883762}" type="datetimeFigureOut">
              <a:rPr lang="en-US" smtClean="0"/>
              <a:t>5/7/17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21BD98-C9DF-B34B-9C18-BA5E754BDB40}" type="slidenum">
              <a:rPr lang="en-US" smtClean="0"/>
              <a:t>‹#›</a:t>
            </a:fld>
            <a:endParaRPr lang="en-US"/>
          </a:p>
        </p:txBody>
      </p:sp>
    </p:spTree>
    <p:extLst>
      <p:ext uri="{BB962C8B-B14F-4D97-AF65-F5344CB8AC3E}">
        <p14:creationId xmlns:p14="http://schemas.microsoft.com/office/powerpoint/2010/main" val="1464745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7678A2-268A-9842-944F-58E837883762}" type="datetimeFigureOut">
              <a:rPr lang="en-US" smtClean="0"/>
              <a:t>5/7/17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21BD98-C9DF-B34B-9C18-BA5E754BDB40}" type="slidenum">
              <a:rPr lang="en-US" smtClean="0"/>
              <a:t>‹#›</a:t>
            </a:fld>
            <a:endParaRPr lang="en-US"/>
          </a:p>
        </p:txBody>
      </p:sp>
    </p:spTree>
    <p:extLst>
      <p:ext uri="{BB962C8B-B14F-4D97-AF65-F5344CB8AC3E}">
        <p14:creationId xmlns:p14="http://schemas.microsoft.com/office/powerpoint/2010/main" val="2830145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7678A2-268A-9842-944F-58E837883762}" type="datetimeFigureOut">
              <a:rPr lang="en-US" smtClean="0"/>
              <a:t>5/7/17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21BD98-C9DF-B34B-9C18-BA5E754BDB40}" type="slidenum">
              <a:rPr lang="en-US" smtClean="0"/>
              <a:t>‹#›</a:t>
            </a:fld>
            <a:endParaRPr lang="en-US"/>
          </a:p>
        </p:txBody>
      </p:sp>
    </p:spTree>
    <p:extLst>
      <p:ext uri="{BB962C8B-B14F-4D97-AF65-F5344CB8AC3E}">
        <p14:creationId xmlns:p14="http://schemas.microsoft.com/office/powerpoint/2010/main" val="836854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7678A2-268A-9842-944F-58E837883762}" type="datetimeFigureOut">
              <a:rPr lang="en-US" smtClean="0"/>
              <a:t>5/7/17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21BD98-C9DF-B34B-9C18-BA5E754BDB40}" type="slidenum">
              <a:rPr lang="en-US" smtClean="0"/>
              <a:t>‹#›</a:t>
            </a:fld>
            <a:endParaRPr lang="en-US"/>
          </a:p>
        </p:txBody>
      </p:sp>
    </p:spTree>
    <p:extLst>
      <p:ext uri="{BB962C8B-B14F-4D97-AF65-F5344CB8AC3E}">
        <p14:creationId xmlns:p14="http://schemas.microsoft.com/office/powerpoint/2010/main" val="3461090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7678A2-268A-9842-944F-58E837883762}" type="datetimeFigureOut">
              <a:rPr lang="en-US" smtClean="0"/>
              <a:t>5/7/17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21BD98-C9DF-B34B-9C18-BA5E754BDB40}" type="slidenum">
              <a:rPr lang="en-US" smtClean="0"/>
              <a:t>‹#›</a:t>
            </a:fld>
            <a:endParaRPr lang="en-US"/>
          </a:p>
        </p:txBody>
      </p:sp>
    </p:spTree>
    <p:extLst>
      <p:ext uri="{BB962C8B-B14F-4D97-AF65-F5344CB8AC3E}">
        <p14:creationId xmlns:p14="http://schemas.microsoft.com/office/powerpoint/2010/main" val="3495143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7678A2-268A-9842-944F-58E837883762}" type="datetimeFigureOut">
              <a:rPr lang="en-US" smtClean="0"/>
              <a:t>5/7/17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21BD98-C9DF-B34B-9C18-BA5E754BDB40}" type="slidenum">
              <a:rPr lang="en-US" smtClean="0"/>
              <a:t>‹#›</a:t>
            </a:fld>
            <a:endParaRPr lang="en-US"/>
          </a:p>
        </p:txBody>
      </p:sp>
    </p:spTree>
    <p:extLst>
      <p:ext uri="{BB962C8B-B14F-4D97-AF65-F5344CB8AC3E}">
        <p14:creationId xmlns:p14="http://schemas.microsoft.com/office/powerpoint/2010/main" val="2452979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7678A2-268A-9842-944F-58E837883762}" type="datetimeFigureOut">
              <a:rPr lang="en-US" smtClean="0"/>
              <a:t>5/7/17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21BD98-C9DF-B34B-9C18-BA5E754BDB40}" type="slidenum">
              <a:rPr lang="en-US" smtClean="0"/>
              <a:t>‹#›</a:t>
            </a:fld>
            <a:endParaRPr lang="en-US"/>
          </a:p>
        </p:txBody>
      </p:sp>
    </p:spTree>
    <p:extLst>
      <p:ext uri="{BB962C8B-B14F-4D97-AF65-F5344CB8AC3E}">
        <p14:creationId xmlns:p14="http://schemas.microsoft.com/office/powerpoint/2010/main" val="1048906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7678A2-268A-9842-944F-58E837883762}" type="datetimeFigureOut">
              <a:rPr lang="en-US" smtClean="0"/>
              <a:t>5/7/17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21BD98-C9DF-B34B-9C18-BA5E754BDB40}" type="slidenum">
              <a:rPr lang="en-US" smtClean="0"/>
              <a:t>‹#›</a:t>
            </a:fld>
            <a:endParaRPr lang="en-US"/>
          </a:p>
        </p:txBody>
      </p:sp>
    </p:spTree>
    <p:extLst>
      <p:ext uri="{BB962C8B-B14F-4D97-AF65-F5344CB8AC3E}">
        <p14:creationId xmlns:p14="http://schemas.microsoft.com/office/powerpoint/2010/main" val="3011521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7678A2-268A-9842-944F-58E837883762}" type="datetimeFigureOut">
              <a:rPr lang="en-US" smtClean="0"/>
              <a:t>5/7/17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21BD98-C9DF-B34B-9C18-BA5E754BDB40}" type="slidenum">
              <a:rPr lang="en-US" smtClean="0"/>
              <a:t>‹#›</a:t>
            </a:fld>
            <a:endParaRPr lang="en-US"/>
          </a:p>
        </p:txBody>
      </p:sp>
    </p:spTree>
    <p:extLst>
      <p:ext uri="{BB962C8B-B14F-4D97-AF65-F5344CB8AC3E}">
        <p14:creationId xmlns:p14="http://schemas.microsoft.com/office/powerpoint/2010/main" val="417540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7678A2-268A-9842-944F-58E837883762}" type="datetimeFigureOut">
              <a:rPr lang="en-US" smtClean="0"/>
              <a:t>5/7/17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21BD98-C9DF-B34B-9C18-BA5E754BDB40}" type="slidenum">
              <a:rPr lang="en-US" smtClean="0"/>
              <a:t>‹#›</a:t>
            </a:fld>
            <a:endParaRPr lang="en-US"/>
          </a:p>
        </p:txBody>
      </p:sp>
    </p:spTree>
    <p:extLst>
      <p:ext uri="{BB962C8B-B14F-4D97-AF65-F5344CB8AC3E}">
        <p14:creationId xmlns:p14="http://schemas.microsoft.com/office/powerpoint/2010/main" val="2917180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7678A2-268A-9842-944F-58E837883762}" type="datetimeFigureOut">
              <a:rPr lang="en-US" smtClean="0"/>
              <a:t>5/7/17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21BD98-C9DF-B34B-9C18-BA5E754BDB40}" type="slidenum">
              <a:rPr lang="en-US" smtClean="0"/>
              <a:t>‹#›</a:t>
            </a:fld>
            <a:endParaRPr lang="en-US"/>
          </a:p>
        </p:txBody>
      </p:sp>
    </p:spTree>
    <p:extLst>
      <p:ext uri="{BB962C8B-B14F-4D97-AF65-F5344CB8AC3E}">
        <p14:creationId xmlns:p14="http://schemas.microsoft.com/office/powerpoint/2010/main" val="125208997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7678A2-268A-9842-944F-58E837883762}" type="datetimeFigureOut">
              <a:rPr lang="en-US" smtClean="0"/>
              <a:t>5/7/17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21BD98-C9DF-B34B-9C18-BA5E754BDB40}" type="slidenum">
              <a:rPr lang="en-US" smtClean="0"/>
              <a:t>‹#›</a:t>
            </a:fld>
            <a:endParaRPr lang="en-US"/>
          </a:p>
        </p:txBody>
      </p:sp>
    </p:spTree>
    <p:extLst>
      <p:ext uri="{BB962C8B-B14F-4D97-AF65-F5344CB8AC3E}">
        <p14:creationId xmlns:p14="http://schemas.microsoft.com/office/powerpoint/2010/main" val="3716825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307512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Corbel"/>
                <a:cs typeface="Corbel"/>
              </a:rPr>
              <a:t>Gossip </a:t>
            </a:r>
            <a:r>
              <a:rPr lang="en-US" b="1" dirty="0" smtClean="0">
                <a:latin typeface="Corbel"/>
                <a:cs typeface="Corbel"/>
              </a:rPr>
              <a:t>Is </a:t>
            </a:r>
            <a:r>
              <a:rPr lang="en-US" b="1" dirty="0">
                <a:latin typeface="Corbel"/>
                <a:cs typeface="Corbel"/>
              </a:rPr>
              <a:t>U</a:t>
            </a:r>
            <a:r>
              <a:rPr lang="en-US" b="1" dirty="0" smtClean="0">
                <a:latin typeface="Corbel"/>
                <a:cs typeface="Corbel"/>
              </a:rPr>
              <a:t>sually ONE-SIDED</a:t>
            </a:r>
            <a:endParaRPr lang="en-US" b="1" dirty="0">
              <a:latin typeface="Corbel"/>
              <a:cs typeface="Corbel"/>
            </a:endParaRPr>
          </a:p>
        </p:txBody>
      </p:sp>
      <p:sp>
        <p:nvSpPr>
          <p:cNvPr id="3" name="Content Placeholder 2"/>
          <p:cNvSpPr>
            <a:spLocks noGrp="1"/>
          </p:cNvSpPr>
          <p:nvPr>
            <p:ph idx="1"/>
          </p:nvPr>
        </p:nvSpPr>
        <p:spPr/>
        <p:txBody>
          <a:bodyPr>
            <a:normAutofit/>
          </a:bodyPr>
          <a:lstStyle/>
          <a:p>
            <a:pPr marL="0" indent="0" algn="ctr">
              <a:buNone/>
            </a:pPr>
            <a:r>
              <a:rPr lang="en-US" sz="4400" b="1" dirty="0" smtClean="0">
                <a:latin typeface="Corbel"/>
                <a:cs typeface="Corbel"/>
              </a:rPr>
              <a:t>The </a:t>
            </a:r>
            <a:r>
              <a:rPr lang="en-US" sz="4400" b="1" dirty="0">
                <a:latin typeface="Corbel"/>
                <a:cs typeface="Corbel"/>
              </a:rPr>
              <a:t>one who states his case first seems right</a:t>
            </a:r>
            <a:r>
              <a:rPr lang="en-US" sz="4400" b="1" dirty="0" smtClean="0">
                <a:latin typeface="Corbel"/>
                <a:cs typeface="Corbel"/>
              </a:rPr>
              <a:t>, until </a:t>
            </a:r>
            <a:r>
              <a:rPr lang="en-US" sz="4400" b="1" dirty="0">
                <a:latin typeface="Corbel"/>
                <a:cs typeface="Corbel"/>
              </a:rPr>
              <a:t>the other comes and examines him</a:t>
            </a:r>
            <a:r>
              <a:rPr lang="en-US" sz="4400" b="1" dirty="0" smtClean="0">
                <a:latin typeface="Corbel"/>
                <a:cs typeface="Corbel"/>
              </a:rPr>
              <a:t>.</a:t>
            </a:r>
            <a:endParaRPr lang="en-US" sz="4400" b="1" dirty="0">
              <a:latin typeface="Corbel"/>
              <a:cs typeface="Corbel"/>
            </a:endParaRPr>
          </a:p>
          <a:p>
            <a:pPr marL="0" indent="0" algn="ctr">
              <a:buNone/>
            </a:pPr>
            <a:r>
              <a:rPr lang="en-US" sz="2800" b="1" dirty="0" smtClean="0">
                <a:latin typeface="Corbel"/>
                <a:cs typeface="Corbel"/>
              </a:rPr>
              <a:t>Proverbs 18.17, ESV</a:t>
            </a:r>
          </a:p>
        </p:txBody>
      </p:sp>
    </p:spTree>
    <p:extLst>
      <p:ext uri="{BB962C8B-B14F-4D97-AF65-F5344CB8AC3E}">
        <p14:creationId xmlns:p14="http://schemas.microsoft.com/office/powerpoint/2010/main" val="42264289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latin typeface="Corbel"/>
                <a:cs typeface="Corbel"/>
              </a:rPr>
              <a:t>Gossip </a:t>
            </a:r>
            <a:r>
              <a:rPr lang="en-US" sz="3600" b="1" dirty="0" smtClean="0">
                <a:latin typeface="Corbel"/>
                <a:cs typeface="Corbel"/>
              </a:rPr>
              <a:t>Taste GOOD; Listener </a:t>
            </a:r>
            <a:r>
              <a:rPr lang="en-US" sz="3600" b="1" dirty="0">
                <a:latin typeface="Corbel"/>
                <a:cs typeface="Corbel"/>
              </a:rPr>
              <a:t>I</a:t>
            </a:r>
            <a:r>
              <a:rPr lang="en-US" sz="3600" b="1" dirty="0" smtClean="0">
                <a:latin typeface="Corbel"/>
                <a:cs typeface="Corbel"/>
              </a:rPr>
              <a:t>s GUILTY</a:t>
            </a:r>
            <a:endParaRPr lang="en-US" sz="3600" b="1" dirty="0">
              <a:latin typeface="Corbel"/>
              <a:cs typeface="Corbel"/>
            </a:endParaRPr>
          </a:p>
        </p:txBody>
      </p:sp>
      <p:sp>
        <p:nvSpPr>
          <p:cNvPr id="3" name="Content Placeholder 2"/>
          <p:cNvSpPr>
            <a:spLocks noGrp="1"/>
          </p:cNvSpPr>
          <p:nvPr>
            <p:ph idx="1"/>
          </p:nvPr>
        </p:nvSpPr>
        <p:spPr/>
        <p:txBody>
          <a:bodyPr>
            <a:normAutofit/>
          </a:bodyPr>
          <a:lstStyle/>
          <a:p>
            <a:pPr marL="0" indent="0" algn="ctr">
              <a:buNone/>
            </a:pPr>
            <a:r>
              <a:rPr lang="en-US" sz="4000" b="1" dirty="0" smtClean="0">
                <a:latin typeface="Corbel"/>
                <a:cs typeface="Corbel"/>
              </a:rPr>
              <a:t>The </a:t>
            </a:r>
            <a:r>
              <a:rPr lang="en-US" sz="4000" b="1" dirty="0">
                <a:latin typeface="Corbel"/>
                <a:cs typeface="Corbel"/>
              </a:rPr>
              <a:t>words of a whisperer are like delicious morsels; they go down into the inner parts of the body</a:t>
            </a:r>
            <a:r>
              <a:rPr lang="en-US" sz="4000" b="1" dirty="0" smtClean="0">
                <a:latin typeface="Corbel"/>
                <a:cs typeface="Corbel"/>
              </a:rPr>
              <a:t>.</a:t>
            </a:r>
          </a:p>
          <a:p>
            <a:pPr marL="0" indent="0" algn="ctr">
              <a:buNone/>
            </a:pPr>
            <a:r>
              <a:rPr lang="en-US" sz="2800" b="1" dirty="0" smtClean="0">
                <a:latin typeface="Corbel"/>
                <a:cs typeface="Corbel"/>
              </a:rPr>
              <a:t>Proverbs 26.22, ESV</a:t>
            </a:r>
            <a:endParaRPr lang="en-US" sz="2800" b="1" dirty="0">
              <a:latin typeface="Corbel"/>
              <a:cs typeface="Corbel"/>
            </a:endParaRPr>
          </a:p>
        </p:txBody>
      </p:sp>
    </p:spTree>
    <p:extLst>
      <p:ext uri="{BB962C8B-B14F-4D97-AF65-F5344CB8AC3E}">
        <p14:creationId xmlns:p14="http://schemas.microsoft.com/office/powerpoint/2010/main" val="7364468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Corbel"/>
                <a:cs typeface="Corbel"/>
              </a:rPr>
              <a:t>Gossip </a:t>
            </a:r>
            <a:r>
              <a:rPr lang="en-US" b="1" dirty="0" smtClean="0">
                <a:latin typeface="Corbel"/>
                <a:cs typeface="Corbel"/>
              </a:rPr>
              <a:t>Brings ANGER</a:t>
            </a:r>
            <a:endParaRPr lang="en-US" b="1" dirty="0">
              <a:latin typeface="Corbel"/>
              <a:cs typeface="Corbel"/>
            </a:endParaRPr>
          </a:p>
        </p:txBody>
      </p:sp>
      <p:sp>
        <p:nvSpPr>
          <p:cNvPr id="3" name="Content Placeholder 2"/>
          <p:cNvSpPr>
            <a:spLocks noGrp="1"/>
          </p:cNvSpPr>
          <p:nvPr>
            <p:ph idx="1"/>
          </p:nvPr>
        </p:nvSpPr>
        <p:spPr/>
        <p:txBody>
          <a:bodyPr>
            <a:normAutofit/>
          </a:bodyPr>
          <a:lstStyle/>
          <a:p>
            <a:pPr marL="0" indent="0" algn="ctr">
              <a:buNone/>
            </a:pPr>
            <a:r>
              <a:rPr lang="en-US" sz="5400" b="1" dirty="0" smtClean="0">
                <a:latin typeface="Corbel"/>
                <a:cs typeface="Corbel"/>
              </a:rPr>
              <a:t>The north wind brings forth rain, and a backbiting tongue, angry looks.</a:t>
            </a:r>
          </a:p>
          <a:p>
            <a:pPr marL="0" indent="0" algn="ctr">
              <a:buNone/>
            </a:pPr>
            <a:r>
              <a:rPr lang="en-US" sz="2800" b="1" dirty="0" smtClean="0">
                <a:latin typeface="Corbel"/>
                <a:cs typeface="Corbel"/>
              </a:rPr>
              <a:t>Proverbs 25.23, ESV</a:t>
            </a:r>
          </a:p>
        </p:txBody>
      </p:sp>
    </p:spTree>
    <p:extLst>
      <p:ext uri="{BB962C8B-B14F-4D97-AF65-F5344CB8AC3E}">
        <p14:creationId xmlns:p14="http://schemas.microsoft.com/office/powerpoint/2010/main" val="32204078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a:latin typeface="Corbel"/>
                <a:cs typeface="Corbel"/>
              </a:rPr>
              <a:t>Gossip </a:t>
            </a:r>
            <a:r>
              <a:rPr lang="en-US" sz="4000" b="1" dirty="0" smtClean="0">
                <a:latin typeface="Corbel"/>
                <a:cs typeface="Corbel"/>
              </a:rPr>
              <a:t>FEEDS Strife and </a:t>
            </a:r>
            <a:r>
              <a:rPr lang="en-US" sz="4000" b="1" dirty="0">
                <a:latin typeface="Corbel"/>
                <a:cs typeface="Corbel"/>
              </a:rPr>
              <a:t>Q</a:t>
            </a:r>
            <a:r>
              <a:rPr lang="en-US" sz="4000" b="1" dirty="0" smtClean="0">
                <a:latin typeface="Corbel"/>
                <a:cs typeface="Corbel"/>
              </a:rPr>
              <a:t>uarreling</a:t>
            </a:r>
            <a:endParaRPr lang="en-US" sz="4000" b="1" dirty="0">
              <a:latin typeface="Corbel"/>
              <a:cs typeface="Corbel"/>
            </a:endParaRPr>
          </a:p>
        </p:txBody>
      </p:sp>
      <p:sp>
        <p:nvSpPr>
          <p:cNvPr id="3" name="Content Placeholder 2"/>
          <p:cNvSpPr>
            <a:spLocks noGrp="1"/>
          </p:cNvSpPr>
          <p:nvPr>
            <p:ph idx="1"/>
          </p:nvPr>
        </p:nvSpPr>
        <p:spPr/>
        <p:txBody>
          <a:bodyPr>
            <a:normAutofit/>
          </a:bodyPr>
          <a:lstStyle/>
          <a:p>
            <a:pPr marL="0" indent="0" algn="ctr">
              <a:buNone/>
            </a:pPr>
            <a:r>
              <a:rPr lang="en-US" sz="4400" b="1" dirty="0" smtClean="0">
                <a:latin typeface="Corbel"/>
                <a:cs typeface="Corbel"/>
              </a:rPr>
              <a:t>For lack of wood the fire goes out, and where there is no whisperer, quarreling ceases.</a:t>
            </a:r>
            <a:endParaRPr lang="en-US" sz="4400" b="1" dirty="0">
              <a:latin typeface="Corbel"/>
              <a:cs typeface="Corbel"/>
            </a:endParaRPr>
          </a:p>
          <a:p>
            <a:pPr marL="0" indent="0" algn="ctr">
              <a:buNone/>
            </a:pPr>
            <a:r>
              <a:rPr lang="en-US" sz="2800" b="1" dirty="0" smtClean="0">
                <a:latin typeface="Corbel"/>
                <a:cs typeface="Corbel"/>
              </a:rPr>
              <a:t>Proverbs 26.20, ESV</a:t>
            </a:r>
          </a:p>
        </p:txBody>
      </p:sp>
    </p:spTree>
    <p:extLst>
      <p:ext uri="{BB962C8B-B14F-4D97-AF65-F5344CB8AC3E}">
        <p14:creationId xmlns:p14="http://schemas.microsoft.com/office/powerpoint/2010/main" val="14713537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Corbel"/>
                <a:cs typeface="Corbel"/>
              </a:rPr>
              <a:t>Gossip D</a:t>
            </a:r>
            <a:r>
              <a:rPr lang="en-US" b="1" dirty="0" smtClean="0">
                <a:latin typeface="Corbel"/>
                <a:cs typeface="Corbel"/>
              </a:rPr>
              <a:t>estroys FRIENDSHIPS</a:t>
            </a:r>
            <a:endParaRPr lang="en-US" b="1" dirty="0">
              <a:latin typeface="Corbel"/>
              <a:cs typeface="Corbel"/>
            </a:endParaRPr>
          </a:p>
        </p:txBody>
      </p:sp>
      <p:sp>
        <p:nvSpPr>
          <p:cNvPr id="3" name="Content Placeholder 2"/>
          <p:cNvSpPr>
            <a:spLocks noGrp="1"/>
          </p:cNvSpPr>
          <p:nvPr>
            <p:ph idx="1"/>
          </p:nvPr>
        </p:nvSpPr>
        <p:spPr/>
        <p:txBody>
          <a:bodyPr>
            <a:normAutofit fontScale="92500" lnSpcReduction="10000"/>
          </a:bodyPr>
          <a:lstStyle/>
          <a:p>
            <a:pPr marL="0" indent="0" algn="ctr">
              <a:spcBef>
                <a:spcPts val="0"/>
              </a:spcBef>
              <a:buNone/>
            </a:pPr>
            <a:r>
              <a:rPr lang="en-US" sz="4300" b="1" dirty="0" smtClean="0">
                <a:latin typeface="Corbel"/>
                <a:cs typeface="Corbel"/>
              </a:rPr>
              <a:t>A dishonest man spreads strife, and a whisperer separates close friends.</a:t>
            </a:r>
          </a:p>
          <a:p>
            <a:pPr marL="0" indent="0" algn="ctr">
              <a:spcBef>
                <a:spcPts val="0"/>
              </a:spcBef>
              <a:buNone/>
            </a:pPr>
            <a:r>
              <a:rPr lang="en-US" sz="3000" b="1" dirty="0" smtClean="0">
                <a:latin typeface="Corbel"/>
                <a:cs typeface="Corbel"/>
              </a:rPr>
              <a:t>Proverbs 16.28, ESV</a:t>
            </a:r>
          </a:p>
          <a:p>
            <a:pPr marL="0" indent="0" algn="ctr">
              <a:spcBef>
                <a:spcPts val="0"/>
              </a:spcBef>
              <a:buNone/>
            </a:pPr>
            <a:endParaRPr lang="en-US" sz="3600" b="1" dirty="0">
              <a:latin typeface="Corbel"/>
              <a:cs typeface="Corbel"/>
            </a:endParaRPr>
          </a:p>
          <a:p>
            <a:pPr marL="0" indent="0" algn="ctr">
              <a:buNone/>
            </a:pPr>
            <a:r>
              <a:rPr lang="en-US" sz="4300" b="1" dirty="0">
                <a:latin typeface="Corbel"/>
                <a:cs typeface="Corbel"/>
              </a:rPr>
              <a:t>Whoever covers an offense seeks love, but he who repeats a matter separates close friends.</a:t>
            </a:r>
          </a:p>
          <a:p>
            <a:pPr marL="0" indent="0" algn="ctr">
              <a:buNone/>
            </a:pPr>
            <a:r>
              <a:rPr lang="en-US" sz="3000" b="1" dirty="0">
                <a:latin typeface="Corbel"/>
                <a:cs typeface="Corbel"/>
              </a:rPr>
              <a:t>Proverbs 17.9, </a:t>
            </a:r>
            <a:r>
              <a:rPr lang="en-US" sz="3000" b="1" dirty="0" smtClean="0">
                <a:latin typeface="Corbel"/>
                <a:cs typeface="Corbel"/>
              </a:rPr>
              <a:t>ESV</a:t>
            </a:r>
            <a:endParaRPr lang="en-US" sz="3000" b="1" dirty="0">
              <a:latin typeface="Corbel"/>
              <a:cs typeface="Corbel"/>
            </a:endParaRPr>
          </a:p>
        </p:txBody>
      </p:sp>
    </p:spTree>
    <p:extLst>
      <p:ext uri="{BB962C8B-B14F-4D97-AF65-F5344CB8AC3E}">
        <p14:creationId xmlns:p14="http://schemas.microsoft.com/office/powerpoint/2010/main" val="13643280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b="1" dirty="0" smtClean="0">
                <a:latin typeface="Corbel"/>
                <a:cs typeface="Corbel"/>
              </a:rPr>
              <a:t>Gossip Is CONDEMNED</a:t>
            </a:r>
            <a:endParaRPr lang="en-US" sz="5400" b="1" dirty="0">
              <a:latin typeface="Corbel"/>
              <a:cs typeface="Corbel"/>
            </a:endParaRPr>
          </a:p>
        </p:txBody>
      </p:sp>
      <p:sp>
        <p:nvSpPr>
          <p:cNvPr id="3" name="Content Placeholder 2"/>
          <p:cNvSpPr>
            <a:spLocks noGrp="1"/>
          </p:cNvSpPr>
          <p:nvPr>
            <p:ph idx="1"/>
          </p:nvPr>
        </p:nvSpPr>
        <p:spPr>
          <a:xfrm>
            <a:off x="457200" y="1600200"/>
            <a:ext cx="8229600" cy="5257800"/>
          </a:xfrm>
        </p:spPr>
        <p:txBody>
          <a:bodyPr>
            <a:normAutofit/>
          </a:bodyPr>
          <a:lstStyle/>
          <a:p>
            <a:pPr marL="0" indent="0" algn="ctr">
              <a:buNone/>
            </a:pPr>
            <a:r>
              <a:rPr lang="en-US" sz="3600" b="1" dirty="0">
                <a:latin typeface="Corbel"/>
                <a:cs typeface="Corbel"/>
              </a:rPr>
              <a:t>They were filled with all manner of unrighteousness, evil, covetousness, malice. They are full of envy, murder, strife, deceit, maliciousness. They are gossips, </a:t>
            </a:r>
            <a:r>
              <a:rPr lang="en-US" sz="3600" b="1" dirty="0" smtClean="0">
                <a:latin typeface="Corbel"/>
                <a:cs typeface="Corbel"/>
              </a:rPr>
              <a:t>slanderers</a:t>
            </a:r>
            <a:r>
              <a:rPr lang="en-US" sz="3600" b="1" dirty="0">
                <a:latin typeface="Corbel"/>
                <a:cs typeface="Corbel"/>
              </a:rPr>
              <a:t>, haters of God, insolent, haughty, boastful, inventors of evil, disobedient to parents, </a:t>
            </a:r>
            <a:r>
              <a:rPr lang="en-US" sz="3600" b="1" dirty="0" smtClean="0">
                <a:latin typeface="Corbel"/>
                <a:cs typeface="Corbel"/>
              </a:rPr>
              <a:t>foolish</a:t>
            </a:r>
            <a:r>
              <a:rPr lang="en-US" sz="3600" b="1" dirty="0">
                <a:latin typeface="Corbel"/>
                <a:cs typeface="Corbel"/>
              </a:rPr>
              <a:t>, faithless, heartless, ruthless</a:t>
            </a:r>
            <a:r>
              <a:rPr lang="en-US" sz="3600" b="1" dirty="0" smtClean="0">
                <a:latin typeface="Corbel"/>
                <a:cs typeface="Corbel"/>
              </a:rPr>
              <a:t>.</a:t>
            </a:r>
          </a:p>
          <a:p>
            <a:pPr marL="0" indent="0" algn="ctr">
              <a:buNone/>
            </a:pPr>
            <a:r>
              <a:rPr lang="en-US" sz="2800" b="1" dirty="0" smtClean="0">
                <a:latin typeface="Corbel"/>
                <a:cs typeface="Corbel"/>
              </a:rPr>
              <a:t>Romans 1.29-31, ESV</a:t>
            </a:r>
          </a:p>
        </p:txBody>
      </p:sp>
    </p:spTree>
    <p:extLst>
      <p:ext uri="{BB962C8B-B14F-4D97-AF65-F5344CB8AC3E}">
        <p14:creationId xmlns:p14="http://schemas.microsoft.com/office/powerpoint/2010/main" val="11478559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Corbel"/>
                <a:cs typeface="Corbel"/>
              </a:rPr>
              <a:t>When Am I Gossiping?</a:t>
            </a:r>
            <a:endParaRPr lang="en-US" dirty="0"/>
          </a:p>
        </p:txBody>
      </p:sp>
      <p:sp>
        <p:nvSpPr>
          <p:cNvPr id="5" name="Text Placeholder 4"/>
          <p:cNvSpPr>
            <a:spLocks noGrp="1"/>
          </p:cNvSpPr>
          <p:nvPr>
            <p:ph type="body" idx="1"/>
          </p:nvPr>
        </p:nvSpPr>
        <p:spPr/>
        <p:txBody>
          <a:bodyPr/>
          <a:lstStyle/>
          <a:p>
            <a:r>
              <a:rPr lang="en-US" dirty="0" smtClean="0"/>
              <a:t>Sins of the Tongue: Gossip</a:t>
            </a:r>
            <a:endParaRPr lang="en-US" dirty="0"/>
          </a:p>
        </p:txBody>
      </p:sp>
    </p:spTree>
    <p:extLst>
      <p:ext uri="{BB962C8B-B14F-4D97-AF65-F5344CB8AC3E}">
        <p14:creationId xmlns:p14="http://schemas.microsoft.com/office/powerpoint/2010/main" val="637964993"/>
      </p:ext>
    </p:extLst>
  </p:cSld>
  <p:clrMapOvr>
    <a:masterClrMapping/>
  </p:clrMapOvr>
  <mc:AlternateContent xmlns:mc="http://schemas.openxmlformats.org/markup-compatibility/2006" xmlns:p14="http://schemas.microsoft.com/office/powerpoint/2010/main">
    <mc:Choice Requires="p14">
      <p:transition spd="med">
        <p14:gallery dir="l"/>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b="1" dirty="0" smtClean="0">
                <a:solidFill>
                  <a:prstClr val="black"/>
                </a:solidFill>
                <a:latin typeface="Corbel"/>
                <a:cs typeface="Corbel"/>
              </a:rPr>
              <a:t>When Am I Gossiping?</a:t>
            </a:r>
            <a:endParaRPr lang="en-US" sz="6000" b="1" dirty="0">
              <a:latin typeface="Corbel"/>
              <a:cs typeface="Corbel"/>
            </a:endParaRPr>
          </a:p>
        </p:txBody>
      </p:sp>
      <p:sp>
        <p:nvSpPr>
          <p:cNvPr id="6" name="Content Placeholder 5"/>
          <p:cNvSpPr>
            <a:spLocks noGrp="1"/>
          </p:cNvSpPr>
          <p:nvPr>
            <p:ph idx="1"/>
          </p:nvPr>
        </p:nvSpPr>
        <p:spPr>
          <a:xfrm>
            <a:off x="306977" y="1600200"/>
            <a:ext cx="8530046" cy="5000625"/>
          </a:xfrm>
        </p:spPr>
        <p:txBody>
          <a:bodyPr>
            <a:normAutofit/>
          </a:bodyPr>
          <a:lstStyle/>
          <a:p>
            <a:pPr marL="0" indent="0">
              <a:spcBef>
                <a:spcPts val="0"/>
              </a:spcBef>
              <a:buNone/>
            </a:pPr>
            <a:r>
              <a:rPr lang="en-US" b="1" dirty="0">
                <a:latin typeface="Corbel"/>
                <a:cs typeface="Corbel"/>
              </a:rPr>
              <a:t>Saying something NEGATIVE behind someone’s back is not necessarily gossip: </a:t>
            </a:r>
            <a:r>
              <a:rPr lang="en-US" sz="2600" b="1" dirty="0" smtClean="0">
                <a:latin typeface="Corbel"/>
                <a:cs typeface="Corbel"/>
              </a:rPr>
              <a:t>Matt. 15.14; 1 </a:t>
            </a:r>
            <a:r>
              <a:rPr lang="en-US" sz="2600" b="1" dirty="0">
                <a:latin typeface="Corbel"/>
                <a:cs typeface="Corbel"/>
              </a:rPr>
              <a:t>Tim. 1.19-20; 2 Tim. 2.16-18; </a:t>
            </a:r>
            <a:r>
              <a:rPr lang="mr-IN" sz="2600" b="1" dirty="0">
                <a:latin typeface="Corbel"/>
                <a:cs typeface="Corbel"/>
              </a:rPr>
              <a:t>4.9-10, 1</a:t>
            </a:r>
            <a:r>
              <a:rPr lang="en-US" sz="2600" b="1" dirty="0">
                <a:latin typeface="Corbel"/>
                <a:cs typeface="Corbel"/>
              </a:rPr>
              <a:t>4; 3 John </a:t>
            </a:r>
            <a:r>
              <a:rPr lang="en-US" sz="2600" b="1" dirty="0" smtClean="0">
                <a:latin typeface="Corbel"/>
                <a:cs typeface="Corbel"/>
              </a:rPr>
              <a:t>9</a:t>
            </a:r>
          </a:p>
          <a:p>
            <a:pPr marL="0" indent="0">
              <a:spcBef>
                <a:spcPts val="0"/>
              </a:spcBef>
              <a:buNone/>
            </a:pPr>
            <a:endParaRPr lang="en-US" b="1" dirty="0">
              <a:latin typeface="Corbel"/>
              <a:cs typeface="Corbel"/>
            </a:endParaRPr>
          </a:p>
          <a:p>
            <a:pPr marL="0" indent="0">
              <a:spcBef>
                <a:spcPts val="0"/>
              </a:spcBef>
              <a:buNone/>
            </a:pPr>
            <a:r>
              <a:rPr lang="en-US" b="1" dirty="0" smtClean="0">
                <a:latin typeface="Corbel"/>
                <a:cs typeface="Corbel"/>
              </a:rPr>
              <a:t>Seeking COUNSEL </a:t>
            </a:r>
            <a:r>
              <a:rPr lang="en-US" b="1" dirty="0">
                <a:latin typeface="Corbel"/>
                <a:cs typeface="Corbel"/>
              </a:rPr>
              <a:t>is not necessarily </a:t>
            </a:r>
            <a:r>
              <a:rPr lang="en-US" b="1" dirty="0" smtClean="0">
                <a:latin typeface="Corbel"/>
                <a:cs typeface="Corbel"/>
              </a:rPr>
              <a:t>gossip:</a:t>
            </a:r>
          </a:p>
          <a:p>
            <a:pPr marL="0" indent="0">
              <a:spcBef>
                <a:spcPts val="0"/>
              </a:spcBef>
              <a:buNone/>
            </a:pPr>
            <a:r>
              <a:rPr lang="en-US" b="1" dirty="0" smtClean="0">
                <a:latin typeface="Corbel"/>
                <a:cs typeface="Corbel"/>
              </a:rPr>
              <a:t>-</a:t>
            </a:r>
            <a:r>
              <a:rPr lang="en-US" b="1" dirty="0" smtClean="0">
                <a:latin typeface="Corbel"/>
                <a:cs typeface="Corbel"/>
              </a:rPr>
              <a:t>1 </a:t>
            </a:r>
            <a:r>
              <a:rPr lang="en-US" b="1" dirty="0">
                <a:latin typeface="Corbel"/>
                <a:cs typeface="Corbel"/>
              </a:rPr>
              <a:t>Cor. </a:t>
            </a:r>
            <a:r>
              <a:rPr lang="en-US" b="1" dirty="0" smtClean="0">
                <a:latin typeface="Corbel"/>
                <a:cs typeface="Corbel"/>
              </a:rPr>
              <a:t>1.11</a:t>
            </a:r>
          </a:p>
          <a:p>
            <a:pPr marL="0" indent="0">
              <a:spcBef>
                <a:spcPts val="0"/>
              </a:spcBef>
              <a:buNone/>
            </a:pPr>
            <a:r>
              <a:rPr lang="en-US" b="1" dirty="0" smtClean="0">
                <a:latin typeface="Corbel"/>
                <a:cs typeface="Corbel"/>
              </a:rPr>
              <a:t>-Be careful not to give secretive information</a:t>
            </a:r>
          </a:p>
          <a:p>
            <a:pPr marL="0" indent="0">
              <a:spcBef>
                <a:spcPts val="0"/>
              </a:spcBef>
              <a:buNone/>
            </a:pPr>
            <a:r>
              <a:rPr lang="en-US" b="1" dirty="0" smtClean="0">
                <a:latin typeface="Corbel"/>
                <a:cs typeface="Corbel"/>
              </a:rPr>
              <a:t>-Be careful not to reveal the person: </a:t>
            </a:r>
            <a:r>
              <a:rPr lang="en-US" sz="2400" b="1" dirty="0" smtClean="0">
                <a:latin typeface="Corbel"/>
                <a:cs typeface="Corbel"/>
              </a:rPr>
              <a:t>Matt. 18.15-17</a:t>
            </a:r>
          </a:p>
        </p:txBody>
      </p:sp>
    </p:spTree>
    <p:extLst>
      <p:ext uri="{BB962C8B-B14F-4D97-AF65-F5344CB8AC3E}">
        <p14:creationId xmlns:p14="http://schemas.microsoft.com/office/powerpoint/2010/main" val="96803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fade">
                                      <p:cBhvr>
                                        <p:cTn id="15" dur="500"/>
                                        <p:tgtEl>
                                          <p:spTgt spid="6">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xEl>
                                              <p:pRg st="4" end="4"/>
                                            </p:txEl>
                                          </p:spTgt>
                                        </p:tgtEl>
                                        <p:attrNameLst>
                                          <p:attrName>style.visibility</p:attrName>
                                        </p:attrNameLst>
                                      </p:cBhvr>
                                      <p:to>
                                        <p:strVal val="visible"/>
                                      </p:to>
                                    </p:set>
                                    <p:animEffect transition="in" filter="fade">
                                      <p:cBhvr>
                                        <p:cTn id="20" dur="500"/>
                                        <p:tgtEl>
                                          <p:spTgt spid="6">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6">
                                            <p:txEl>
                                              <p:pRg st="5" end="5"/>
                                            </p:txEl>
                                          </p:spTgt>
                                        </p:tgtEl>
                                        <p:attrNameLst>
                                          <p:attrName>style.visibility</p:attrName>
                                        </p:attrNameLst>
                                      </p:cBhvr>
                                      <p:to>
                                        <p:strVal val="visible"/>
                                      </p:to>
                                    </p:set>
                                    <p:animEffect transition="in" filter="fade">
                                      <p:cBhvr>
                                        <p:cTn id="25"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b="1" dirty="0">
                <a:solidFill>
                  <a:prstClr val="black"/>
                </a:solidFill>
                <a:latin typeface="Corbel"/>
                <a:cs typeface="Corbel"/>
              </a:rPr>
              <a:t>When Am I Gossiping?</a:t>
            </a:r>
            <a:endParaRPr lang="en-US" sz="4800" b="1" dirty="0">
              <a:latin typeface="Corbel"/>
              <a:cs typeface="Corbel"/>
            </a:endParaRPr>
          </a:p>
        </p:txBody>
      </p:sp>
      <p:sp>
        <p:nvSpPr>
          <p:cNvPr id="6" name="Content Placeholder 5"/>
          <p:cNvSpPr>
            <a:spLocks noGrp="1"/>
          </p:cNvSpPr>
          <p:nvPr>
            <p:ph idx="1"/>
          </p:nvPr>
        </p:nvSpPr>
        <p:spPr>
          <a:xfrm>
            <a:off x="457200" y="1600199"/>
            <a:ext cx="8229600" cy="5257801"/>
          </a:xfrm>
        </p:spPr>
        <p:txBody>
          <a:bodyPr>
            <a:normAutofit fontScale="92500" lnSpcReduction="10000"/>
          </a:bodyPr>
          <a:lstStyle/>
          <a:p>
            <a:pPr marL="0" indent="0">
              <a:lnSpc>
                <a:spcPct val="90000"/>
              </a:lnSpc>
              <a:spcBef>
                <a:spcPts val="0"/>
              </a:spcBef>
              <a:buNone/>
            </a:pPr>
            <a:r>
              <a:rPr lang="en-US" b="1" dirty="0" smtClean="0">
                <a:latin typeface="Corbel"/>
                <a:cs typeface="Corbel"/>
              </a:rPr>
              <a:t>Spreading </a:t>
            </a:r>
            <a:r>
              <a:rPr lang="en-US" b="1" dirty="0" smtClean="0">
                <a:latin typeface="Corbel"/>
                <a:cs typeface="Corbel"/>
              </a:rPr>
              <a:t>information</a:t>
            </a:r>
            <a:r>
              <a:rPr lang="mr-IN" b="1" dirty="0" smtClean="0">
                <a:latin typeface="Corbel"/>
                <a:cs typeface="Corbel"/>
              </a:rPr>
              <a:t>…</a:t>
            </a:r>
            <a:endParaRPr lang="en-US" b="1" dirty="0" smtClean="0">
              <a:latin typeface="Corbel"/>
              <a:cs typeface="Corbel"/>
            </a:endParaRPr>
          </a:p>
          <a:p>
            <a:pPr marL="400050" lvl="1" indent="0">
              <a:lnSpc>
                <a:spcPct val="90000"/>
              </a:lnSpc>
              <a:spcBef>
                <a:spcPts val="0"/>
              </a:spcBef>
              <a:buNone/>
            </a:pPr>
            <a:endParaRPr lang="en-US" b="1" dirty="0">
              <a:latin typeface="Corbel"/>
              <a:cs typeface="Corbel"/>
            </a:endParaRPr>
          </a:p>
          <a:p>
            <a:pPr marL="400050" lvl="1" indent="0">
              <a:lnSpc>
                <a:spcPct val="90000"/>
              </a:lnSpc>
              <a:spcBef>
                <a:spcPts val="0"/>
              </a:spcBef>
              <a:buNone/>
            </a:pPr>
            <a:r>
              <a:rPr lang="en-US" b="1" dirty="0" smtClean="0">
                <a:latin typeface="Corbel"/>
                <a:cs typeface="Corbel"/>
              </a:rPr>
              <a:t>for </a:t>
            </a:r>
            <a:r>
              <a:rPr lang="en-US" b="1" dirty="0" smtClean="0">
                <a:latin typeface="Corbel"/>
                <a:cs typeface="Corbel"/>
              </a:rPr>
              <a:t>entertainment.</a:t>
            </a:r>
            <a:endParaRPr lang="en-US" b="1" dirty="0">
              <a:latin typeface="Corbel"/>
              <a:cs typeface="Corbel"/>
            </a:endParaRPr>
          </a:p>
          <a:p>
            <a:pPr marL="400050" lvl="1" indent="0">
              <a:lnSpc>
                <a:spcPct val="90000"/>
              </a:lnSpc>
              <a:spcBef>
                <a:spcPts val="0"/>
              </a:spcBef>
              <a:buNone/>
            </a:pPr>
            <a:endParaRPr lang="en-US" b="1" dirty="0" smtClean="0">
              <a:latin typeface="Corbel"/>
              <a:cs typeface="Corbel"/>
            </a:endParaRPr>
          </a:p>
          <a:p>
            <a:pPr marL="400050" lvl="1" indent="0">
              <a:lnSpc>
                <a:spcPct val="90000"/>
              </a:lnSpc>
              <a:spcBef>
                <a:spcPts val="0"/>
              </a:spcBef>
              <a:buNone/>
            </a:pPr>
            <a:r>
              <a:rPr lang="en-US" b="1" dirty="0" smtClean="0">
                <a:latin typeface="Corbel"/>
                <a:cs typeface="Corbel"/>
              </a:rPr>
              <a:t>in </a:t>
            </a:r>
            <a:r>
              <a:rPr lang="en-US" b="1" dirty="0" smtClean="0">
                <a:latin typeface="Corbel"/>
                <a:cs typeface="Corbel"/>
              </a:rPr>
              <a:t>order to look </a:t>
            </a:r>
            <a:r>
              <a:rPr lang="en-US" b="1" dirty="0" smtClean="0">
                <a:latin typeface="Corbel"/>
                <a:cs typeface="Corbel"/>
              </a:rPr>
              <a:t>good and make others look bad.</a:t>
            </a:r>
            <a:endParaRPr lang="en-US" b="1" dirty="0" smtClean="0">
              <a:latin typeface="Corbel"/>
              <a:cs typeface="Corbel"/>
            </a:endParaRPr>
          </a:p>
          <a:p>
            <a:pPr marL="400050" lvl="1" indent="0">
              <a:lnSpc>
                <a:spcPct val="90000"/>
              </a:lnSpc>
              <a:spcBef>
                <a:spcPts val="0"/>
              </a:spcBef>
              <a:buNone/>
            </a:pPr>
            <a:endParaRPr lang="en-US" b="1" dirty="0" smtClean="0">
              <a:latin typeface="Corbel"/>
              <a:cs typeface="Corbel"/>
            </a:endParaRPr>
          </a:p>
          <a:p>
            <a:pPr marL="400050" lvl="1" indent="0">
              <a:lnSpc>
                <a:spcPct val="90000"/>
              </a:lnSpc>
              <a:spcBef>
                <a:spcPts val="0"/>
              </a:spcBef>
              <a:buNone/>
            </a:pPr>
            <a:r>
              <a:rPr lang="en-US" b="1" dirty="0" smtClean="0">
                <a:latin typeface="Corbel"/>
                <a:cs typeface="Corbel"/>
              </a:rPr>
              <a:t>that </a:t>
            </a:r>
            <a:r>
              <a:rPr lang="en-US" b="1" dirty="0" smtClean="0">
                <a:latin typeface="Corbel"/>
                <a:cs typeface="Corbel"/>
              </a:rPr>
              <a:t>could damage someone’s reputation.</a:t>
            </a:r>
            <a:endParaRPr lang="en-US" b="1" dirty="0">
              <a:latin typeface="Corbel"/>
              <a:cs typeface="Corbel"/>
            </a:endParaRPr>
          </a:p>
          <a:p>
            <a:pPr marL="400050" lvl="1" indent="0">
              <a:lnSpc>
                <a:spcPct val="90000"/>
              </a:lnSpc>
              <a:spcBef>
                <a:spcPts val="0"/>
              </a:spcBef>
              <a:buNone/>
            </a:pPr>
            <a:endParaRPr lang="en-US" b="1" dirty="0" smtClean="0">
              <a:latin typeface="Corbel"/>
              <a:cs typeface="Corbel"/>
            </a:endParaRPr>
          </a:p>
          <a:p>
            <a:pPr marL="400050" lvl="1" indent="0">
              <a:lnSpc>
                <a:spcPct val="90000"/>
              </a:lnSpc>
              <a:spcBef>
                <a:spcPts val="0"/>
              </a:spcBef>
              <a:buNone/>
            </a:pPr>
            <a:r>
              <a:rPr lang="en-US" b="1" dirty="0" smtClean="0">
                <a:latin typeface="Corbel"/>
                <a:cs typeface="Corbel"/>
              </a:rPr>
              <a:t>for spite, revenge, or because of jealousy.</a:t>
            </a:r>
          </a:p>
          <a:p>
            <a:pPr marL="400050" lvl="1" indent="0">
              <a:lnSpc>
                <a:spcPct val="90000"/>
              </a:lnSpc>
              <a:spcBef>
                <a:spcPts val="0"/>
              </a:spcBef>
              <a:buNone/>
            </a:pPr>
            <a:endParaRPr lang="en-US" b="1" dirty="0" smtClean="0">
              <a:latin typeface="Corbel"/>
              <a:cs typeface="Corbel"/>
            </a:endParaRPr>
          </a:p>
          <a:p>
            <a:pPr marL="400050" lvl="1" indent="0">
              <a:lnSpc>
                <a:spcPct val="90000"/>
              </a:lnSpc>
              <a:spcBef>
                <a:spcPts val="0"/>
              </a:spcBef>
              <a:buNone/>
            </a:pPr>
            <a:r>
              <a:rPr lang="en-US" b="1" dirty="0" smtClean="0">
                <a:latin typeface="Corbel"/>
                <a:cs typeface="Corbel"/>
              </a:rPr>
              <a:t>t</a:t>
            </a:r>
            <a:r>
              <a:rPr lang="en-US" b="1" dirty="0" smtClean="0">
                <a:latin typeface="Corbel"/>
                <a:cs typeface="Corbel"/>
              </a:rPr>
              <a:t>hat is false </a:t>
            </a:r>
            <a:r>
              <a:rPr lang="en-US" b="1" dirty="0" smtClean="0">
                <a:latin typeface="Corbel"/>
                <a:cs typeface="Corbel"/>
              </a:rPr>
              <a:t>or </a:t>
            </a:r>
            <a:r>
              <a:rPr lang="en-US" b="1" dirty="0">
                <a:latin typeface="Corbel"/>
                <a:cs typeface="Corbel"/>
              </a:rPr>
              <a:t>unverified </a:t>
            </a:r>
            <a:r>
              <a:rPr lang="en-US" b="1" dirty="0" smtClean="0">
                <a:latin typeface="Corbel"/>
                <a:cs typeface="Corbel"/>
              </a:rPr>
              <a:t>as </a:t>
            </a:r>
            <a:r>
              <a:rPr lang="en-US" b="1" dirty="0">
                <a:latin typeface="Corbel"/>
                <a:cs typeface="Corbel"/>
              </a:rPr>
              <a:t>if it were true</a:t>
            </a:r>
            <a:r>
              <a:rPr lang="en-US" b="1" dirty="0" smtClean="0">
                <a:latin typeface="Corbel"/>
                <a:cs typeface="Corbel"/>
              </a:rPr>
              <a:t>.</a:t>
            </a:r>
          </a:p>
          <a:p>
            <a:pPr marL="400050" lvl="1" indent="0">
              <a:lnSpc>
                <a:spcPct val="90000"/>
              </a:lnSpc>
              <a:spcBef>
                <a:spcPts val="0"/>
              </a:spcBef>
              <a:buNone/>
            </a:pPr>
            <a:endParaRPr lang="en-US" b="1" dirty="0" smtClean="0">
              <a:latin typeface="Corbel"/>
              <a:cs typeface="Corbel"/>
            </a:endParaRPr>
          </a:p>
          <a:p>
            <a:pPr marL="400050" lvl="1" indent="0">
              <a:lnSpc>
                <a:spcPct val="90000"/>
              </a:lnSpc>
              <a:spcBef>
                <a:spcPts val="0"/>
              </a:spcBef>
              <a:buNone/>
            </a:pPr>
            <a:r>
              <a:rPr lang="en-US" b="1" dirty="0" smtClean="0">
                <a:latin typeface="Corbel"/>
                <a:cs typeface="Corbel"/>
              </a:rPr>
              <a:t>about </a:t>
            </a:r>
            <a:r>
              <a:rPr lang="en-US" b="1" dirty="0">
                <a:latin typeface="Corbel"/>
                <a:cs typeface="Corbel"/>
              </a:rPr>
              <a:t>a </a:t>
            </a:r>
            <a:r>
              <a:rPr lang="en-US" b="1" dirty="0" smtClean="0">
                <a:latin typeface="Corbel"/>
                <a:cs typeface="Corbel"/>
              </a:rPr>
              <a:t>brother's private sins.</a:t>
            </a:r>
            <a:endParaRPr lang="en-US" b="1" dirty="0">
              <a:latin typeface="Corbel"/>
              <a:cs typeface="Corbel"/>
            </a:endParaRPr>
          </a:p>
          <a:p>
            <a:pPr marL="400050" lvl="1" indent="0">
              <a:lnSpc>
                <a:spcPct val="90000"/>
              </a:lnSpc>
              <a:spcBef>
                <a:spcPts val="0"/>
              </a:spcBef>
              <a:buNone/>
            </a:pPr>
            <a:endParaRPr lang="en-US" b="1" dirty="0" smtClean="0">
              <a:latin typeface="Corbel"/>
              <a:cs typeface="Corbel"/>
            </a:endParaRPr>
          </a:p>
          <a:p>
            <a:pPr marL="400050" lvl="1" indent="0">
              <a:lnSpc>
                <a:spcPct val="90000"/>
              </a:lnSpc>
              <a:spcBef>
                <a:spcPts val="0"/>
              </a:spcBef>
              <a:buNone/>
            </a:pPr>
            <a:r>
              <a:rPr lang="en-US" b="1" dirty="0" smtClean="0">
                <a:latin typeface="Corbel"/>
                <a:cs typeface="Corbel"/>
              </a:rPr>
              <a:t>about </a:t>
            </a:r>
            <a:r>
              <a:rPr lang="en-US" b="1" dirty="0">
                <a:latin typeface="Corbel"/>
                <a:cs typeface="Corbel"/>
              </a:rPr>
              <a:t>something someone said or </a:t>
            </a:r>
            <a:r>
              <a:rPr lang="en-US" b="1" dirty="0" smtClean="0">
                <a:latin typeface="Corbel"/>
                <a:cs typeface="Corbel"/>
              </a:rPr>
              <a:t>did.</a:t>
            </a:r>
            <a:endParaRPr lang="en-US" b="1" dirty="0">
              <a:latin typeface="Corbel"/>
              <a:cs typeface="Corbel"/>
            </a:endParaRPr>
          </a:p>
        </p:txBody>
      </p:sp>
    </p:spTree>
    <p:extLst>
      <p:ext uri="{BB962C8B-B14F-4D97-AF65-F5344CB8AC3E}">
        <p14:creationId xmlns:p14="http://schemas.microsoft.com/office/powerpoint/2010/main" val="3271627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4" end="4"/>
                                            </p:txEl>
                                          </p:spTgt>
                                        </p:tgtEl>
                                        <p:attrNameLst>
                                          <p:attrName>style.visibility</p:attrName>
                                        </p:attrNameLst>
                                      </p:cBhvr>
                                      <p:to>
                                        <p:strVal val="visible"/>
                                      </p:to>
                                    </p:set>
                                    <p:animEffect transition="in" filter="fade">
                                      <p:cBhvr>
                                        <p:cTn id="10" dur="500"/>
                                        <p:tgtEl>
                                          <p:spTgt spid="6">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
                                            <p:txEl>
                                              <p:pRg st="6" end="6"/>
                                            </p:txEl>
                                          </p:spTgt>
                                        </p:tgtEl>
                                        <p:attrNameLst>
                                          <p:attrName>style.visibility</p:attrName>
                                        </p:attrNameLst>
                                      </p:cBhvr>
                                      <p:to>
                                        <p:strVal val="visible"/>
                                      </p:to>
                                    </p:set>
                                    <p:animEffect transition="in" filter="fade">
                                      <p:cBhvr>
                                        <p:cTn id="13" dur="500"/>
                                        <p:tgtEl>
                                          <p:spTgt spid="6">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6">
                                            <p:txEl>
                                              <p:pRg st="8" end="8"/>
                                            </p:txEl>
                                          </p:spTgt>
                                        </p:tgtEl>
                                        <p:attrNameLst>
                                          <p:attrName>style.visibility</p:attrName>
                                        </p:attrNameLst>
                                      </p:cBhvr>
                                      <p:to>
                                        <p:strVal val="visible"/>
                                      </p:to>
                                    </p:set>
                                    <p:animEffect transition="in" filter="fade">
                                      <p:cBhvr>
                                        <p:cTn id="16" dur="500"/>
                                        <p:tgtEl>
                                          <p:spTgt spid="6">
                                            <p:txEl>
                                              <p:pRg st="8" end="8"/>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6">
                                            <p:txEl>
                                              <p:pRg st="10" end="10"/>
                                            </p:txEl>
                                          </p:spTgt>
                                        </p:tgtEl>
                                        <p:attrNameLst>
                                          <p:attrName>style.visibility</p:attrName>
                                        </p:attrNameLst>
                                      </p:cBhvr>
                                      <p:to>
                                        <p:strVal val="visible"/>
                                      </p:to>
                                    </p:set>
                                    <p:animEffect transition="in" filter="fade">
                                      <p:cBhvr>
                                        <p:cTn id="19" dur="500"/>
                                        <p:tgtEl>
                                          <p:spTgt spid="6">
                                            <p:txEl>
                                              <p:pRg st="10" end="10"/>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6">
                                            <p:txEl>
                                              <p:pRg st="12" end="12"/>
                                            </p:txEl>
                                          </p:spTgt>
                                        </p:tgtEl>
                                        <p:attrNameLst>
                                          <p:attrName>style.visibility</p:attrName>
                                        </p:attrNameLst>
                                      </p:cBhvr>
                                      <p:to>
                                        <p:strVal val="visible"/>
                                      </p:to>
                                    </p:set>
                                    <p:animEffect transition="in" filter="fade">
                                      <p:cBhvr>
                                        <p:cTn id="22" dur="500"/>
                                        <p:tgtEl>
                                          <p:spTgt spid="6">
                                            <p:txEl>
                                              <p:pRg st="12" end="12"/>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6">
                                            <p:txEl>
                                              <p:pRg st="14" end="14"/>
                                            </p:txEl>
                                          </p:spTgt>
                                        </p:tgtEl>
                                        <p:attrNameLst>
                                          <p:attrName>style.visibility</p:attrName>
                                        </p:attrNameLst>
                                      </p:cBhvr>
                                      <p:to>
                                        <p:strVal val="visible"/>
                                      </p:to>
                                    </p:set>
                                    <p:animEffect transition="in" filter="fade">
                                      <p:cBhvr>
                                        <p:cTn id="25" dur="500"/>
                                        <p:tgtEl>
                                          <p:spTgt spid="6">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b="1" dirty="0">
                <a:solidFill>
                  <a:prstClr val="black"/>
                </a:solidFill>
                <a:latin typeface="Corbel"/>
                <a:cs typeface="Corbel"/>
              </a:rPr>
              <a:t>When Am I Gossiping?</a:t>
            </a:r>
            <a:endParaRPr lang="en-US" sz="3600" b="1" dirty="0">
              <a:latin typeface="Corbel"/>
              <a:cs typeface="Corbel"/>
            </a:endParaRPr>
          </a:p>
        </p:txBody>
      </p:sp>
      <p:sp>
        <p:nvSpPr>
          <p:cNvPr id="6" name="Content Placeholder 5"/>
          <p:cNvSpPr>
            <a:spLocks noGrp="1"/>
          </p:cNvSpPr>
          <p:nvPr>
            <p:ph idx="1"/>
          </p:nvPr>
        </p:nvSpPr>
        <p:spPr/>
        <p:txBody>
          <a:bodyPr>
            <a:noAutofit/>
          </a:bodyPr>
          <a:lstStyle/>
          <a:p>
            <a:pPr marL="0" indent="0">
              <a:spcBef>
                <a:spcPts val="0"/>
              </a:spcBef>
              <a:buNone/>
            </a:pPr>
            <a:r>
              <a:rPr lang="en-US" sz="3000" b="1" dirty="0">
                <a:latin typeface="Corbel"/>
                <a:cs typeface="Corbel"/>
              </a:rPr>
              <a:t>A disclaimer doesn’t justify gossip</a:t>
            </a:r>
            <a:r>
              <a:rPr lang="en-US" sz="3000" b="1" dirty="0" smtClean="0">
                <a:latin typeface="Corbel"/>
                <a:cs typeface="Corbel"/>
              </a:rPr>
              <a:t>:</a:t>
            </a:r>
          </a:p>
          <a:p>
            <a:pPr marL="400050" lvl="1" indent="0">
              <a:spcBef>
                <a:spcPts val="0"/>
              </a:spcBef>
              <a:buNone/>
            </a:pPr>
            <a:endParaRPr lang="en-US" sz="2600" b="1" dirty="0" smtClean="0">
              <a:latin typeface="Corbel"/>
              <a:cs typeface="Corbel"/>
            </a:endParaRPr>
          </a:p>
          <a:p>
            <a:pPr marL="400050" lvl="1" indent="0">
              <a:spcBef>
                <a:spcPts val="0"/>
              </a:spcBef>
              <a:buNone/>
            </a:pPr>
            <a:r>
              <a:rPr lang="en-US" sz="2600" b="1" dirty="0" smtClean="0">
                <a:latin typeface="Corbel"/>
                <a:cs typeface="Corbel"/>
              </a:rPr>
              <a:t>"</a:t>
            </a:r>
            <a:r>
              <a:rPr lang="en-US" sz="2600" b="1" dirty="0">
                <a:latin typeface="Corbel"/>
                <a:cs typeface="Corbel"/>
              </a:rPr>
              <a:t>I don't mean to gossip, but</a:t>
            </a:r>
            <a:r>
              <a:rPr lang="en-US" sz="2600" b="1" dirty="0" smtClean="0">
                <a:latin typeface="Corbel"/>
                <a:cs typeface="Corbel"/>
              </a:rPr>
              <a:t>...”</a:t>
            </a:r>
          </a:p>
          <a:p>
            <a:pPr marL="400050" lvl="1" indent="0">
              <a:spcBef>
                <a:spcPts val="0"/>
              </a:spcBef>
              <a:buNone/>
            </a:pPr>
            <a:endParaRPr lang="en-US" sz="2600" b="1" dirty="0" smtClean="0">
              <a:latin typeface="Corbel"/>
              <a:cs typeface="Corbel"/>
            </a:endParaRPr>
          </a:p>
          <a:p>
            <a:pPr marL="400050" lvl="1" indent="0">
              <a:spcBef>
                <a:spcPts val="0"/>
              </a:spcBef>
              <a:buNone/>
            </a:pPr>
            <a:r>
              <a:rPr lang="en-US" sz="2600" b="1" dirty="0" smtClean="0">
                <a:latin typeface="Corbel"/>
                <a:cs typeface="Corbel"/>
              </a:rPr>
              <a:t>"</a:t>
            </a:r>
            <a:r>
              <a:rPr lang="en-US" sz="2600" b="1" dirty="0">
                <a:latin typeface="Corbel"/>
                <a:cs typeface="Corbel"/>
              </a:rPr>
              <a:t>Don’t say anything, but</a:t>
            </a:r>
            <a:r>
              <a:rPr lang="en-US" sz="2600" b="1" dirty="0" smtClean="0">
                <a:latin typeface="Corbel"/>
                <a:cs typeface="Corbel"/>
              </a:rPr>
              <a:t>…”</a:t>
            </a:r>
          </a:p>
          <a:p>
            <a:pPr marL="400050" lvl="1" indent="0">
              <a:spcBef>
                <a:spcPts val="0"/>
              </a:spcBef>
              <a:buNone/>
            </a:pPr>
            <a:endParaRPr lang="en-US" sz="2600" b="1" dirty="0">
              <a:latin typeface="Corbel"/>
              <a:cs typeface="Corbel"/>
            </a:endParaRPr>
          </a:p>
          <a:p>
            <a:pPr marL="400050" lvl="1" indent="0">
              <a:spcBef>
                <a:spcPts val="0"/>
              </a:spcBef>
              <a:buNone/>
            </a:pPr>
            <a:r>
              <a:rPr lang="en-US" sz="2600" b="1" dirty="0">
                <a:latin typeface="Corbel"/>
                <a:cs typeface="Corbel"/>
              </a:rPr>
              <a:t>“I probably shouldn’t tell you this, but</a:t>
            </a:r>
            <a:r>
              <a:rPr lang="en-US" sz="2600" b="1" dirty="0" smtClean="0">
                <a:latin typeface="Corbel"/>
                <a:cs typeface="Corbel"/>
              </a:rPr>
              <a:t>…”</a:t>
            </a:r>
          </a:p>
          <a:p>
            <a:pPr marL="400050" lvl="1" indent="0">
              <a:spcBef>
                <a:spcPts val="0"/>
              </a:spcBef>
              <a:buNone/>
            </a:pPr>
            <a:endParaRPr lang="en-US" sz="2600" b="1" dirty="0">
              <a:latin typeface="Corbel"/>
              <a:cs typeface="Corbel"/>
            </a:endParaRPr>
          </a:p>
          <a:p>
            <a:pPr marL="400050" lvl="1" indent="0">
              <a:spcBef>
                <a:spcPts val="0"/>
              </a:spcBef>
              <a:buNone/>
            </a:pPr>
            <a:r>
              <a:rPr lang="en-US" sz="2600" b="1" dirty="0">
                <a:latin typeface="Corbel"/>
                <a:cs typeface="Corbel"/>
              </a:rPr>
              <a:t>“This may be gossip, but</a:t>
            </a:r>
            <a:r>
              <a:rPr lang="en-US" sz="2600" b="1" dirty="0" smtClean="0">
                <a:latin typeface="Corbel"/>
                <a:cs typeface="Corbel"/>
              </a:rPr>
              <a:t>…”</a:t>
            </a:r>
            <a:endParaRPr lang="en-US" sz="2600" b="1" dirty="0">
              <a:latin typeface="Corbel"/>
              <a:cs typeface="Corbel"/>
            </a:endParaRPr>
          </a:p>
          <a:p>
            <a:pPr marL="0" indent="0">
              <a:spcBef>
                <a:spcPts val="0"/>
              </a:spcBef>
              <a:buNone/>
            </a:pPr>
            <a:endParaRPr lang="en-US" sz="3000" b="1" dirty="0" smtClean="0">
              <a:latin typeface="Corbel"/>
              <a:cs typeface="Corbel"/>
            </a:endParaRPr>
          </a:p>
          <a:p>
            <a:pPr marL="0" indent="0">
              <a:spcBef>
                <a:spcPts val="0"/>
              </a:spcBef>
              <a:buNone/>
            </a:pPr>
            <a:r>
              <a:rPr lang="en-US" sz="3000" b="1" dirty="0" smtClean="0">
                <a:latin typeface="Corbel"/>
                <a:cs typeface="Corbel"/>
              </a:rPr>
              <a:t>Just because someone has done you wrong does not justify gossip.</a:t>
            </a:r>
          </a:p>
        </p:txBody>
      </p:sp>
    </p:spTree>
    <p:extLst>
      <p:ext uri="{BB962C8B-B14F-4D97-AF65-F5344CB8AC3E}">
        <p14:creationId xmlns:p14="http://schemas.microsoft.com/office/powerpoint/2010/main" val="2865936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fade">
                                      <p:cBhvr>
                                        <p:cTn id="10" dur="500"/>
                                        <p:tgtEl>
                                          <p:spTgt spid="6">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animEffect transition="in" filter="fade">
                                      <p:cBhvr>
                                        <p:cTn id="13" dur="500"/>
                                        <p:tgtEl>
                                          <p:spTgt spid="6">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6">
                                            <p:txEl>
                                              <p:pRg st="6" end="6"/>
                                            </p:txEl>
                                          </p:spTgt>
                                        </p:tgtEl>
                                        <p:attrNameLst>
                                          <p:attrName>style.visibility</p:attrName>
                                        </p:attrNameLst>
                                      </p:cBhvr>
                                      <p:to>
                                        <p:strVal val="visible"/>
                                      </p:to>
                                    </p:set>
                                    <p:animEffect transition="in" filter="fade">
                                      <p:cBhvr>
                                        <p:cTn id="16" dur="500"/>
                                        <p:tgtEl>
                                          <p:spTgt spid="6">
                                            <p:txEl>
                                              <p:pRg st="6" end="6"/>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6">
                                            <p:txEl>
                                              <p:pRg st="8" end="8"/>
                                            </p:txEl>
                                          </p:spTgt>
                                        </p:tgtEl>
                                        <p:attrNameLst>
                                          <p:attrName>style.visibility</p:attrName>
                                        </p:attrNameLst>
                                      </p:cBhvr>
                                      <p:to>
                                        <p:strVal val="visible"/>
                                      </p:to>
                                    </p:set>
                                    <p:animEffect transition="in" filter="fade">
                                      <p:cBhvr>
                                        <p:cTn id="19" dur="500"/>
                                        <p:tgtEl>
                                          <p:spTgt spid="6">
                                            <p:txEl>
                                              <p:pRg st="8" end="8"/>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6">
                                            <p:txEl>
                                              <p:pRg st="10" end="10"/>
                                            </p:txEl>
                                          </p:spTgt>
                                        </p:tgtEl>
                                        <p:attrNameLst>
                                          <p:attrName>style.visibility</p:attrName>
                                        </p:attrNameLst>
                                      </p:cBhvr>
                                      <p:to>
                                        <p:strVal val="visible"/>
                                      </p:to>
                                    </p:set>
                                    <p:animEffect transition="in" filter="fade">
                                      <p:cBhvr>
                                        <p:cTn id="24"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latin typeface="Corbel"/>
                <a:cs typeface="Corbel"/>
              </a:rPr>
              <a:t>Gossip Defined</a:t>
            </a:r>
            <a:endParaRPr lang="en-US" dirty="0"/>
          </a:p>
        </p:txBody>
      </p:sp>
      <p:sp>
        <p:nvSpPr>
          <p:cNvPr id="5" name="Text Placeholder 4"/>
          <p:cNvSpPr>
            <a:spLocks noGrp="1"/>
          </p:cNvSpPr>
          <p:nvPr>
            <p:ph type="body" idx="1"/>
          </p:nvPr>
        </p:nvSpPr>
        <p:spPr/>
        <p:txBody>
          <a:bodyPr/>
          <a:lstStyle/>
          <a:p>
            <a:r>
              <a:rPr lang="en-US" dirty="0" smtClean="0"/>
              <a:t>Sins of the Tongue: Gossip</a:t>
            </a:r>
            <a:endParaRPr lang="en-US" dirty="0"/>
          </a:p>
        </p:txBody>
      </p:sp>
    </p:spTree>
    <p:extLst>
      <p:ext uri="{BB962C8B-B14F-4D97-AF65-F5344CB8AC3E}">
        <p14:creationId xmlns:p14="http://schemas.microsoft.com/office/powerpoint/2010/main" val="2069960119"/>
      </p:ext>
    </p:extLst>
  </p:cSld>
  <p:clrMapOvr>
    <a:masterClrMapping/>
  </p:clrMapOvr>
  <mc:AlternateContent xmlns:mc="http://schemas.openxmlformats.org/markup-compatibility/2006" xmlns:p14="http://schemas.microsoft.com/office/powerpoint/2010/main">
    <mc:Choice Requires="p14">
      <p:transition spd="med">
        <p14:gallery dir="l"/>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b="1" dirty="0" smtClean="0">
                <a:latin typeface="Corbel"/>
                <a:cs typeface="Corbel"/>
              </a:rPr>
              <a:t>Questions to Consider</a:t>
            </a:r>
            <a:endParaRPr lang="en-US" sz="4800" b="1" dirty="0">
              <a:latin typeface="Corbel"/>
              <a:cs typeface="Corbel"/>
            </a:endParaRPr>
          </a:p>
        </p:txBody>
      </p:sp>
      <p:sp>
        <p:nvSpPr>
          <p:cNvPr id="6" name="Content Placeholder 5"/>
          <p:cNvSpPr>
            <a:spLocks noGrp="1"/>
          </p:cNvSpPr>
          <p:nvPr>
            <p:ph idx="1"/>
          </p:nvPr>
        </p:nvSpPr>
        <p:spPr>
          <a:xfrm>
            <a:off x="457200" y="1600200"/>
            <a:ext cx="8229600" cy="4686300"/>
          </a:xfrm>
        </p:spPr>
        <p:txBody>
          <a:bodyPr>
            <a:noAutofit/>
          </a:bodyPr>
          <a:lstStyle/>
          <a:p>
            <a:pPr marL="0" indent="0">
              <a:lnSpc>
                <a:spcPct val="80000"/>
              </a:lnSpc>
              <a:spcBef>
                <a:spcPts val="0"/>
              </a:spcBef>
              <a:buNone/>
            </a:pPr>
            <a:r>
              <a:rPr lang="en-US" sz="2800" b="1" dirty="0" smtClean="0">
                <a:latin typeface="Corbel"/>
                <a:cs typeface="Corbel"/>
              </a:rPr>
              <a:t>Why </a:t>
            </a:r>
            <a:r>
              <a:rPr lang="en-US" sz="2800" b="1" dirty="0">
                <a:latin typeface="Corbel"/>
                <a:cs typeface="Corbel"/>
              </a:rPr>
              <a:t>do we feel compelled to </a:t>
            </a:r>
            <a:r>
              <a:rPr lang="en-US" sz="2800" b="1" dirty="0" smtClean="0">
                <a:latin typeface="Corbel"/>
                <a:cs typeface="Corbel"/>
              </a:rPr>
              <a:t>gossip?</a:t>
            </a:r>
          </a:p>
          <a:p>
            <a:pPr marL="0" indent="0">
              <a:lnSpc>
                <a:spcPct val="80000"/>
              </a:lnSpc>
              <a:spcBef>
                <a:spcPts val="0"/>
              </a:spcBef>
              <a:buNone/>
            </a:pPr>
            <a:endParaRPr lang="en-US" sz="2800" b="1" dirty="0" smtClean="0">
              <a:latin typeface="Corbel"/>
              <a:cs typeface="Corbel"/>
            </a:endParaRPr>
          </a:p>
          <a:p>
            <a:pPr marL="0" indent="0">
              <a:lnSpc>
                <a:spcPct val="80000"/>
              </a:lnSpc>
              <a:spcBef>
                <a:spcPts val="0"/>
              </a:spcBef>
              <a:buNone/>
            </a:pPr>
            <a:r>
              <a:rPr lang="en-US" sz="2800" b="1" dirty="0" smtClean="0">
                <a:latin typeface="Corbel"/>
                <a:cs typeface="Corbel"/>
              </a:rPr>
              <a:t>Do </a:t>
            </a:r>
            <a:r>
              <a:rPr lang="en-US" sz="2800" b="1" dirty="0">
                <a:latin typeface="Corbel"/>
                <a:cs typeface="Corbel"/>
              </a:rPr>
              <a:t>we enjoy </a:t>
            </a:r>
            <a:r>
              <a:rPr lang="en-US" sz="2800" b="1" dirty="0" smtClean="0">
                <a:latin typeface="Corbel"/>
                <a:cs typeface="Corbel"/>
              </a:rPr>
              <a:t>knowing </a:t>
            </a:r>
            <a:r>
              <a:rPr lang="en-US" sz="2800" b="1" dirty="0">
                <a:latin typeface="Corbel"/>
                <a:cs typeface="Corbel"/>
              </a:rPr>
              <a:t>all the </a:t>
            </a:r>
            <a:r>
              <a:rPr lang="en-US" sz="2800" b="1" dirty="0" smtClean="0">
                <a:latin typeface="Corbel"/>
                <a:cs typeface="Corbel"/>
              </a:rPr>
              <a:t>dirt on someone?</a:t>
            </a:r>
          </a:p>
          <a:p>
            <a:pPr marL="0" indent="0">
              <a:lnSpc>
                <a:spcPct val="80000"/>
              </a:lnSpc>
              <a:spcBef>
                <a:spcPts val="0"/>
              </a:spcBef>
              <a:buNone/>
            </a:pPr>
            <a:endParaRPr lang="en-US" sz="2800" b="1" dirty="0" smtClean="0">
              <a:latin typeface="Corbel"/>
              <a:cs typeface="Corbel"/>
            </a:endParaRPr>
          </a:p>
          <a:p>
            <a:pPr marL="0" indent="0">
              <a:lnSpc>
                <a:spcPct val="80000"/>
              </a:lnSpc>
              <a:spcBef>
                <a:spcPts val="0"/>
              </a:spcBef>
              <a:buNone/>
            </a:pPr>
            <a:r>
              <a:rPr lang="en-US" sz="2800" b="1" dirty="0" smtClean="0">
                <a:latin typeface="Corbel"/>
                <a:cs typeface="Corbel"/>
              </a:rPr>
              <a:t>What are we accomplishing </a:t>
            </a:r>
            <a:r>
              <a:rPr lang="en-US" sz="2800" b="1" dirty="0">
                <a:latin typeface="Corbel"/>
                <a:cs typeface="Corbel"/>
              </a:rPr>
              <a:t>by </a:t>
            </a:r>
            <a:r>
              <a:rPr lang="en-US" sz="2800" b="1" dirty="0" smtClean="0">
                <a:latin typeface="Corbel"/>
                <a:cs typeface="Corbel"/>
              </a:rPr>
              <a:t>gossiping?</a:t>
            </a:r>
            <a:endParaRPr lang="en-US" sz="2800" b="1" dirty="0">
              <a:latin typeface="Corbel"/>
              <a:cs typeface="Corbel"/>
            </a:endParaRPr>
          </a:p>
          <a:p>
            <a:pPr marL="0" indent="0">
              <a:lnSpc>
                <a:spcPct val="80000"/>
              </a:lnSpc>
              <a:spcBef>
                <a:spcPts val="0"/>
              </a:spcBef>
              <a:buNone/>
            </a:pPr>
            <a:endParaRPr lang="en-US" sz="2800" b="1" dirty="0" smtClean="0">
              <a:latin typeface="Corbel"/>
              <a:cs typeface="Corbel"/>
            </a:endParaRPr>
          </a:p>
          <a:p>
            <a:pPr marL="0" indent="0">
              <a:lnSpc>
                <a:spcPct val="80000"/>
              </a:lnSpc>
              <a:spcBef>
                <a:spcPts val="0"/>
              </a:spcBef>
              <a:buNone/>
            </a:pPr>
            <a:r>
              <a:rPr lang="en-US" sz="2800" b="1" dirty="0" smtClean="0">
                <a:latin typeface="Corbel"/>
                <a:cs typeface="Corbel"/>
              </a:rPr>
              <a:t>Is </a:t>
            </a:r>
            <a:r>
              <a:rPr lang="en-US" sz="2800" b="1" dirty="0">
                <a:latin typeface="Corbel"/>
                <a:cs typeface="Corbel"/>
              </a:rPr>
              <a:t>it really necessary to tell</a:t>
            </a:r>
            <a:r>
              <a:rPr lang="en-US" sz="2800" b="1" dirty="0" smtClean="0">
                <a:latin typeface="Corbel"/>
                <a:cs typeface="Corbel"/>
              </a:rPr>
              <a:t>?</a:t>
            </a:r>
            <a:endParaRPr lang="en-US" sz="2800" b="1" dirty="0">
              <a:latin typeface="Corbel"/>
              <a:cs typeface="Corbel"/>
            </a:endParaRPr>
          </a:p>
          <a:p>
            <a:pPr marL="0" indent="0">
              <a:lnSpc>
                <a:spcPct val="80000"/>
              </a:lnSpc>
              <a:spcBef>
                <a:spcPts val="0"/>
              </a:spcBef>
              <a:buNone/>
            </a:pPr>
            <a:endParaRPr lang="en-US" sz="2800" b="1" dirty="0" smtClean="0">
              <a:latin typeface="Corbel"/>
              <a:cs typeface="Corbel"/>
            </a:endParaRPr>
          </a:p>
          <a:p>
            <a:pPr marL="0" indent="0">
              <a:lnSpc>
                <a:spcPct val="80000"/>
              </a:lnSpc>
              <a:spcBef>
                <a:spcPts val="0"/>
              </a:spcBef>
              <a:buNone/>
            </a:pPr>
            <a:r>
              <a:rPr lang="en-US" sz="2800" b="1" dirty="0" smtClean="0">
                <a:latin typeface="Corbel"/>
                <a:cs typeface="Corbel"/>
              </a:rPr>
              <a:t>Where </a:t>
            </a:r>
            <a:r>
              <a:rPr lang="en-US" sz="2800" b="1" dirty="0">
                <a:latin typeface="Corbel"/>
                <a:cs typeface="Corbel"/>
              </a:rPr>
              <a:t>does our </a:t>
            </a:r>
            <a:r>
              <a:rPr lang="en-US" sz="2800" b="1" dirty="0" smtClean="0">
                <a:latin typeface="Corbel"/>
                <a:cs typeface="Corbel"/>
              </a:rPr>
              <a:t>MOTIVATION to gossip come from?</a:t>
            </a:r>
            <a:endParaRPr lang="en-US" sz="2800" b="1" dirty="0">
              <a:latin typeface="Corbel"/>
              <a:cs typeface="Corbel"/>
            </a:endParaRPr>
          </a:p>
          <a:p>
            <a:pPr marL="0" indent="0">
              <a:lnSpc>
                <a:spcPct val="80000"/>
              </a:lnSpc>
              <a:spcBef>
                <a:spcPts val="0"/>
              </a:spcBef>
              <a:buNone/>
            </a:pPr>
            <a:endParaRPr lang="en-US" sz="2800" b="1" dirty="0" smtClean="0">
              <a:latin typeface="Corbel"/>
              <a:cs typeface="Corbel"/>
            </a:endParaRPr>
          </a:p>
          <a:p>
            <a:pPr marL="0" indent="0">
              <a:lnSpc>
                <a:spcPct val="80000"/>
              </a:lnSpc>
              <a:spcBef>
                <a:spcPts val="0"/>
              </a:spcBef>
              <a:buNone/>
            </a:pPr>
            <a:r>
              <a:rPr lang="en-US" sz="2800" b="1" dirty="0" smtClean="0">
                <a:latin typeface="Corbel"/>
                <a:cs typeface="Corbel"/>
              </a:rPr>
              <a:t>Can we love a brother and gossip about him?</a:t>
            </a:r>
          </a:p>
          <a:p>
            <a:pPr marL="0" indent="0">
              <a:lnSpc>
                <a:spcPct val="80000"/>
              </a:lnSpc>
              <a:spcBef>
                <a:spcPts val="0"/>
              </a:spcBef>
              <a:buNone/>
            </a:pPr>
            <a:endParaRPr lang="en-US" sz="2800" b="1" dirty="0">
              <a:latin typeface="Corbel"/>
              <a:cs typeface="Corbel"/>
            </a:endParaRPr>
          </a:p>
          <a:p>
            <a:pPr marL="0" indent="0">
              <a:lnSpc>
                <a:spcPct val="80000"/>
              </a:lnSpc>
              <a:spcBef>
                <a:spcPts val="0"/>
              </a:spcBef>
              <a:buNone/>
            </a:pPr>
            <a:r>
              <a:rPr lang="en-US" sz="2800" b="1" dirty="0" smtClean="0">
                <a:latin typeface="Corbel"/>
                <a:cs typeface="Corbel"/>
              </a:rPr>
              <a:t>It can’t be LOVE: </a:t>
            </a:r>
            <a:r>
              <a:rPr lang="en-US" sz="2400" b="1" dirty="0" smtClean="0">
                <a:latin typeface="Corbel"/>
                <a:cs typeface="Corbel"/>
              </a:rPr>
              <a:t>James </a:t>
            </a:r>
            <a:r>
              <a:rPr lang="en-US" sz="2400" b="1" dirty="0">
                <a:latin typeface="Corbel"/>
                <a:cs typeface="Corbel"/>
              </a:rPr>
              <a:t>3.8-10; Eph. </a:t>
            </a:r>
            <a:r>
              <a:rPr lang="en-US" sz="2400" b="1" dirty="0" smtClean="0">
                <a:latin typeface="Corbel"/>
                <a:cs typeface="Corbel"/>
              </a:rPr>
              <a:t>4.29</a:t>
            </a:r>
            <a:endParaRPr lang="en-US" sz="2800" b="1" dirty="0">
              <a:latin typeface="Corbel"/>
              <a:cs typeface="Corbel"/>
            </a:endParaRPr>
          </a:p>
        </p:txBody>
      </p:sp>
    </p:spTree>
    <p:extLst>
      <p:ext uri="{BB962C8B-B14F-4D97-AF65-F5344CB8AC3E}">
        <p14:creationId xmlns:p14="http://schemas.microsoft.com/office/powerpoint/2010/main" val="1581916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6" end="6"/>
                                            </p:txEl>
                                          </p:spTgt>
                                        </p:tgtEl>
                                        <p:attrNameLst>
                                          <p:attrName>style.visibility</p:attrName>
                                        </p:attrNameLst>
                                      </p:cBhvr>
                                      <p:to>
                                        <p:strVal val="visible"/>
                                      </p:to>
                                    </p:set>
                                    <p:animEffect transition="in" filter="fade">
                                      <p:cBhvr>
                                        <p:cTn id="22" dur="500"/>
                                        <p:tgtEl>
                                          <p:spTgt spid="6">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8" end="8"/>
                                            </p:txEl>
                                          </p:spTgt>
                                        </p:tgtEl>
                                        <p:attrNameLst>
                                          <p:attrName>style.visibility</p:attrName>
                                        </p:attrNameLst>
                                      </p:cBhvr>
                                      <p:to>
                                        <p:strVal val="visible"/>
                                      </p:to>
                                    </p:set>
                                    <p:animEffect transition="in" filter="fade">
                                      <p:cBhvr>
                                        <p:cTn id="27" dur="500"/>
                                        <p:tgtEl>
                                          <p:spTgt spid="6">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10" end="10"/>
                                            </p:txEl>
                                          </p:spTgt>
                                        </p:tgtEl>
                                        <p:attrNameLst>
                                          <p:attrName>style.visibility</p:attrName>
                                        </p:attrNameLst>
                                      </p:cBhvr>
                                      <p:to>
                                        <p:strVal val="visible"/>
                                      </p:to>
                                    </p:set>
                                    <p:animEffect transition="in" filter="fade">
                                      <p:cBhvr>
                                        <p:cTn id="32" dur="500"/>
                                        <p:tgtEl>
                                          <p:spTgt spid="6">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12" end="12"/>
                                            </p:txEl>
                                          </p:spTgt>
                                        </p:tgtEl>
                                        <p:attrNameLst>
                                          <p:attrName>style.visibility</p:attrName>
                                        </p:attrNameLst>
                                      </p:cBhvr>
                                      <p:to>
                                        <p:strVal val="visible"/>
                                      </p:to>
                                    </p:set>
                                    <p:animEffect transition="in" filter="fade">
                                      <p:cBhvr>
                                        <p:cTn id="37" dur="500"/>
                                        <p:tgtEl>
                                          <p:spTgt spid="6">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822450"/>
            <a:ext cx="8229600" cy="3213100"/>
          </a:xfrm>
        </p:spPr>
        <p:txBody>
          <a:bodyPr>
            <a:noAutofit/>
          </a:bodyPr>
          <a:lstStyle/>
          <a:p>
            <a:pPr marL="0" indent="0" algn="ctr">
              <a:spcBef>
                <a:spcPts val="0"/>
              </a:spcBef>
              <a:buNone/>
            </a:pPr>
            <a:r>
              <a:rPr lang="en-US" sz="4400" b="1" dirty="0">
                <a:latin typeface="Corbel"/>
                <a:cs typeface="Corbel"/>
              </a:rPr>
              <a:t>The motivation to gossip is HATRED and WORLDLINESS and it comes from an IMPURE </a:t>
            </a:r>
            <a:r>
              <a:rPr lang="en-US" sz="4400" b="1" dirty="0" smtClean="0">
                <a:latin typeface="Corbel"/>
                <a:cs typeface="Corbel"/>
              </a:rPr>
              <a:t>heart: </a:t>
            </a:r>
            <a:r>
              <a:rPr lang="en-US" sz="2000" b="1" dirty="0">
                <a:latin typeface="Corbel"/>
                <a:cs typeface="Corbel"/>
              </a:rPr>
              <a:t>Mark 7.20-23; Lev. 19.16-18; </a:t>
            </a:r>
            <a:r>
              <a:rPr lang="en-US" sz="2000" b="1" dirty="0" smtClean="0">
                <a:latin typeface="Corbel"/>
                <a:cs typeface="Corbel"/>
              </a:rPr>
              <a:t>Psalm </a:t>
            </a:r>
            <a:r>
              <a:rPr lang="en-US" sz="2000" b="1" dirty="0">
                <a:latin typeface="Corbel"/>
                <a:cs typeface="Corbel"/>
              </a:rPr>
              <a:t>41.7; </a:t>
            </a:r>
            <a:r>
              <a:rPr lang="en-US" sz="2000" b="1" dirty="0" smtClean="0">
                <a:latin typeface="Corbel"/>
                <a:cs typeface="Corbel"/>
              </a:rPr>
              <a:t>15.1-3; Rom. 1.29-32, </a:t>
            </a:r>
            <a:r>
              <a:rPr lang="en-US" sz="2000" b="1" dirty="0">
                <a:latin typeface="Corbel"/>
                <a:cs typeface="Corbel"/>
              </a:rPr>
              <a:t>etc</a:t>
            </a:r>
            <a:r>
              <a:rPr lang="en-US" sz="2000" b="1" dirty="0" smtClean="0">
                <a:latin typeface="Corbel"/>
                <a:cs typeface="Corbel"/>
              </a:rPr>
              <a:t>.</a:t>
            </a:r>
            <a:endParaRPr lang="en-US" sz="2000" b="1" dirty="0">
              <a:latin typeface="Corbel"/>
              <a:cs typeface="Corbel"/>
            </a:endParaRPr>
          </a:p>
        </p:txBody>
      </p:sp>
    </p:spTree>
    <p:extLst>
      <p:ext uri="{BB962C8B-B14F-4D97-AF65-F5344CB8AC3E}">
        <p14:creationId xmlns:p14="http://schemas.microsoft.com/office/powerpoint/2010/main" val="1914987059"/>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600" b="1" dirty="0">
                <a:latin typeface="Corbel"/>
                <a:cs typeface="Corbel"/>
              </a:rPr>
              <a:t>Gossip Is Hatred And Worldliness</a:t>
            </a:r>
          </a:p>
        </p:txBody>
      </p:sp>
      <p:sp>
        <p:nvSpPr>
          <p:cNvPr id="6" name="Content Placeholder 5"/>
          <p:cNvSpPr>
            <a:spLocks noGrp="1"/>
          </p:cNvSpPr>
          <p:nvPr>
            <p:ph idx="1"/>
          </p:nvPr>
        </p:nvSpPr>
        <p:spPr>
          <a:xfrm>
            <a:off x="163286" y="1600200"/>
            <a:ext cx="8817429" cy="5257800"/>
          </a:xfrm>
        </p:spPr>
        <p:txBody>
          <a:bodyPr>
            <a:noAutofit/>
          </a:bodyPr>
          <a:lstStyle/>
          <a:p>
            <a:pPr marL="0" indent="0" algn="ctr">
              <a:spcBef>
                <a:spcPts val="0"/>
              </a:spcBef>
              <a:buNone/>
            </a:pPr>
            <a:r>
              <a:rPr lang="en-US" sz="3000" b="1" dirty="0">
                <a:latin typeface="Corbel"/>
                <a:cs typeface="Corbel"/>
              </a:rPr>
              <a:t>For I fear that perhaps when I come I may find you not as I wish, and that you may find me not as you wish—that perhaps there may be quarreling, jealousy, anger, hostility, slander, gossip, conceit, and disorder. </a:t>
            </a:r>
            <a:r>
              <a:rPr lang="en-US" sz="3000" b="1" dirty="0" smtClean="0">
                <a:latin typeface="Corbel"/>
                <a:cs typeface="Corbel"/>
              </a:rPr>
              <a:t>I </a:t>
            </a:r>
            <a:r>
              <a:rPr lang="en-US" sz="3000" b="1" dirty="0">
                <a:latin typeface="Corbel"/>
                <a:cs typeface="Corbel"/>
              </a:rPr>
              <a:t>fear that when I come again my God may humble me before you, and I may have to mourn over many of those who sinned earlier and have not repented of the impurity, sexual immorality, and sensuality that they have </a:t>
            </a:r>
            <a:r>
              <a:rPr lang="en-US" sz="3000" b="1" dirty="0" smtClean="0">
                <a:latin typeface="Corbel"/>
                <a:cs typeface="Corbel"/>
              </a:rPr>
              <a:t>practiced.</a:t>
            </a:r>
          </a:p>
          <a:p>
            <a:pPr marL="0" indent="0" algn="ctr">
              <a:spcBef>
                <a:spcPts val="0"/>
              </a:spcBef>
              <a:buNone/>
            </a:pPr>
            <a:r>
              <a:rPr lang="en-US" sz="3000" b="1" dirty="0" smtClean="0">
                <a:latin typeface="Corbel"/>
                <a:cs typeface="Corbel"/>
              </a:rPr>
              <a:t>2 Corinthians 12.20-21; cf. Galatians 5.19-21</a:t>
            </a:r>
            <a:endParaRPr lang="en-US" sz="3000" b="1" dirty="0">
              <a:latin typeface="Corbel"/>
              <a:cs typeface="Corbel"/>
            </a:endParaRPr>
          </a:p>
        </p:txBody>
      </p:sp>
    </p:spTree>
    <p:extLst>
      <p:ext uri="{BB962C8B-B14F-4D97-AF65-F5344CB8AC3E}">
        <p14:creationId xmlns:p14="http://schemas.microsoft.com/office/powerpoint/2010/main" val="26253634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18130"/>
            <a:ext cx="8229600" cy="5221740"/>
          </a:xfrm>
        </p:spPr>
        <p:txBody>
          <a:bodyPr>
            <a:noAutofit/>
          </a:bodyPr>
          <a:lstStyle/>
          <a:p>
            <a:pPr marL="0" indent="0" algn="ctr">
              <a:spcBef>
                <a:spcPts val="0"/>
              </a:spcBef>
              <a:buNone/>
            </a:pPr>
            <a:r>
              <a:rPr lang="en-US" sz="3600" b="1" dirty="0" smtClean="0">
                <a:latin typeface="Corbel"/>
                <a:cs typeface="Corbel"/>
              </a:rPr>
              <a:t>Why Is This Important?</a:t>
            </a:r>
          </a:p>
          <a:p>
            <a:pPr marL="0" indent="0" algn="ctr">
              <a:spcBef>
                <a:spcPts val="0"/>
              </a:spcBef>
              <a:buNone/>
            </a:pPr>
            <a:endParaRPr lang="en-US" sz="3600" b="1" dirty="0">
              <a:latin typeface="Corbel"/>
              <a:cs typeface="Corbel"/>
            </a:endParaRPr>
          </a:p>
          <a:p>
            <a:pPr marL="0" indent="0" algn="ctr">
              <a:spcBef>
                <a:spcPts val="0"/>
              </a:spcBef>
              <a:buNone/>
            </a:pPr>
            <a:r>
              <a:rPr lang="en-US" sz="3600" b="1" dirty="0" smtClean="0">
                <a:latin typeface="Corbel"/>
                <a:cs typeface="Corbel"/>
              </a:rPr>
              <a:t>The </a:t>
            </a:r>
            <a:r>
              <a:rPr lang="en-US" sz="3600" b="1" dirty="0">
                <a:latin typeface="Corbel"/>
                <a:cs typeface="Corbel"/>
              </a:rPr>
              <a:t>good person out of his good treasure brings forth good, and the evil person out of his evil treasure brings forth evil</a:t>
            </a:r>
            <a:r>
              <a:rPr lang="en-US" sz="3600" b="1" dirty="0" smtClean="0">
                <a:latin typeface="Corbel"/>
                <a:cs typeface="Corbel"/>
              </a:rPr>
              <a:t>.</a:t>
            </a:r>
            <a:r>
              <a:rPr lang="en-US" sz="3600" b="1" dirty="0">
                <a:latin typeface="Corbel"/>
                <a:cs typeface="Corbel"/>
              </a:rPr>
              <a:t> I tell you, on the day of judgment people will give account for every careless word they </a:t>
            </a:r>
            <a:r>
              <a:rPr lang="en-US" sz="3600" b="1" dirty="0" smtClean="0">
                <a:latin typeface="Corbel"/>
                <a:cs typeface="Corbel"/>
              </a:rPr>
              <a:t>speak</a:t>
            </a:r>
          </a:p>
          <a:p>
            <a:pPr marL="0" indent="0" algn="ctr">
              <a:spcBef>
                <a:spcPts val="0"/>
              </a:spcBef>
              <a:buNone/>
            </a:pPr>
            <a:r>
              <a:rPr lang="en-US" sz="2800" b="1" dirty="0" smtClean="0">
                <a:latin typeface="Corbel"/>
                <a:cs typeface="Corbel"/>
              </a:rPr>
              <a:t>Matthew 12.35-36, ESV</a:t>
            </a:r>
            <a:endParaRPr lang="en-US" sz="3600" b="1" dirty="0" smtClean="0">
              <a:latin typeface="Corbel"/>
              <a:cs typeface="Corbel"/>
            </a:endParaRPr>
          </a:p>
        </p:txBody>
      </p:sp>
    </p:spTree>
    <p:extLst>
      <p:ext uri="{BB962C8B-B14F-4D97-AF65-F5344CB8AC3E}">
        <p14:creationId xmlns:p14="http://schemas.microsoft.com/office/powerpoint/2010/main" val="1562560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Corbel"/>
                <a:cs typeface="Corbel"/>
              </a:rPr>
              <a:t>Gossip Defined</a:t>
            </a:r>
            <a:endParaRPr lang="en-US" b="1" dirty="0">
              <a:latin typeface="Corbel"/>
              <a:cs typeface="Corbel"/>
            </a:endParaRPr>
          </a:p>
        </p:txBody>
      </p:sp>
      <p:sp>
        <p:nvSpPr>
          <p:cNvPr id="3" name="Content Placeholder 2"/>
          <p:cNvSpPr>
            <a:spLocks noGrp="1"/>
          </p:cNvSpPr>
          <p:nvPr>
            <p:ph idx="1"/>
          </p:nvPr>
        </p:nvSpPr>
        <p:spPr/>
        <p:txBody>
          <a:bodyPr>
            <a:normAutofit/>
          </a:bodyPr>
          <a:lstStyle/>
          <a:p>
            <a:pPr marL="0" indent="0">
              <a:spcBef>
                <a:spcPts val="0"/>
              </a:spcBef>
              <a:buNone/>
            </a:pPr>
            <a:r>
              <a:rPr lang="en-US" b="1" dirty="0" smtClean="0">
                <a:latin typeface="Corbel"/>
                <a:cs typeface="Corbel"/>
              </a:rPr>
              <a:t>Gossip</a:t>
            </a:r>
            <a:r>
              <a:rPr lang="en-US" b="1" dirty="0">
                <a:latin typeface="Corbel"/>
                <a:cs typeface="Corbel"/>
              </a:rPr>
              <a:t>: To talk about the personal lives of other people. </a:t>
            </a:r>
            <a:r>
              <a:rPr lang="en-US" sz="1600" b="1" dirty="0" err="1">
                <a:latin typeface="Corbel"/>
                <a:cs typeface="Corbel"/>
              </a:rPr>
              <a:t>www.merriam-webster.com</a:t>
            </a:r>
            <a:endParaRPr lang="en-US" sz="1600" b="1" dirty="0">
              <a:latin typeface="Corbel"/>
              <a:cs typeface="Corbel"/>
            </a:endParaRPr>
          </a:p>
          <a:p>
            <a:pPr marL="0" indent="0">
              <a:spcBef>
                <a:spcPts val="0"/>
              </a:spcBef>
              <a:buNone/>
            </a:pPr>
            <a:endParaRPr lang="en-US" b="1" dirty="0" smtClean="0">
              <a:latin typeface="Corbel"/>
              <a:cs typeface="Corbel"/>
            </a:endParaRPr>
          </a:p>
          <a:p>
            <a:pPr marL="0" indent="0">
              <a:spcBef>
                <a:spcPts val="0"/>
              </a:spcBef>
              <a:buNone/>
            </a:pPr>
            <a:r>
              <a:rPr lang="en-US" b="1" dirty="0" smtClean="0">
                <a:latin typeface="Corbel"/>
                <a:cs typeface="Corbel"/>
              </a:rPr>
              <a:t>Talebearing</a:t>
            </a:r>
            <a:r>
              <a:rPr lang="en-US" b="1" dirty="0">
                <a:latin typeface="Corbel"/>
                <a:cs typeface="Corbel"/>
              </a:rPr>
              <a:t>: A person who maliciously gossips or reveals secrets. </a:t>
            </a:r>
            <a:r>
              <a:rPr lang="en-US" sz="1600" b="1" dirty="0" err="1">
                <a:latin typeface="Corbel"/>
                <a:cs typeface="Corbel"/>
              </a:rPr>
              <a:t>www.oxforddictionaries.com</a:t>
            </a:r>
            <a:endParaRPr lang="en-US" sz="1600" b="1" dirty="0">
              <a:latin typeface="Corbel"/>
              <a:cs typeface="Corbel"/>
            </a:endParaRPr>
          </a:p>
          <a:p>
            <a:pPr marL="0" indent="0">
              <a:spcBef>
                <a:spcPts val="0"/>
              </a:spcBef>
              <a:buNone/>
            </a:pPr>
            <a:endParaRPr lang="en-US" b="1" dirty="0" smtClean="0">
              <a:latin typeface="Corbel"/>
              <a:cs typeface="Corbel"/>
            </a:endParaRPr>
          </a:p>
          <a:p>
            <a:pPr marL="0" indent="0">
              <a:spcBef>
                <a:spcPts val="0"/>
              </a:spcBef>
              <a:buNone/>
            </a:pPr>
            <a:r>
              <a:rPr lang="en-US" b="1" dirty="0" smtClean="0">
                <a:latin typeface="Corbel"/>
                <a:cs typeface="Corbel"/>
              </a:rPr>
              <a:t>Whispering</a:t>
            </a:r>
            <a:r>
              <a:rPr lang="en-US" b="1" dirty="0">
                <a:latin typeface="Corbel"/>
                <a:cs typeface="Corbel"/>
              </a:rPr>
              <a:t>: Spreading confidential and especially derogatory reports. </a:t>
            </a:r>
            <a:r>
              <a:rPr lang="en-US" sz="1600" b="1" dirty="0" err="1">
                <a:latin typeface="Corbel"/>
                <a:cs typeface="Corbel"/>
              </a:rPr>
              <a:t>www.merriam-</a:t>
            </a:r>
            <a:r>
              <a:rPr lang="en-US" sz="1600" b="1" dirty="0" err="1" smtClean="0">
                <a:latin typeface="Corbel"/>
                <a:cs typeface="Corbel"/>
              </a:rPr>
              <a:t>webster.com</a:t>
            </a:r>
            <a:endParaRPr lang="en-US" sz="1600" b="1" dirty="0">
              <a:latin typeface="Corbel"/>
              <a:cs typeface="Corbel"/>
            </a:endParaRPr>
          </a:p>
        </p:txBody>
      </p:sp>
    </p:spTree>
    <p:extLst>
      <p:ext uri="{BB962C8B-B14F-4D97-AF65-F5344CB8AC3E}">
        <p14:creationId xmlns:p14="http://schemas.microsoft.com/office/powerpoint/2010/main" val="2174593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Corbel"/>
                <a:cs typeface="Corbel"/>
              </a:rPr>
              <a:t>Gossip Defined</a:t>
            </a:r>
          </a:p>
        </p:txBody>
      </p:sp>
      <p:sp>
        <p:nvSpPr>
          <p:cNvPr id="3" name="Content Placeholder 2"/>
          <p:cNvSpPr>
            <a:spLocks noGrp="1"/>
          </p:cNvSpPr>
          <p:nvPr>
            <p:ph idx="1"/>
          </p:nvPr>
        </p:nvSpPr>
        <p:spPr/>
        <p:txBody>
          <a:bodyPr>
            <a:normAutofit/>
          </a:bodyPr>
          <a:lstStyle/>
          <a:p>
            <a:pPr marL="0" indent="0">
              <a:spcBef>
                <a:spcPts val="0"/>
              </a:spcBef>
              <a:buNone/>
            </a:pPr>
            <a:r>
              <a:rPr lang="en-US" b="1" dirty="0" smtClean="0">
                <a:latin typeface="Corbel"/>
                <a:cs typeface="Corbel"/>
              </a:rPr>
              <a:t>Slander</a:t>
            </a:r>
            <a:r>
              <a:rPr lang="en-US" b="1" dirty="0">
                <a:latin typeface="Corbel"/>
                <a:cs typeface="Corbel"/>
              </a:rPr>
              <a:t>: To make a false spoken statement that causes people to have a bad opinion of someone. </a:t>
            </a:r>
            <a:r>
              <a:rPr lang="en-US" sz="1600" b="1" dirty="0" err="1">
                <a:latin typeface="Corbel"/>
                <a:cs typeface="Corbel"/>
              </a:rPr>
              <a:t>www.merriam-webster.com</a:t>
            </a:r>
            <a:r>
              <a:rPr lang="en-US" sz="1600" b="1" dirty="0">
                <a:latin typeface="Corbel"/>
                <a:cs typeface="Corbel"/>
              </a:rPr>
              <a:t> </a:t>
            </a:r>
            <a:endParaRPr lang="en-US" sz="1600" b="1" dirty="0" smtClean="0">
              <a:latin typeface="Corbel"/>
              <a:cs typeface="Corbel"/>
            </a:endParaRPr>
          </a:p>
          <a:p>
            <a:pPr marL="0" indent="0">
              <a:spcBef>
                <a:spcPts val="0"/>
              </a:spcBef>
              <a:buNone/>
            </a:pPr>
            <a:endParaRPr lang="en-US" b="1" dirty="0" smtClean="0">
              <a:latin typeface="Corbel"/>
              <a:cs typeface="Corbel"/>
            </a:endParaRPr>
          </a:p>
          <a:p>
            <a:pPr marL="0" indent="0">
              <a:spcBef>
                <a:spcPts val="0"/>
              </a:spcBef>
              <a:buNone/>
            </a:pPr>
            <a:r>
              <a:rPr lang="en-US" b="1" dirty="0" smtClean="0">
                <a:latin typeface="Corbel"/>
                <a:cs typeface="Corbel"/>
              </a:rPr>
              <a:t>Tattling</a:t>
            </a:r>
            <a:r>
              <a:rPr lang="en-US" b="1" dirty="0">
                <a:latin typeface="Corbel"/>
                <a:cs typeface="Corbel"/>
              </a:rPr>
              <a:t>: Gossip; idle talk. </a:t>
            </a:r>
            <a:r>
              <a:rPr lang="en-US" sz="1600" b="1" dirty="0" err="1">
                <a:latin typeface="Corbel"/>
                <a:cs typeface="Corbel"/>
              </a:rPr>
              <a:t>www.oxforddictionaries.com</a:t>
            </a:r>
            <a:endParaRPr lang="en-US" sz="1600" b="1" dirty="0">
              <a:latin typeface="Corbel"/>
              <a:cs typeface="Corbel"/>
            </a:endParaRPr>
          </a:p>
          <a:p>
            <a:pPr marL="0" indent="0">
              <a:spcBef>
                <a:spcPts val="0"/>
              </a:spcBef>
              <a:buNone/>
            </a:pPr>
            <a:endParaRPr lang="en-US" b="1" dirty="0" smtClean="0">
              <a:latin typeface="Corbel"/>
              <a:cs typeface="Corbel"/>
            </a:endParaRPr>
          </a:p>
          <a:p>
            <a:pPr marL="0" indent="0">
              <a:spcBef>
                <a:spcPts val="0"/>
              </a:spcBef>
              <a:buNone/>
            </a:pPr>
            <a:r>
              <a:rPr lang="en-US" b="1" dirty="0" smtClean="0">
                <a:latin typeface="Corbel"/>
                <a:cs typeface="Corbel"/>
              </a:rPr>
              <a:t>Backbiting</a:t>
            </a:r>
            <a:r>
              <a:rPr lang="en-US" b="1" dirty="0">
                <a:latin typeface="Corbel"/>
                <a:cs typeface="Corbel"/>
              </a:rPr>
              <a:t>: Malicious talk about someone who is not present. </a:t>
            </a:r>
            <a:r>
              <a:rPr lang="en-US" sz="1600" b="1" dirty="0" err="1">
                <a:latin typeface="Corbel"/>
                <a:cs typeface="Corbel"/>
              </a:rPr>
              <a:t>www.oxforddictionaries.com</a:t>
            </a:r>
            <a:endParaRPr lang="en-US" sz="1600" b="1" dirty="0">
              <a:latin typeface="Corbel"/>
              <a:cs typeface="Corbel"/>
            </a:endParaRPr>
          </a:p>
        </p:txBody>
      </p:sp>
    </p:spTree>
    <p:extLst>
      <p:ext uri="{BB962C8B-B14F-4D97-AF65-F5344CB8AC3E}">
        <p14:creationId xmlns:p14="http://schemas.microsoft.com/office/powerpoint/2010/main" val="747680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Corbel"/>
                <a:cs typeface="Corbel"/>
              </a:rPr>
              <a:t>Biblical wisdom</a:t>
            </a:r>
            <a:endParaRPr lang="en-US" dirty="0"/>
          </a:p>
        </p:txBody>
      </p:sp>
      <p:sp>
        <p:nvSpPr>
          <p:cNvPr id="5" name="Text Placeholder 4"/>
          <p:cNvSpPr>
            <a:spLocks noGrp="1"/>
          </p:cNvSpPr>
          <p:nvPr>
            <p:ph type="body" idx="1"/>
          </p:nvPr>
        </p:nvSpPr>
        <p:spPr/>
        <p:txBody>
          <a:bodyPr/>
          <a:lstStyle/>
          <a:p>
            <a:r>
              <a:rPr lang="en-US" dirty="0" smtClean="0"/>
              <a:t>Sins of the Tongue: Gossip</a:t>
            </a:r>
            <a:endParaRPr lang="en-US" dirty="0"/>
          </a:p>
        </p:txBody>
      </p:sp>
    </p:spTree>
    <p:extLst>
      <p:ext uri="{BB962C8B-B14F-4D97-AF65-F5344CB8AC3E}">
        <p14:creationId xmlns:p14="http://schemas.microsoft.com/office/powerpoint/2010/main" val="1059792893"/>
      </p:ext>
    </p:extLst>
  </p:cSld>
  <p:clrMapOvr>
    <a:masterClrMapping/>
  </p:clrMapOvr>
  <mc:AlternateContent xmlns:mc="http://schemas.openxmlformats.org/markup-compatibility/2006" xmlns:p14="http://schemas.microsoft.com/office/powerpoint/2010/main">
    <mc:Choice Requires="p14">
      <p:transition spd="med">
        <p14:gallery dir="l"/>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Corbel"/>
                <a:cs typeface="Corbel"/>
              </a:rPr>
              <a:t>Gossip </a:t>
            </a:r>
            <a:r>
              <a:rPr lang="en-US" b="1" dirty="0" smtClean="0">
                <a:latin typeface="Corbel"/>
                <a:cs typeface="Corbel"/>
              </a:rPr>
              <a:t>Is Caused </a:t>
            </a:r>
            <a:r>
              <a:rPr lang="en-US" b="1" dirty="0">
                <a:latin typeface="Corbel"/>
                <a:cs typeface="Corbel"/>
              </a:rPr>
              <a:t>by </a:t>
            </a:r>
            <a:r>
              <a:rPr lang="en-US" b="1" dirty="0" smtClean="0">
                <a:latin typeface="Corbel"/>
                <a:cs typeface="Corbel"/>
              </a:rPr>
              <a:t>IDLENESS</a:t>
            </a:r>
            <a:endParaRPr lang="en-US" b="1" dirty="0">
              <a:latin typeface="Corbel"/>
              <a:cs typeface="Corbel"/>
            </a:endParaRPr>
          </a:p>
        </p:txBody>
      </p:sp>
      <p:sp>
        <p:nvSpPr>
          <p:cNvPr id="3" name="Content Placeholder 2"/>
          <p:cNvSpPr>
            <a:spLocks noGrp="1"/>
          </p:cNvSpPr>
          <p:nvPr>
            <p:ph idx="1"/>
          </p:nvPr>
        </p:nvSpPr>
        <p:spPr/>
        <p:txBody>
          <a:bodyPr>
            <a:normAutofit/>
          </a:bodyPr>
          <a:lstStyle/>
          <a:p>
            <a:pPr marL="0" indent="0" algn="ctr">
              <a:buNone/>
            </a:pPr>
            <a:r>
              <a:rPr lang="en-US" sz="4400" b="1" dirty="0" smtClean="0">
                <a:latin typeface="Corbel"/>
                <a:cs typeface="Corbel"/>
              </a:rPr>
              <a:t>Besides that, they learn to be idlers, going about from house to house, and not only idlers, but also gossips and busybodies, saying what they should not.</a:t>
            </a:r>
          </a:p>
          <a:p>
            <a:pPr marL="0" indent="0" algn="ctr">
              <a:buNone/>
            </a:pPr>
            <a:r>
              <a:rPr lang="en-US" sz="2800" b="1" dirty="0" smtClean="0">
                <a:latin typeface="Corbel"/>
                <a:cs typeface="Corbel"/>
              </a:rPr>
              <a:t>1 Timothy 5.13, ESV</a:t>
            </a:r>
          </a:p>
        </p:txBody>
      </p:sp>
    </p:spTree>
    <p:extLst>
      <p:ext uri="{BB962C8B-B14F-4D97-AF65-F5344CB8AC3E}">
        <p14:creationId xmlns:p14="http://schemas.microsoft.com/office/powerpoint/2010/main" val="30356643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Corbel"/>
                <a:cs typeface="Corbel"/>
              </a:rPr>
              <a:t>Gossip </a:t>
            </a:r>
            <a:r>
              <a:rPr lang="en-US" b="1" dirty="0" smtClean="0">
                <a:latin typeface="Corbel"/>
                <a:cs typeface="Corbel"/>
              </a:rPr>
              <a:t>Is Caused </a:t>
            </a:r>
            <a:r>
              <a:rPr lang="en-US" b="1" dirty="0">
                <a:latin typeface="Corbel"/>
                <a:cs typeface="Corbel"/>
              </a:rPr>
              <a:t>by </a:t>
            </a:r>
            <a:r>
              <a:rPr lang="en-US" b="1" dirty="0" smtClean="0">
                <a:latin typeface="Corbel"/>
                <a:cs typeface="Corbel"/>
              </a:rPr>
              <a:t>MEDDLING</a:t>
            </a:r>
            <a:endParaRPr lang="en-US" b="1" dirty="0">
              <a:latin typeface="Corbel"/>
              <a:cs typeface="Corbel"/>
            </a:endParaRPr>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pPr marL="0" indent="0" algn="ctr">
              <a:buNone/>
            </a:pPr>
            <a:r>
              <a:rPr lang="en-US" sz="5200" b="1" dirty="0" smtClean="0">
                <a:latin typeface="Corbel"/>
                <a:cs typeface="Corbel"/>
              </a:rPr>
              <a:t>For we hear that some among you walk in idleness, not busy at work, but busybodies.</a:t>
            </a:r>
          </a:p>
          <a:p>
            <a:pPr marL="0" indent="0" algn="ctr">
              <a:buNone/>
            </a:pPr>
            <a:r>
              <a:rPr lang="en-US" sz="3600" b="1" dirty="0" smtClean="0">
                <a:latin typeface="Corbel"/>
                <a:cs typeface="Corbel"/>
              </a:rPr>
              <a:t>2 Thessalonians 3.11, ESV</a:t>
            </a:r>
          </a:p>
          <a:p>
            <a:pPr marL="0" indent="0" algn="ctr">
              <a:buNone/>
            </a:pPr>
            <a:endParaRPr lang="en-US" sz="3600" b="1" dirty="0">
              <a:latin typeface="Corbel"/>
              <a:cs typeface="Corbel"/>
            </a:endParaRPr>
          </a:p>
          <a:p>
            <a:pPr marL="0" indent="0" algn="ctr">
              <a:buNone/>
            </a:pPr>
            <a:r>
              <a:rPr lang="en-US" sz="5200" b="1" dirty="0">
                <a:latin typeface="Corbel"/>
                <a:cs typeface="Corbel"/>
              </a:rPr>
              <a:t>But let none of you suffer as a murderer, a thief, an evildoer, or as a busybody in other people’s matters.</a:t>
            </a:r>
          </a:p>
          <a:p>
            <a:pPr marL="0" indent="0" algn="ctr">
              <a:buNone/>
            </a:pPr>
            <a:r>
              <a:rPr lang="en-US" sz="3600" b="1" dirty="0">
                <a:latin typeface="Corbel"/>
                <a:cs typeface="Corbel"/>
              </a:rPr>
              <a:t>1 Peter 4.15, </a:t>
            </a:r>
            <a:r>
              <a:rPr lang="en-US" sz="3600" b="1" dirty="0" smtClean="0">
                <a:latin typeface="Corbel"/>
                <a:cs typeface="Corbel"/>
              </a:rPr>
              <a:t>NKJV</a:t>
            </a:r>
            <a:endParaRPr lang="en-US" sz="3600" b="1" dirty="0">
              <a:latin typeface="Corbel"/>
              <a:cs typeface="Corbel"/>
            </a:endParaRPr>
          </a:p>
        </p:txBody>
      </p:sp>
    </p:spTree>
    <p:extLst>
      <p:ext uri="{BB962C8B-B14F-4D97-AF65-F5344CB8AC3E}">
        <p14:creationId xmlns:p14="http://schemas.microsoft.com/office/powerpoint/2010/main" val="29212985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latin typeface="Corbel"/>
                <a:cs typeface="Corbel"/>
              </a:rPr>
              <a:t>Gossip </a:t>
            </a:r>
            <a:r>
              <a:rPr lang="en-US" b="1" dirty="0" smtClean="0">
                <a:latin typeface="Corbel"/>
                <a:cs typeface="Corbel"/>
              </a:rPr>
              <a:t>Is Caused </a:t>
            </a:r>
            <a:r>
              <a:rPr lang="en-US" b="1" dirty="0">
                <a:latin typeface="Corbel"/>
                <a:cs typeface="Corbel"/>
              </a:rPr>
              <a:t>by </a:t>
            </a:r>
            <a:r>
              <a:rPr lang="en-US" b="1" dirty="0" smtClean="0">
                <a:latin typeface="Corbel"/>
                <a:cs typeface="Corbel"/>
              </a:rPr>
              <a:t>MEDDLING</a:t>
            </a:r>
            <a:endParaRPr lang="en-US" b="1" dirty="0">
              <a:latin typeface="Corbel"/>
              <a:cs typeface="Corbel"/>
            </a:endParaRPr>
          </a:p>
        </p:txBody>
      </p:sp>
      <p:sp>
        <p:nvSpPr>
          <p:cNvPr id="3" name="Content Placeholder 2"/>
          <p:cNvSpPr>
            <a:spLocks noGrp="1"/>
          </p:cNvSpPr>
          <p:nvPr>
            <p:ph idx="1"/>
          </p:nvPr>
        </p:nvSpPr>
        <p:spPr>
          <a:xfrm>
            <a:off x="457200" y="1600200"/>
            <a:ext cx="8229600" cy="5257800"/>
          </a:xfrm>
        </p:spPr>
        <p:txBody>
          <a:bodyPr>
            <a:normAutofit fontScale="62500" lnSpcReduction="20000"/>
          </a:bodyPr>
          <a:lstStyle/>
          <a:p>
            <a:pPr marL="0" indent="0" algn="ctr">
              <a:buNone/>
            </a:pPr>
            <a:r>
              <a:rPr lang="en-US" sz="5100" b="1" dirty="0">
                <a:latin typeface="Corbel"/>
                <a:cs typeface="Corbel"/>
              </a:rPr>
              <a:t>Now concerning brotherly love you have no need for anyone to write to you, for you yourselves have been taught by God to love one another, for that indeed is what you are doing to all the brothers throughout Macedonia. But we urge you, brothers, to do this more and more, and to aspire to live quietly, and to mind your own affairs, and to work with your hands, as we instructed you, so that you may walk properly before outsiders and be dependent on no one.</a:t>
            </a:r>
          </a:p>
          <a:p>
            <a:pPr marL="0" indent="0" algn="ctr">
              <a:buNone/>
            </a:pPr>
            <a:r>
              <a:rPr lang="en-US" sz="4500" b="1" dirty="0">
                <a:latin typeface="Corbel"/>
                <a:cs typeface="Corbel"/>
              </a:rPr>
              <a:t>1 Thessalonians </a:t>
            </a:r>
            <a:r>
              <a:rPr lang="en-US" sz="4500" b="1" dirty="0" smtClean="0">
                <a:latin typeface="Corbel"/>
                <a:cs typeface="Corbel"/>
              </a:rPr>
              <a:t>4.9-12, ESV</a:t>
            </a:r>
            <a:endParaRPr lang="en-US" sz="4500" b="1" dirty="0">
              <a:latin typeface="Corbel"/>
              <a:cs typeface="Corbel"/>
            </a:endParaRPr>
          </a:p>
        </p:txBody>
      </p:sp>
    </p:spTree>
    <p:extLst>
      <p:ext uri="{BB962C8B-B14F-4D97-AF65-F5344CB8AC3E}">
        <p14:creationId xmlns:p14="http://schemas.microsoft.com/office/powerpoint/2010/main" val="3578669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b="1" dirty="0" smtClean="0">
                <a:latin typeface="Corbel"/>
                <a:cs typeface="Corbel"/>
              </a:rPr>
              <a:t>Gossip Reveals SECRETS; AVOID Gossipers</a:t>
            </a:r>
            <a:endParaRPr lang="en-US" sz="3400" b="1" dirty="0">
              <a:latin typeface="Corbel"/>
              <a:cs typeface="Corbel"/>
            </a:endParaRPr>
          </a:p>
        </p:txBody>
      </p:sp>
      <p:sp>
        <p:nvSpPr>
          <p:cNvPr id="3" name="Content Placeholder 2"/>
          <p:cNvSpPr>
            <a:spLocks noGrp="1"/>
          </p:cNvSpPr>
          <p:nvPr>
            <p:ph idx="1"/>
          </p:nvPr>
        </p:nvSpPr>
        <p:spPr>
          <a:xfrm>
            <a:off x="398417" y="1600200"/>
            <a:ext cx="8347166" cy="5257800"/>
          </a:xfrm>
        </p:spPr>
        <p:txBody>
          <a:bodyPr>
            <a:normAutofit fontScale="92500"/>
          </a:bodyPr>
          <a:lstStyle/>
          <a:p>
            <a:pPr marL="0" indent="0" algn="ctr">
              <a:spcBef>
                <a:spcPts val="0"/>
              </a:spcBef>
              <a:buNone/>
            </a:pPr>
            <a:r>
              <a:rPr lang="en-US" sz="4100" b="1" dirty="0">
                <a:latin typeface="Corbel"/>
                <a:cs typeface="Corbel"/>
              </a:rPr>
              <a:t>Whoever goes about slandering reveals secrets, but he who is trustworthy in spirit keeps a thing covered.</a:t>
            </a:r>
          </a:p>
          <a:p>
            <a:pPr marL="0" indent="0" algn="ctr">
              <a:spcBef>
                <a:spcPts val="0"/>
              </a:spcBef>
              <a:buNone/>
            </a:pPr>
            <a:r>
              <a:rPr lang="en-US" sz="3000" b="1" dirty="0">
                <a:latin typeface="Corbel"/>
                <a:cs typeface="Corbel"/>
              </a:rPr>
              <a:t>Proverbs 11.13, </a:t>
            </a:r>
            <a:r>
              <a:rPr lang="en-US" sz="3000" b="1" dirty="0" smtClean="0">
                <a:latin typeface="Corbel"/>
                <a:cs typeface="Corbel"/>
              </a:rPr>
              <a:t>ESV</a:t>
            </a:r>
          </a:p>
          <a:p>
            <a:pPr marL="0" indent="0" algn="ctr">
              <a:spcBef>
                <a:spcPts val="0"/>
              </a:spcBef>
              <a:buNone/>
            </a:pPr>
            <a:endParaRPr lang="en-US" sz="4000" b="1" dirty="0">
              <a:latin typeface="Corbel"/>
              <a:cs typeface="Corbel"/>
            </a:endParaRPr>
          </a:p>
          <a:p>
            <a:pPr marL="0" indent="0" algn="ctr">
              <a:spcBef>
                <a:spcPts val="0"/>
              </a:spcBef>
              <a:buNone/>
            </a:pPr>
            <a:r>
              <a:rPr lang="en-US" sz="4300" b="1" dirty="0" smtClean="0">
                <a:latin typeface="Corbel"/>
                <a:cs typeface="Corbel"/>
              </a:rPr>
              <a:t>Whoever goes about slandering reveals secrets; therefore do not associate with a simple babbler.</a:t>
            </a:r>
          </a:p>
          <a:p>
            <a:pPr marL="0" indent="0" algn="ctr">
              <a:spcBef>
                <a:spcPts val="0"/>
              </a:spcBef>
              <a:buNone/>
            </a:pPr>
            <a:r>
              <a:rPr lang="en-US" sz="3000" b="1" dirty="0" smtClean="0">
                <a:latin typeface="Corbel"/>
                <a:cs typeface="Corbel"/>
              </a:rPr>
              <a:t>Proverbs 20.19, ESV</a:t>
            </a:r>
          </a:p>
        </p:txBody>
      </p:sp>
    </p:spTree>
    <p:extLst>
      <p:ext uri="{BB962C8B-B14F-4D97-AF65-F5344CB8AC3E}">
        <p14:creationId xmlns:p14="http://schemas.microsoft.com/office/powerpoint/2010/main" val="14950992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3046</TotalTime>
  <Words>918</Words>
  <Application>Microsoft Macintosh PowerPoint</Application>
  <PresentationFormat>On-screen Show (4:3)</PresentationFormat>
  <Paragraphs>119</Paragraphs>
  <Slides>23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Calibri</vt:lpstr>
      <vt:lpstr>Corbel</vt:lpstr>
      <vt:lpstr>Arial</vt:lpstr>
      <vt:lpstr>Office Theme</vt:lpstr>
      <vt:lpstr>PowerPoint Presentation</vt:lpstr>
      <vt:lpstr>Gossip Defined</vt:lpstr>
      <vt:lpstr>Gossip Defined</vt:lpstr>
      <vt:lpstr>Gossip Defined</vt:lpstr>
      <vt:lpstr>Biblical wisdom</vt:lpstr>
      <vt:lpstr>Gossip Is Caused by IDLENESS</vt:lpstr>
      <vt:lpstr>Gossip Is Caused by MEDDLING</vt:lpstr>
      <vt:lpstr>Gossip Is Caused by MEDDLING</vt:lpstr>
      <vt:lpstr>Gossip Reveals SECRETS; AVOID Gossipers</vt:lpstr>
      <vt:lpstr>Gossip Is Usually ONE-SIDED</vt:lpstr>
      <vt:lpstr>Gossip Taste GOOD; Listener Is GUILTY</vt:lpstr>
      <vt:lpstr>Gossip Brings ANGER</vt:lpstr>
      <vt:lpstr>Gossip FEEDS Strife and Quarreling</vt:lpstr>
      <vt:lpstr>Gossip Destroys FRIENDSHIPS</vt:lpstr>
      <vt:lpstr>Gossip Is CONDEMNED</vt:lpstr>
      <vt:lpstr>When Am I Gossiping?</vt:lpstr>
      <vt:lpstr>When Am I Gossiping?</vt:lpstr>
      <vt:lpstr>When Am I Gossiping?</vt:lpstr>
      <vt:lpstr>When Am I Gossiping?</vt:lpstr>
      <vt:lpstr>Questions to Consider</vt:lpstr>
      <vt:lpstr>PowerPoint Presentation</vt:lpstr>
      <vt:lpstr>Gossip Is Hatred And Worldliness</vt:lpstr>
      <vt:lpstr>PowerPoint Presentation</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Garlock</dc:creator>
  <cp:lastModifiedBy>Bryan Garlock</cp:lastModifiedBy>
  <cp:revision>166</cp:revision>
  <dcterms:created xsi:type="dcterms:W3CDTF">2015-07-16T21:13:01Z</dcterms:created>
  <dcterms:modified xsi:type="dcterms:W3CDTF">2017-05-07T05:47:04Z</dcterms:modified>
</cp:coreProperties>
</file>