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70" r:id="rId14"/>
    <p:sldId id="273" r:id="rId15"/>
    <p:sldId id="271" r:id="rId16"/>
    <p:sldId id="272" r:id="rId17"/>
    <p:sldId id="274" r:id="rId18"/>
    <p:sldId id="276" r:id="rId19"/>
    <p:sldId id="275" r:id="rId20"/>
    <p:sldId id="277" r:id="rId21"/>
    <p:sldId id="268" r:id="rId22"/>
    <p:sldId id="26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86D"/>
    <a:srgbClr val="ED74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92"/>
  </p:normalViewPr>
  <p:slideViewPr>
    <p:cSldViewPr snapToGrid="0" snapToObjects="1">
      <p:cViewPr>
        <p:scale>
          <a:sx n="100" d="100"/>
          <a:sy n="100" d="100"/>
        </p:scale>
        <p:origin x="76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5FC864-DEB3-D44C-B152-7279D447B29B}" type="datetimeFigureOut">
              <a:rPr lang="en-US" smtClean="0"/>
              <a:t>1/7/17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F58692-B15B-C54C-B646-D2A7098A91E9}" type="slidenum">
              <a:rPr lang="en-US" smtClean="0"/>
              <a:t>‹#›</a:t>
            </a:fld>
            <a:endParaRPr lang="en-US"/>
          </a:p>
        </p:txBody>
      </p:sp>
    </p:spTree>
    <p:extLst>
      <p:ext uri="{BB962C8B-B14F-4D97-AF65-F5344CB8AC3E}">
        <p14:creationId xmlns:p14="http://schemas.microsoft.com/office/powerpoint/2010/main" val="1050389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F58692-B15B-C54C-B646-D2A7098A91E9}" type="slidenum">
              <a:rPr lang="en-US" smtClean="0"/>
              <a:t>22</a:t>
            </a:fld>
            <a:endParaRPr lang="en-US"/>
          </a:p>
        </p:txBody>
      </p:sp>
    </p:spTree>
    <p:extLst>
      <p:ext uri="{BB962C8B-B14F-4D97-AF65-F5344CB8AC3E}">
        <p14:creationId xmlns:p14="http://schemas.microsoft.com/office/powerpoint/2010/main" val="1925106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E83B9-25CB-4448-B4A0-5764CDB88EF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E83B9-25CB-4448-B4A0-5764CDB88E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E83B9-25CB-4448-B4A0-5764CDB88E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bg1"/>
                </a:solidFill>
                <a:latin typeface="Corbel" charset="0"/>
                <a:ea typeface="Corbel" charset="0"/>
                <a:cs typeface="Corbe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lnSpc>
                <a:spcPct val="100000"/>
              </a:lnSpc>
              <a:spcBef>
                <a:spcPts val="0"/>
              </a:spcBef>
              <a:buNone/>
              <a:defRPr b="1">
                <a:solidFill>
                  <a:schemeClr val="bg1"/>
                </a:solidFill>
                <a:latin typeface="Corbel" charset="0"/>
                <a:ea typeface="Corbel" charset="0"/>
                <a:cs typeface="Corbel" charset="0"/>
              </a:defRPr>
            </a:lvl1pPr>
            <a:lvl2pPr marL="457200" indent="0">
              <a:lnSpc>
                <a:spcPct val="100000"/>
              </a:lnSpc>
              <a:spcBef>
                <a:spcPts val="0"/>
              </a:spcBef>
              <a:buNone/>
              <a:defRPr b="1">
                <a:solidFill>
                  <a:schemeClr val="bg1"/>
                </a:solidFill>
                <a:latin typeface="Corbel" charset="0"/>
                <a:ea typeface="Corbel" charset="0"/>
                <a:cs typeface="Corbel" charset="0"/>
              </a:defRPr>
            </a:lvl2pPr>
            <a:lvl3pPr marL="914400" indent="0">
              <a:lnSpc>
                <a:spcPct val="100000"/>
              </a:lnSpc>
              <a:spcBef>
                <a:spcPts val="0"/>
              </a:spcBef>
              <a:buNone/>
              <a:defRPr b="1">
                <a:solidFill>
                  <a:schemeClr val="bg1"/>
                </a:solidFill>
                <a:latin typeface="Corbel" charset="0"/>
                <a:ea typeface="Corbel" charset="0"/>
                <a:cs typeface="Corbel" charset="0"/>
              </a:defRPr>
            </a:lvl3pPr>
            <a:lvl4pPr marL="1371600" indent="0">
              <a:lnSpc>
                <a:spcPct val="100000"/>
              </a:lnSpc>
              <a:spcBef>
                <a:spcPts val="0"/>
              </a:spcBef>
              <a:buNone/>
              <a:defRPr b="1">
                <a:solidFill>
                  <a:schemeClr val="bg1"/>
                </a:solidFill>
                <a:latin typeface="Corbel" charset="0"/>
                <a:ea typeface="Corbel" charset="0"/>
                <a:cs typeface="Corbel" charset="0"/>
              </a:defRPr>
            </a:lvl4pPr>
            <a:lvl5pPr marL="1828800" indent="0">
              <a:lnSpc>
                <a:spcPct val="100000"/>
              </a:lnSpc>
              <a:spcBef>
                <a:spcPts val="0"/>
              </a:spcBef>
              <a:buNone/>
              <a:defRPr b="1">
                <a:solidFill>
                  <a:schemeClr val="bg1"/>
                </a:solidFill>
                <a:latin typeface="Corbel" charset="0"/>
                <a:ea typeface="Corbel" charset="0"/>
                <a:cs typeface="Corbe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z="1400" b="1">
                <a:solidFill>
                  <a:schemeClr val="bg1"/>
                </a:solidFill>
                <a:latin typeface="Corbel" charset="0"/>
                <a:ea typeface="Corbel" charset="0"/>
                <a:cs typeface="Corbel" charset="0"/>
              </a:defRPr>
            </a:lvl1pPr>
          </a:lstStyle>
          <a:p>
            <a:r>
              <a:rPr lang="en-US" smtClean="0"/>
              <a:t>txkchurch.com</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E83B9-25CB-4448-B4A0-5764CDB88EF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E83B9-25CB-4448-B4A0-5764CDB88EF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E83B9-25CB-4448-B4A0-5764CDB88E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txkchurch.com</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FE83B9-25CB-4448-B4A0-5764CDB88EF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txkchurch.com</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FE83B9-25CB-4448-B4A0-5764CDB88E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txkchurch.com</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FE83B9-25CB-4448-B4A0-5764CDB88E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E83B9-25CB-4448-B4A0-5764CDB88EF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E83B9-25CB-4448-B4A0-5764CDB88EF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txkchurch.com</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FE83B9-25CB-4448-B4A0-5764CDB88EFB}" type="slidenum">
              <a:rPr lang="en-US" smtClean="0"/>
              <a:t>‹#›</a:t>
            </a:fld>
            <a:endParaRPr lang="en-US"/>
          </a:p>
        </p:txBody>
      </p:sp>
    </p:spTree>
    <p:extLst>
      <p:ext uri="{BB962C8B-B14F-4D97-AF65-F5344CB8AC3E}">
        <p14:creationId xmlns:p14="http://schemas.microsoft.com/office/powerpoint/2010/main" val="143827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28627" y="2386462"/>
            <a:ext cx="5986436" cy="2085077"/>
            <a:chOff x="228627" y="2371730"/>
            <a:chExt cx="5986436" cy="2085077"/>
          </a:xfrm>
        </p:grpSpPr>
        <p:sp>
          <p:nvSpPr>
            <p:cNvPr id="4" name="TextBox 3"/>
            <p:cNvSpPr txBox="1"/>
            <p:nvPr/>
          </p:nvSpPr>
          <p:spPr>
            <a:xfrm>
              <a:off x="242915" y="2371730"/>
              <a:ext cx="5972148" cy="907941"/>
            </a:xfrm>
            <a:prstGeom prst="rect">
              <a:avLst/>
            </a:prstGeom>
            <a:noFill/>
          </p:spPr>
          <p:txBody>
            <a:bodyPr wrap="square" rtlCol="0">
              <a:spAutoFit/>
            </a:bodyPr>
            <a:lstStyle/>
            <a:p>
              <a:r>
                <a:rPr lang="en-US" sz="5300" b="1" dirty="0" smtClean="0">
                  <a:solidFill>
                    <a:schemeClr val="bg1"/>
                  </a:solidFill>
                  <a:latin typeface="Avenir Next" charset="0"/>
                  <a:ea typeface="Avenir Next" charset="0"/>
                  <a:cs typeface="Avenir Next" charset="0"/>
                </a:rPr>
                <a:t>IMPROVING</a:t>
              </a:r>
              <a:endParaRPr lang="en-US" sz="4000" dirty="0" smtClean="0">
                <a:solidFill>
                  <a:schemeClr val="bg1"/>
                </a:solidFill>
                <a:latin typeface="Avenir Next" charset="0"/>
                <a:ea typeface="Avenir Next" charset="0"/>
                <a:cs typeface="Avenir Next" charset="0"/>
              </a:endParaRPr>
            </a:p>
          </p:txBody>
        </p:sp>
        <p:sp>
          <p:nvSpPr>
            <p:cNvPr id="5" name="Rectangle 4"/>
            <p:cNvSpPr/>
            <p:nvPr/>
          </p:nvSpPr>
          <p:spPr>
            <a:xfrm>
              <a:off x="228627" y="2887147"/>
              <a:ext cx="5761193" cy="1569660"/>
            </a:xfrm>
            <a:prstGeom prst="rect">
              <a:avLst/>
            </a:prstGeom>
          </p:spPr>
          <p:txBody>
            <a:bodyPr wrap="none">
              <a:spAutoFit/>
            </a:bodyPr>
            <a:lstStyle/>
            <a:p>
              <a:pPr lvl="0"/>
              <a:r>
                <a:rPr lang="en-US" sz="9600" dirty="0">
                  <a:solidFill>
                    <a:prstClr val="white"/>
                  </a:solidFill>
                  <a:latin typeface="Avenir Next" charset="0"/>
                  <a:ea typeface="Avenir Next" charset="0"/>
                  <a:cs typeface="Avenir Next" charset="0"/>
                </a:rPr>
                <a:t>WORSHIP</a:t>
              </a:r>
              <a:endParaRPr lang="en-US" sz="6600" dirty="0">
                <a:solidFill>
                  <a:prstClr val="white"/>
                </a:solidFill>
                <a:latin typeface="Avenir Next" charset="0"/>
                <a:ea typeface="Avenir Next" charset="0"/>
                <a:cs typeface="Avenir Next" charset="0"/>
              </a:endParaRPr>
            </a:p>
          </p:txBody>
        </p:sp>
        <p:sp>
          <p:nvSpPr>
            <p:cNvPr id="6" name="Rectangle 5"/>
            <p:cNvSpPr/>
            <p:nvPr/>
          </p:nvSpPr>
          <p:spPr>
            <a:xfrm>
              <a:off x="4389173" y="2471757"/>
              <a:ext cx="1292341" cy="707886"/>
            </a:xfrm>
            <a:prstGeom prst="rect">
              <a:avLst/>
            </a:prstGeom>
          </p:spPr>
          <p:txBody>
            <a:bodyPr wrap="none">
              <a:spAutoFit/>
            </a:bodyPr>
            <a:lstStyle/>
            <a:p>
              <a:pPr lvl="0"/>
              <a:r>
                <a:rPr lang="en-US" sz="4000">
                  <a:solidFill>
                    <a:prstClr val="white"/>
                  </a:solidFill>
                  <a:latin typeface="Avenir Next" charset="0"/>
                  <a:ea typeface="Avenir Next" charset="0"/>
                  <a:cs typeface="Avenir Next" charset="0"/>
                </a:rPr>
                <a:t>OUR</a:t>
              </a:r>
              <a:endParaRPr lang="en-US" sz="4000" dirty="0">
                <a:solidFill>
                  <a:prstClr val="white"/>
                </a:solidFill>
                <a:latin typeface="Avenir Next" charset="0"/>
                <a:ea typeface="Avenir Next" charset="0"/>
                <a:cs typeface="Avenir Next" charset="0"/>
              </a:endParaRPr>
            </a:p>
          </p:txBody>
        </p:sp>
      </p:grpSp>
      <p:sp>
        <p:nvSpPr>
          <p:cNvPr id="8" name="TextBox 7"/>
          <p:cNvSpPr txBox="1"/>
          <p:nvPr/>
        </p:nvSpPr>
        <p:spPr>
          <a:xfrm>
            <a:off x="228627" y="4040652"/>
            <a:ext cx="5452887" cy="430887"/>
          </a:xfrm>
          <a:prstGeom prst="rect">
            <a:avLst/>
          </a:prstGeom>
          <a:noFill/>
        </p:spPr>
        <p:txBody>
          <a:bodyPr wrap="square" rtlCol="0">
            <a:spAutoFit/>
          </a:bodyPr>
          <a:lstStyle/>
          <a:p>
            <a:pPr algn="ctr"/>
            <a:r>
              <a:rPr lang="en-US" sz="2200" dirty="0" smtClean="0">
                <a:solidFill>
                  <a:schemeClr val="bg1"/>
                </a:solidFill>
                <a:latin typeface="Avenir Next" charset="0"/>
                <a:ea typeface="Avenir Next" charset="0"/>
                <a:cs typeface="Avenir Next" charset="0"/>
              </a:rPr>
              <a:t>How to experience </a:t>
            </a:r>
            <a:r>
              <a:rPr lang="en-US" sz="2200" smtClean="0">
                <a:solidFill>
                  <a:schemeClr val="bg1"/>
                </a:solidFill>
                <a:latin typeface="Avenir Next" charset="0"/>
                <a:ea typeface="Avenir Next" charset="0"/>
                <a:cs typeface="Avenir Next" charset="0"/>
              </a:rPr>
              <a:t>meaningful worship</a:t>
            </a:r>
            <a:endParaRPr lang="en-US" sz="2200" dirty="0">
              <a:solidFill>
                <a:schemeClr val="bg1"/>
              </a:solidFill>
              <a:latin typeface="Avenir Next" charset="0"/>
              <a:ea typeface="Avenir Next" charset="0"/>
              <a:cs typeface="Avenir Next" charset="0"/>
            </a:endParaRPr>
          </a:p>
        </p:txBody>
      </p:sp>
    </p:spTree>
    <p:extLst>
      <p:ext uri="{BB962C8B-B14F-4D97-AF65-F5344CB8AC3E}">
        <p14:creationId xmlns:p14="http://schemas.microsoft.com/office/powerpoint/2010/main" val="121082162"/>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550" y="1825625"/>
            <a:ext cx="7886700" cy="4351338"/>
          </a:xfrm>
        </p:spPr>
        <p:txBody>
          <a:bodyPr>
            <a:normAutofit/>
          </a:bodyPr>
          <a:lstStyle/>
          <a:p>
            <a:r>
              <a:rPr lang="en-US" dirty="0" smtClean="0">
                <a:latin typeface="Avenir Next" charset="0"/>
                <a:ea typeface="Avenir Next" charset="0"/>
                <a:cs typeface="Avenir Next" charset="0"/>
              </a:rPr>
              <a:t>Worship </a:t>
            </a:r>
            <a:r>
              <a:rPr lang="en-US" dirty="0">
                <a:latin typeface="Avenir Next" charset="0"/>
                <a:ea typeface="Avenir Next" charset="0"/>
                <a:cs typeface="Avenir Next" charset="0"/>
              </a:rPr>
              <a:t>may lack both spirit and </a:t>
            </a:r>
            <a:r>
              <a:rPr lang="en-US" dirty="0" smtClean="0">
                <a:latin typeface="Avenir Next" charset="0"/>
                <a:ea typeface="Avenir Next" charset="0"/>
                <a:cs typeface="Avenir Next" charset="0"/>
              </a:rPr>
              <a:t>truth.</a:t>
            </a:r>
          </a:p>
          <a:p>
            <a:endParaRPr lang="en-US" dirty="0" smtClean="0">
              <a:latin typeface="Avenir Next" charset="0"/>
              <a:ea typeface="Avenir Next" charset="0"/>
              <a:cs typeface="Avenir Next" charset="0"/>
            </a:endParaRPr>
          </a:p>
          <a:p>
            <a:r>
              <a:rPr lang="en-US" dirty="0" smtClean="0">
                <a:latin typeface="Avenir Next" charset="0"/>
                <a:ea typeface="Avenir Next" charset="0"/>
                <a:cs typeface="Avenir Next" charset="0"/>
              </a:rPr>
              <a:t>Worship </a:t>
            </a:r>
            <a:r>
              <a:rPr lang="en-US" dirty="0">
                <a:latin typeface="Avenir Next" charset="0"/>
                <a:ea typeface="Avenir Next" charset="0"/>
                <a:cs typeface="Avenir Next" charset="0"/>
              </a:rPr>
              <a:t>may also possess one and not the </a:t>
            </a:r>
            <a:r>
              <a:rPr lang="en-US" dirty="0" smtClean="0">
                <a:latin typeface="Avenir Next" charset="0"/>
                <a:ea typeface="Avenir Next" charset="0"/>
                <a:cs typeface="Avenir Next" charset="0"/>
              </a:rPr>
              <a:t>other.</a:t>
            </a:r>
          </a:p>
          <a:p>
            <a:endParaRPr lang="en-US" dirty="0">
              <a:latin typeface="Avenir Next" charset="0"/>
              <a:ea typeface="Avenir Next" charset="0"/>
              <a:cs typeface="Avenir Next" charset="0"/>
            </a:endParaRPr>
          </a:p>
          <a:p>
            <a:r>
              <a:rPr lang="en-US" dirty="0">
                <a:latin typeface="Avenir Next" charset="0"/>
                <a:ea typeface="Avenir Next" charset="0"/>
                <a:cs typeface="Avenir Next" charset="0"/>
              </a:rPr>
              <a:t>Which kind of worship is better</a:t>
            </a:r>
            <a:r>
              <a:rPr lang="en-US" dirty="0" smtClean="0">
                <a:latin typeface="Avenir Next" charset="0"/>
                <a:ea typeface="Avenir Next" charset="0"/>
                <a:cs typeface="Avenir Next" charset="0"/>
              </a:rPr>
              <a:t>?</a:t>
            </a:r>
            <a:endParaRPr lang="en-US" dirty="0">
              <a:latin typeface="Avenir Next" charset="0"/>
              <a:ea typeface="Avenir Next" charset="0"/>
              <a:cs typeface="Avenir Next" charset="0"/>
            </a:endParaRPr>
          </a:p>
        </p:txBody>
      </p:sp>
      <p:sp>
        <p:nvSpPr>
          <p:cNvPr id="2" name="Title 1"/>
          <p:cNvSpPr>
            <a:spLocks noGrp="1"/>
          </p:cNvSpPr>
          <p:nvPr>
            <p:ph type="title"/>
          </p:nvPr>
        </p:nvSpPr>
        <p:spPr>
          <a:xfrm>
            <a:off x="336550" y="365126"/>
            <a:ext cx="7886700" cy="1325563"/>
          </a:xfrm>
        </p:spPr>
        <p:txBody>
          <a:bodyPr/>
          <a:lstStyle/>
          <a:p>
            <a:r>
              <a:rPr lang="en-US" dirty="0" smtClean="0">
                <a:latin typeface="Avenir Next" charset="0"/>
                <a:ea typeface="Avenir Next" charset="0"/>
                <a:cs typeface="Avenir Next" charset="0"/>
              </a:rPr>
              <a:t>Spirit and Truth</a:t>
            </a:r>
            <a:endParaRPr lang="en-US" dirty="0">
              <a:latin typeface="Avenir Next" charset="0"/>
              <a:ea typeface="Avenir Next" charset="0"/>
              <a:cs typeface="Avenir Next" charset="0"/>
            </a:endParaRPr>
          </a:p>
        </p:txBody>
      </p:sp>
      <p:sp>
        <p:nvSpPr>
          <p:cNvPr id="22" name="Rectangle 21"/>
          <p:cNvSpPr/>
          <p:nvPr/>
        </p:nvSpPr>
        <p:spPr>
          <a:xfrm>
            <a:off x="-5590" y="0"/>
            <a:ext cx="9144000" cy="6858000"/>
          </a:xfrm>
          <a:prstGeom prst="rect">
            <a:avLst/>
          </a:prstGeom>
          <a:solidFill>
            <a:schemeClr val="dk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23"/>
          <p:cNvGrpSpPr>
            <a:grpSpLocks/>
          </p:cNvGrpSpPr>
          <p:nvPr/>
        </p:nvGrpSpPr>
        <p:grpSpPr bwMode="auto">
          <a:xfrm>
            <a:off x="808038" y="1981199"/>
            <a:ext cx="3154362" cy="3154363"/>
            <a:chOff x="557" y="1728"/>
            <a:chExt cx="1987" cy="1987"/>
          </a:xfrm>
        </p:grpSpPr>
        <p:grpSp>
          <p:nvGrpSpPr>
            <p:cNvPr id="5" name="Group 12"/>
            <p:cNvGrpSpPr>
              <a:grpSpLocks/>
            </p:cNvGrpSpPr>
            <p:nvPr/>
          </p:nvGrpSpPr>
          <p:grpSpPr bwMode="auto">
            <a:xfrm>
              <a:off x="557" y="1728"/>
              <a:ext cx="1987" cy="1987"/>
              <a:chOff x="1440" y="720"/>
              <a:chExt cx="2305" cy="2304"/>
            </a:xfrm>
          </p:grpSpPr>
          <p:sp>
            <p:nvSpPr>
              <p:cNvPr id="8" name="Oval 7"/>
              <p:cNvSpPr>
                <a:spLocks noChangeArrowheads="1"/>
              </p:cNvSpPr>
              <p:nvPr/>
            </p:nvSpPr>
            <p:spPr bwMode="auto">
              <a:xfrm>
                <a:off x="1440" y="720"/>
                <a:ext cx="2303" cy="2303"/>
              </a:xfrm>
              <a:prstGeom prst="ellipse">
                <a:avLst/>
              </a:prstGeom>
              <a:solidFill>
                <a:schemeClr val="accent2">
                  <a:lumMod val="75000"/>
                </a:schemeClr>
              </a:solidFill>
              <a:ln w="19050">
                <a:solidFill>
                  <a:srgbClr val="000000"/>
                </a:solidFill>
                <a:round/>
                <a:headEnd/>
                <a:tailEnd/>
              </a:ln>
              <a:effectLst/>
            </p:spPr>
            <p:txBody>
              <a:bodyPr wrap="none" anchor="ctr"/>
              <a:lstStyle/>
              <a:p>
                <a:endParaRPr lang="en-US" dirty="0">
                  <a:latin typeface="Times New Roman" pitchFamily="18" charset="0"/>
                </a:endParaRPr>
              </a:p>
            </p:txBody>
          </p:sp>
          <p:sp>
            <p:nvSpPr>
              <p:cNvPr id="9" name="Arc 14"/>
              <p:cNvSpPr>
                <a:spLocks/>
              </p:cNvSpPr>
              <p:nvPr/>
            </p:nvSpPr>
            <p:spPr bwMode="auto">
              <a:xfrm>
                <a:off x="1441" y="721"/>
                <a:ext cx="2304" cy="2303"/>
              </a:xfrm>
              <a:custGeom>
                <a:avLst/>
                <a:gdLst>
                  <a:gd name="G0" fmla="+- 21600 0 0"/>
                  <a:gd name="G1" fmla="+- 21600 0 0"/>
                  <a:gd name="G2" fmla="+- 21600 0 0"/>
                  <a:gd name="T0" fmla="*/ 33709 w 43200"/>
                  <a:gd name="T1" fmla="*/ 3714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33709" y="3713"/>
                    </a:moveTo>
                    <a:cubicBezTo>
                      <a:pt x="39644" y="7731"/>
                      <a:pt x="43200" y="14432"/>
                      <a:pt x="43200" y="21600"/>
                    </a:cubicBezTo>
                    <a:cubicBezTo>
                      <a:pt x="43200" y="33529"/>
                      <a:pt x="33529" y="43200"/>
                      <a:pt x="21600" y="43200"/>
                    </a:cubicBezTo>
                    <a:cubicBezTo>
                      <a:pt x="9670" y="43200"/>
                      <a:pt x="0" y="33529"/>
                      <a:pt x="0" y="21600"/>
                    </a:cubicBezTo>
                    <a:cubicBezTo>
                      <a:pt x="-1" y="9670"/>
                      <a:pt x="9670" y="0"/>
                      <a:pt x="21599" y="0"/>
                    </a:cubicBezTo>
                  </a:path>
                  <a:path w="43200" h="43200" stroke="0" extrusionOk="0">
                    <a:moveTo>
                      <a:pt x="33709" y="3713"/>
                    </a:moveTo>
                    <a:cubicBezTo>
                      <a:pt x="39644" y="7731"/>
                      <a:pt x="43200" y="14432"/>
                      <a:pt x="43200" y="21600"/>
                    </a:cubicBezTo>
                    <a:cubicBezTo>
                      <a:pt x="43200" y="33529"/>
                      <a:pt x="33529" y="43200"/>
                      <a:pt x="21600" y="43200"/>
                    </a:cubicBezTo>
                    <a:cubicBezTo>
                      <a:pt x="9670" y="43200"/>
                      <a:pt x="0" y="33529"/>
                      <a:pt x="0" y="21600"/>
                    </a:cubicBezTo>
                    <a:cubicBezTo>
                      <a:pt x="-1" y="9670"/>
                      <a:pt x="9670" y="0"/>
                      <a:pt x="21599" y="0"/>
                    </a:cubicBezTo>
                    <a:lnTo>
                      <a:pt x="21600" y="21600"/>
                    </a:lnTo>
                    <a:close/>
                  </a:path>
                </a:pathLst>
              </a:custGeom>
              <a:solidFill>
                <a:schemeClr val="accent1">
                  <a:lumMod val="75000"/>
                </a:schemeClr>
              </a:solidFill>
              <a:ln w="19050">
                <a:solidFill>
                  <a:srgbClr val="000000"/>
                </a:solidFill>
                <a:round/>
                <a:headEnd/>
                <a:tailEnd/>
              </a:ln>
            </p:spPr>
            <p:txBody>
              <a:bodyPr/>
              <a:lstStyle/>
              <a:p>
                <a:endParaRPr lang="en-US" dirty="0">
                  <a:latin typeface="Times New Roman" pitchFamily="18" charset="0"/>
                </a:endParaRPr>
              </a:p>
            </p:txBody>
          </p:sp>
        </p:grpSp>
        <p:sp>
          <p:nvSpPr>
            <p:cNvPr id="6" name="Text Box 7"/>
            <p:cNvSpPr txBox="1">
              <a:spLocks noChangeArrowheads="1"/>
            </p:cNvSpPr>
            <p:nvPr/>
          </p:nvSpPr>
          <p:spPr bwMode="auto">
            <a:xfrm>
              <a:off x="1008" y="2937"/>
              <a:ext cx="1104" cy="519"/>
            </a:xfrm>
            <a:prstGeom prst="rect">
              <a:avLst/>
            </a:prstGeom>
            <a:noFill/>
            <a:ln w="9525">
              <a:noFill/>
              <a:miter lim="800000"/>
              <a:headEnd/>
              <a:tailEnd/>
            </a:ln>
            <a:effectLst/>
          </p:spPr>
          <p:txBody>
            <a:bodyPr>
              <a:spAutoFit/>
            </a:bodyPr>
            <a:lstStyle/>
            <a:p>
              <a:pPr>
                <a:spcBef>
                  <a:spcPct val="50000"/>
                </a:spcBef>
              </a:pPr>
              <a:r>
                <a:rPr lang="en-US" sz="4800" b="1" dirty="0">
                  <a:solidFill>
                    <a:schemeClr val="bg1"/>
                  </a:solidFill>
                  <a:latin typeface="Corbel" charset="0"/>
                  <a:ea typeface="Corbel" charset="0"/>
                  <a:cs typeface="Corbel" charset="0"/>
                </a:rPr>
                <a:t>Spirit</a:t>
              </a:r>
            </a:p>
          </p:txBody>
        </p:sp>
        <p:sp>
          <p:nvSpPr>
            <p:cNvPr id="7" name="Text Box 8"/>
            <p:cNvSpPr txBox="1">
              <a:spLocks noChangeArrowheads="1"/>
            </p:cNvSpPr>
            <p:nvPr/>
          </p:nvSpPr>
          <p:spPr bwMode="auto">
            <a:xfrm>
              <a:off x="1536" y="1814"/>
              <a:ext cx="576" cy="250"/>
            </a:xfrm>
            <a:prstGeom prst="rect">
              <a:avLst/>
            </a:prstGeom>
            <a:noFill/>
            <a:ln w="9525">
              <a:noFill/>
              <a:miter lim="800000"/>
              <a:headEnd/>
              <a:tailEnd/>
            </a:ln>
            <a:effectLst/>
          </p:spPr>
          <p:txBody>
            <a:bodyPr>
              <a:spAutoFit/>
            </a:bodyPr>
            <a:lstStyle/>
            <a:p>
              <a:pPr>
                <a:spcBef>
                  <a:spcPct val="50000"/>
                </a:spcBef>
              </a:pPr>
              <a:r>
                <a:rPr lang="en-US" sz="2000" b="1" dirty="0">
                  <a:solidFill>
                    <a:schemeClr val="bg1"/>
                  </a:solidFill>
                  <a:latin typeface="Corbel" charset="0"/>
                  <a:ea typeface="Corbel" charset="0"/>
                  <a:cs typeface="Corbel" charset="0"/>
                </a:rPr>
                <a:t>Truth</a:t>
              </a:r>
            </a:p>
          </p:txBody>
        </p:sp>
      </p:grpSp>
      <p:grpSp>
        <p:nvGrpSpPr>
          <p:cNvPr id="10" name="Group 24"/>
          <p:cNvGrpSpPr>
            <a:grpSpLocks/>
          </p:cNvGrpSpPr>
          <p:nvPr/>
        </p:nvGrpSpPr>
        <p:grpSpPr bwMode="auto">
          <a:xfrm>
            <a:off x="5181600" y="1981199"/>
            <a:ext cx="3154363" cy="3154363"/>
            <a:chOff x="3600" y="1680"/>
            <a:chExt cx="1987" cy="1987"/>
          </a:xfrm>
        </p:grpSpPr>
        <p:grpSp>
          <p:nvGrpSpPr>
            <p:cNvPr id="11" name="Group 15"/>
            <p:cNvGrpSpPr>
              <a:grpSpLocks/>
            </p:cNvGrpSpPr>
            <p:nvPr/>
          </p:nvGrpSpPr>
          <p:grpSpPr bwMode="auto">
            <a:xfrm flipH="1" flipV="1">
              <a:off x="3600" y="1680"/>
              <a:ext cx="1987" cy="1987"/>
              <a:chOff x="2640" y="1152"/>
              <a:chExt cx="1871" cy="1871"/>
            </a:xfrm>
          </p:grpSpPr>
          <p:sp>
            <p:nvSpPr>
              <p:cNvPr id="14" name="Oval 16"/>
              <p:cNvSpPr>
                <a:spLocks noChangeArrowheads="1"/>
              </p:cNvSpPr>
              <p:nvPr/>
            </p:nvSpPr>
            <p:spPr bwMode="auto">
              <a:xfrm>
                <a:off x="2640" y="1152"/>
                <a:ext cx="1869" cy="1870"/>
              </a:xfrm>
              <a:prstGeom prst="ellipse">
                <a:avLst/>
              </a:prstGeom>
              <a:solidFill>
                <a:schemeClr val="accent2">
                  <a:lumMod val="75000"/>
                </a:schemeClr>
              </a:solidFill>
              <a:ln w="19050">
                <a:solidFill>
                  <a:srgbClr val="000000"/>
                </a:solidFill>
                <a:round/>
                <a:headEnd/>
                <a:tailEnd/>
              </a:ln>
              <a:effectLst/>
            </p:spPr>
            <p:txBody>
              <a:bodyPr wrap="none" anchor="ctr"/>
              <a:lstStyle/>
              <a:p>
                <a:endParaRPr lang="en-US" dirty="0">
                  <a:latin typeface="Times New Roman" pitchFamily="18" charset="0"/>
                </a:endParaRPr>
              </a:p>
            </p:txBody>
          </p:sp>
          <p:sp>
            <p:nvSpPr>
              <p:cNvPr id="15" name="Arc 17"/>
              <p:cNvSpPr>
                <a:spLocks/>
              </p:cNvSpPr>
              <p:nvPr/>
            </p:nvSpPr>
            <p:spPr bwMode="auto">
              <a:xfrm>
                <a:off x="2641" y="1153"/>
                <a:ext cx="1870" cy="1870"/>
              </a:xfrm>
              <a:custGeom>
                <a:avLst/>
                <a:gdLst>
                  <a:gd name="G0" fmla="+- 21600 0 0"/>
                  <a:gd name="G1" fmla="+- 21600 0 0"/>
                  <a:gd name="G2" fmla="+- 21600 0 0"/>
                  <a:gd name="T0" fmla="*/ 33709 w 43200"/>
                  <a:gd name="T1" fmla="*/ 3714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33709" y="3713"/>
                    </a:moveTo>
                    <a:cubicBezTo>
                      <a:pt x="39644" y="7731"/>
                      <a:pt x="43200" y="14432"/>
                      <a:pt x="43200" y="21600"/>
                    </a:cubicBezTo>
                    <a:cubicBezTo>
                      <a:pt x="43200" y="33529"/>
                      <a:pt x="33529" y="43200"/>
                      <a:pt x="21600" y="43200"/>
                    </a:cubicBezTo>
                    <a:cubicBezTo>
                      <a:pt x="9670" y="43200"/>
                      <a:pt x="0" y="33529"/>
                      <a:pt x="0" y="21600"/>
                    </a:cubicBezTo>
                    <a:cubicBezTo>
                      <a:pt x="-1" y="9670"/>
                      <a:pt x="9670" y="0"/>
                      <a:pt x="21599" y="0"/>
                    </a:cubicBezTo>
                  </a:path>
                  <a:path w="43200" h="43200" stroke="0" extrusionOk="0">
                    <a:moveTo>
                      <a:pt x="33709" y="3713"/>
                    </a:moveTo>
                    <a:cubicBezTo>
                      <a:pt x="39644" y="7731"/>
                      <a:pt x="43200" y="14432"/>
                      <a:pt x="43200" y="21600"/>
                    </a:cubicBezTo>
                    <a:cubicBezTo>
                      <a:pt x="43200" y="33529"/>
                      <a:pt x="33529" y="43200"/>
                      <a:pt x="21600" y="43200"/>
                    </a:cubicBezTo>
                    <a:cubicBezTo>
                      <a:pt x="9670" y="43200"/>
                      <a:pt x="0" y="33529"/>
                      <a:pt x="0" y="21600"/>
                    </a:cubicBezTo>
                    <a:cubicBezTo>
                      <a:pt x="-1" y="9670"/>
                      <a:pt x="9670" y="0"/>
                      <a:pt x="21599" y="0"/>
                    </a:cubicBezTo>
                    <a:lnTo>
                      <a:pt x="21600" y="21600"/>
                    </a:lnTo>
                    <a:close/>
                  </a:path>
                </a:pathLst>
              </a:custGeom>
              <a:solidFill>
                <a:schemeClr val="accent1">
                  <a:lumMod val="75000"/>
                </a:schemeClr>
              </a:solidFill>
              <a:ln w="19050">
                <a:solidFill>
                  <a:srgbClr val="000000"/>
                </a:solidFill>
                <a:round/>
                <a:headEnd/>
                <a:tailEnd/>
              </a:ln>
            </p:spPr>
            <p:txBody>
              <a:bodyPr rot="10800000"/>
              <a:lstStyle/>
              <a:p>
                <a:endParaRPr lang="en-US" dirty="0">
                  <a:latin typeface="Times New Roman" pitchFamily="18" charset="0"/>
                </a:endParaRPr>
              </a:p>
            </p:txBody>
          </p:sp>
        </p:grpSp>
        <p:sp>
          <p:nvSpPr>
            <p:cNvPr id="12" name="Text Box 21"/>
            <p:cNvSpPr txBox="1">
              <a:spLocks noChangeArrowheads="1"/>
            </p:cNvSpPr>
            <p:nvPr/>
          </p:nvSpPr>
          <p:spPr bwMode="auto">
            <a:xfrm>
              <a:off x="4032" y="1977"/>
              <a:ext cx="1104" cy="519"/>
            </a:xfrm>
            <a:prstGeom prst="rect">
              <a:avLst/>
            </a:prstGeom>
            <a:noFill/>
            <a:ln w="9525">
              <a:noFill/>
              <a:miter lim="800000"/>
              <a:headEnd/>
              <a:tailEnd/>
            </a:ln>
            <a:effectLst/>
          </p:spPr>
          <p:txBody>
            <a:bodyPr>
              <a:spAutoFit/>
            </a:bodyPr>
            <a:lstStyle/>
            <a:p>
              <a:pPr algn="r">
                <a:spcBef>
                  <a:spcPct val="50000"/>
                </a:spcBef>
              </a:pPr>
              <a:r>
                <a:rPr lang="en-US" sz="4800" b="1" dirty="0">
                  <a:solidFill>
                    <a:schemeClr val="bg1"/>
                  </a:solidFill>
                  <a:latin typeface="Corbel" charset="0"/>
                  <a:ea typeface="Corbel" charset="0"/>
                  <a:cs typeface="Corbel" charset="0"/>
                </a:rPr>
                <a:t>Truth</a:t>
              </a:r>
            </a:p>
          </p:txBody>
        </p:sp>
        <p:sp>
          <p:nvSpPr>
            <p:cNvPr id="13" name="Text Box 22"/>
            <p:cNvSpPr txBox="1">
              <a:spLocks noChangeArrowheads="1"/>
            </p:cNvSpPr>
            <p:nvPr/>
          </p:nvSpPr>
          <p:spPr bwMode="auto">
            <a:xfrm>
              <a:off x="4080" y="3312"/>
              <a:ext cx="576" cy="250"/>
            </a:xfrm>
            <a:prstGeom prst="rect">
              <a:avLst/>
            </a:prstGeom>
            <a:noFill/>
            <a:ln w="9525">
              <a:noFill/>
              <a:miter lim="800000"/>
              <a:headEnd/>
              <a:tailEnd/>
            </a:ln>
            <a:effectLst/>
          </p:spPr>
          <p:txBody>
            <a:bodyPr>
              <a:spAutoFit/>
            </a:bodyPr>
            <a:lstStyle/>
            <a:p>
              <a:pPr>
                <a:spcBef>
                  <a:spcPct val="50000"/>
                </a:spcBef>
              </a:pPr>
              <a:r>
                <a:rPr lang="en-US" sz="2000" b="1" dirty="0">
                  <a:solidFill>
                    <a:schemeClr val="bg1"/>
                  </a:solidFill>
                  <a:latin typeface="Corbel" charset="0"/>
                  <a:ea typeface="Corbel" charset="0"/>
                  <a:cs typeface="Corbel" charset="0"/>
                </a:rPr>
                <a:t>Spirit</a:t>
              </a:r>
            </a:p>
          </p:txBody>
        </p:sp>
      </p:grpSp>
      <p:grpSp>
        <p:nvGrpSpPr>
          <p:cNvPr id="16" name="Group 61"/>
          <p:cNvGrpSpPr>
            <a:grpSpLocks/>
          </p:cNvGrpSpPr>
          <p:nvPr/>
        </p:nvGrpSpPr>
        <p:grpSpPr bwMode="auto">
          <a:xfrm>
            <a:off x="2173287" y="1512449"/>
            <a:ext cx="4570413" cy="4570413"/>
            <a:chOff x="1632" y="1104"/>
            <a:chExt cx="2304" cy="2304"/>
          </a:xfrm>
        </p:grpSpPr>
        <p:grpSp>
          <p:nvGrpSpPr>
            <p:cNvPr id="17" name="Group 62"/>
            <p:cNvGrpSpPr>
              <a:grpSpLocks/>
            </p:cNvGrpSpPr>
            <p:nvPr/>
          </p:nvGrpSpPr>
          <p:grpSpPr bwMode="auto">
            <a:xfrm>
              <a:off x="1632" y="1104"/>
              <a:ext cx="2304" cy="2304"/>
              <a:chOff x="1439" y="719"/>
              <a:chExt cx="2304" cy="2304"/>
            </a:xfrm>
          </p:grpSpPr>
          <p:sp>
            <p:nvSpPr>
              <p:cNvPr id="20" name="Oval 63"/>
              <p:cNvSpPr>
                <a:spLocks noChangeArrowheads="1"/>
              </p:cNvSpPr>
              <p:nvPr/>
            </p:nvSpPr>
            <p:spPr bwMode="auto">
              <a:xfrm>
                <a:off x="1440" y="720"/>
                <a:ext cx="2303" cy="2303"/>
              </a:xfrm>
              <a:prstGeom prst="ellipse">
                <a:avLst/>
              </a:prstGeom>
              <a:solidFill>
                <a:schemeClr val="accent2">
                  <a:lumMod val="75000"/>
                </a:schemeClr>
              </a:solidFill>
              <a:ln w="19050">
                <a:solidFill>
                  <a:srgbClr val="000000"/>
                </a:solidFill>
                <a:round/>
                <a:headEnd/>
                <a:tailEnd/>
              </a:ln>
              <a:effectLst/>
            </p:spPr>
            <p:txBody>
              <a:bodyPr wrap="none" anchor="ctr"/>
              <a:lstStyle/>
              <a:p>
                <a:endParaRPr lang="en-US" dirty="0">
                  <a:latin typeface="Times New Roman" pitchFamily="18" charset="0"/>
                </a:endParaRPr>
              </a:p>
            </p:txBody>
          </p:sp>
          <p:sp>
            <p:nvSpPr>
              <p:cNvPr id="21" name="Arc 64"/>
              <p:cNvSpPr>
                <a:spLocks/>
              </p:cNvSpPr>
              <p:nvPr/>
            </p:nvSpPr>
            <p:spPr bwMode="auto">
              <a:xfrm>
                <a:off x="1439" y="719"/>
                <a:ext cx="1152" cy="2303"/>
              </a:xfrm>
              <a:custGeom>
                <a:avLst/>
                <a:gdLst>
                  <a:gd name="G0" fmla="+- 21600 0 0"/>
                  <a:gd name="G1" fmla="+- 21600 0 0"/>
                  <a:gd name="G2" fmla="+- 21600 0 0"/>
                  <a:gd name="T0" fmla="*/ 21525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525" y="43199"/>
                    </a:moveTo>
                    <a:cubicBezTo>
                      <a:pt x="9625" y="43158"/>
                      <a:pt x="0" y="33500"/>
                      <a:pt x="0" y="21600"/>
                    </a:cubicBezTo>
                    <a:cubicBezTo>
                      <a:pt x="-1" y="9670"/>
                      <a:pt x="9670" y="0"/>
                      <a:pt x="21599" y="0"/>
                    </a:cubicBezTo>
                  </a:path>
                  <a:path w="21600" h="43200" stroke="0" extrusionOk="0">
                    <a:moveTo>
                      <a:pt x="21525" y="43199"/>
                    </a:moveTo>
                    <a:cubicBezTo>
                      <a:pt x="9625" y="43158"/>
                      <a:pt x="0" y="33500"/>
                      <a:pt x="0" y="21600"/>
                    </a:cubicBezTo>
                    <a:cubicBezTo>
                      <a:pt x="-1" y="9670"/>
                      <a:pt x="9670" y="0"/>
                      <a:pt x="21599" y="0"/>
                    </a:cubicBezTo>
                    <a:lnTo>
                      <a:pt x="21600" y="21600"/>
                    </a:lnTo>
                    <a:close/>
                  </a:path>
                </a:pathLst>
              </a:custGeom>
              <a:solidFill>
                <a:schemeClr val="accent1">
                  <a:lumMod val="75000"/>
                </a:schemeClr>
              </a:solidFill>
              <a:ln w="19050">
                <a:solidFill>
                  <a:srgbClr val="000000"/>
                </a:solidFill>
                <a:round/>
                <a:headEnd/>
                <a:tailEnd/>
              </a:ln>
            </p:spPr>
            <p:txBody>
              <a:bodyPr/>
              <a:lstStyle/>
              <a:p>
                <a:endParaRPr lang="en-US" dirty="0">
                  <a:latin typeface="Times New Roman" pitchFamily="18" charset="0"/>
                </a:endParaRPr>
              </a:p>
            </p:txBody>
          </p:sp>
        </p:grpSp>
        <p:sp>
          <p:nvSpPr>
            <p:cNvPr id="18" name="Text Box 65"/>
            <p:cNvSpPr txBox="1">
              <a:spLocks noChangeArrowheads="1"/>
            </p:cNvSpPr>
            <p:nvPr/>
          </p:nvSpPr>
          <p:spPr bwMode="auto">
            <a:xfrm>
              <a:off x="1728" y="2016"/>
              <a:ext cx="1008" cy="461"/>
            </a:xfrm>
            <a:prstGeom prst="rect">
              <a:avLst/>
            </a:prstGeom>
            <a:noFill/>
            <a:ln w="9525">
              <a:noFill/>
              <a:miter lim="800000"/>
              <a:headEnd/>
              <a:tailEnd/>
            </a:ln>
            <a:effectLst/>
          </p:spPr>
          <p:txBody>
            <a:bodyPr>
              <a:spAutoFit/>
            </a:bodyPr>
            <a:lstStyle/>
            <a:p>
              <a:pPr algn="ctr">
                <a:spcBef>
                  <a:spcPct val="50000"/>
                </a:spcBef>
              </a:pPr>
              <a:r>
                <a:rPr lang="en-US" sz="5400" b="1" dirty="0">
                  <a:solidFill>
                    <a:schemeClr val="bg1"/>
                  </a:solidFill>
                  <a:latin typeface="Corbel" charset="0"/>
                  <a:ea typeface="Corbel" charset="0"/>
                  <a:cs typeface="Corbel" charset="0"/>
                </a:rPr>
                <a:t>Spirit</a:t>
              </a:r>
            </a:p>
          </p:txBody>
        </p:sp>
        <p:sp>
          <p:nvSpPr>
            <p:cNvPr id="19" name="Text Box 66"/>
            <p:cNvSpPr txBox="1">
              <a:spLocks noChangeArrowheads="1"/>
            </p:cNvSpPr>
            <p:nvPr/>
          </p:nvSpPr>
          <p:spPr bwMode="auto">
            <a:xfrm>
              <a:off x="2832" y="2016"/>
              <a:ext cx="1008" cy="461"/>
            </a:xfrm>
            <a:prstGeom prst="rect">
              <a:avLst/>
            </a:prstGeom>
            <a:noFill/>
            <a:ln w="9525">
              <a:noFill/>
              <a:miter lim="800000"/>
              <a:headEnd/>
              <a:tailEnd/>
            </a:ln>
            <a:effectLst/>
          </p:spPr>
          <p:txBody>
            <a:bodyPr>
              <a:spAutoFit/>
            </a:bodyPr>
            <a:lstStyle/>
            <a:p>
              <a:pPr algn="ctr">
                <a:spcBef>
                  <a:spcPct val="50000"/>
                </a:spcBef>
              </a:pPr>
              <a:r>
                <a:rPr lang="en-US" sz="5400" b="1" dirty="0">
                  <a:solidFill>
                    <a:schemeClr val="bg1"/>
                  </a:solidFill>
                  <a:latin typeface="Corbel" charset="0"/>
                  <a:ea typeface="Corbel" charset="0"/>
                  <a:cs typeface="Corbel" charset="0"/>
                </a:rPr>
                <a:t>Truth</a:t>
              </a:r>
            </a:p>
          </p:txBody>
        </p:sp>
      </p:grpSp>
      <p:grpSp>
        <p:nvGrpSpPr>
          <p:cNvPr id="23" name="Group 61"/>
          <p:cNvGrpSpPr>
            <a:grpSpLocks/>
          </p:cNvGrpSpPr>
          <p:nvPr/>
        </p:nvGrpSpPr>
        <p:grpSpPr bwMode="auto">
          <a:xfrm>
            <a:off x="2173287" y="1512449"/>
            <a:ext cx="4570413" cy="4570413"/>
            <a:chOff x="1632" y="1104"/>
            <a:chExt cx="2304" cy="2304"/>
          </a:xfrm>
        </p:grpSpPr>
        <p:grpSp>
          <p:nvGrpSpPr>
            <p:cNvPr id="24" name="Group 62"/>
            <p:cNvGrpSpPr>
              <a:grpSpLocks/>
            </p:cNvGrpSpPr>
            <p:nvPr/>
          </p:nvGrpSpPr>
          <p:grpSpPr bwMode="auto">
            <a:xfrm>
              <a:off x="1632" y="1104"/>
              <a:ext cx="2304" cy="2304"/>
              <a:chOff x="1439" y="719"/>
              <a:chExt cx="2304" cy="2304"/>
            </a:xfrm>
          </p:grpSpPr>
          <p:sp>
            <p:nvSpPr>
              <p:cNvPr id="27" name="Oval 63"/>
              <p:cNvSpPr>
                <a:spLocks noChangeArrowheads="1"/>
              </p:cNvSpPr>
              <p:nvPr/>
            </p:nvSpPr>
            <p:spPr bwMode="auto">
              <a:xfrm>
                <a:off x="1440" y="720"/>
                <a:ext cx="2303" cy="2303"/>
              </a:xfrm>
              <a:prstGeom prst="ellipse">
                <a:avLst/>
              </a:prstGeom>
              <a:solidFill>
                <a:schemeClr val="accent2">
                  <a:lumMod val="75000"/>
                </a:schemeClr>
              </a:solidFill>
              <a:ln w="19050">
                <a:solidFill>
                  <a:srgbClr val="000000"/>
                </a:solidFill>
                <a:round/>
                <a:headEnd/>
                <a:tailEnd/>
              </a:ln>
              <a:effectLst/>
            </p:spPr>
            <p:txBody>
              <a:bodyPr wrap="none" anchor="ctr"/>
              <a:lstStyle/>
              <a:p>
                <a:endParaRPr lang="en-US" dirty="0">
                  <a:latin typeface="Times New Roman" pitchFamily="18" charset="0"/>
                </a:endParaRPr>
              </a:p>
            </p:txBody>
          </p:sp>
          <p:sp>
            <p:nvSpPr>
              <p:cNvPr id="28" name="Arc 64"/>
              <p:cNvSpPr>
                <a:spLocks/>
              </p:cNvSpPr>
              <p:nvPr/>
            </p:nvSpPr>
            <p:spPr bwMode="auto">
              <a:xfrm>
                <a:off x="1439" y="719"/>
                <a:ext cx="1152" cy="2303"/>
              </a:xfrm>
              <a:custGeom>
                <a:avLst/>
                <a:gdLst>
                  <a:gd name="G0" fmla="+- 21600 0 0"/>
                  <a:gd name="G1" fmla="+- 21600 0 0"/>
                  <a:gd name="G2" fmla="+- 21600 0 0"/>
                  <a:gd name="T0" fmla="*/ 21525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525" y="43199"/>
                    </a:moveTo>
                    <a:cubicBezTo>
                      <a:pt x="9625" y="43158"/>
                      <a:pt x="0" y="33500"/>
                      <a:pt x="0" y="21600"/>
                    </a:cubicBezTo>
                    <a:cubicBezTo>
                      <a:pt x="-1" y="9670"/>
                      <a:pt x="9670" y="0"/>
                      <a:pt x="21599" y="0"/>
                    </a:cubicBezTo>
                  </a:path>
                  <a:path w="21600" h="43200" stroke="0" extrusionOk="0">
                    <a:moveTo>
                      <a:pt x="21525" y="43199"/>
                    </a:moveTo>
                    <a:cubicBezTo>
                      <a:pt x="9625" y="43158"/>
                      <a:pt x="0" y="33500"/>
                      <a:pt x="0" y="21600"/>
                    </a:cubicBezTo>
                    <a:cubicBezTo>
                      <a:pt x="-1" y="9670"/>
                      <a:pt x="9670" y="0"/>
                      <a:pt x="21599" y="0"/>
                    </a:cubicBezTo>
                    <a:lnTo>
                      <a:pt x="21600" y="21600"/>
                    </a:lnTo>
                    <a:close/>
                  </a:path>
                </a:pathLst>
              </a:custGeom>
              <a:solidFill>
                <a:schemeClr val="tx1"/>
              </a:solidFill>
              <a:ln w="19050">
                <a:solidFill>
                  <a:srgbClr val="000000"/>
                </a:solidFill>
                <a:round/>
                <a:headEnd/>
                <a:tailEnd/>
              </a:ln>
            </p:spPr>
            <p:txBody>
              <a:bodyPr/>
              <a:lstStyle/>
              <a:p>
                <a:endParaRPr lang="en-US" dirty="0">
                  <a:latin typeface="Times New Roman" pitchFamily="18" charset="0"/>
                </a:endParaRPr>
              </a:p>
            </p:txBody>
          </p:sp>
        </p:grpSp>
        <p:sp>
          <p:nvSpPr>
            <p:cNvPr id="25" name="Text Box 65"/>
            <p:cNvSpPr txBox="1">
              <a:spLocks noChangeArrowheads="1"/>
            </p:cNvSpPr>
            <p:nvPr/>
          </p:nvSpPr>
          <p:spPr bwMode="auto">
            <a:xfrm>
              <a:off x="1728" y="2016"/>
              <a:ext cx="1008" cy="461"/>
            </a:xfrm>
            <a:prstGeom prst="rect">
              <a:avLst/>
            </a:prstGeom>
            <a:noFill/>
            <a:ln w="9525">
              <a:noFill/>
              <a:miter lim="800000"/>
              <a:headEnd/>
              <a:tailEnd/>
            </a:ln>
            <a:effectLst/>
          </p:spPr>
          <p:txBody>
            <a:bodyPr>
              <a:spAutoFit/>
            </a:bodyPr>
            <a:lstStyle/>
            <a:p>
              <a:pPr algn="ctr">
                <a:spcBef>
                  <a:spcPct val="50000"/>
                </a:spcBef>
              </a:pPr>
              <a:r>
                <a:rPr lang="en-US" sz="5400" b="1" dirty="0">
                  <a:latin typeface="Corbel" charset="0"/>
                  <a:ea typeface="Corbel" charset="0"/>
                  <a:cs typeface="Corbel" charset="0"/>
                </a:rPr>
                <a:t>Spirit</a:t>
              </a:r>
            </a:p>
          </p:txBody>
        </p:sp>
        <p:sp>
          <p:nvSpPr>
            <p:cNvPr id="26" name="Text Box 66"/>
            <p:cNvSpPr txBox="1">
              <a:spLocks noChangeArrowheads="1"/>
            </p:cNvSpPr>
            <p:nvPr/>
          </p:nvSpPr>
          <p:spPr bwMode="auto">
            <a:xfrm>
              <a:off x="2832" y="2016"/>
              <a:ext cx="1008" cy="461"/>
            </a:xfrm>
            <a:prstGeom prst="rect">
              <a:avLst/>
            </a:prstGeom>
            <a:noFill/>
            <a:ln w="9525">
              <a:noFill/>
              <a:miter lim="800000"/>
              <a:headEnd/>
              <a:tailEnd/>
            </a:ln>
            <a:effectLst/>
          </p:spPr>
          <p:txBody>
            <a:bodyPr>
              <a:spAutoFit/>
            </a:bodyPr>
            <a:lstStyle/>
            <a:p>
              <a:pPr algn="ctr">
                <a:spcBef>
                  <a:spcPct val="50000"/>
                </a:spcBef>
              </a:pPr>
              <a:r>
                <a:rPr lang="en-US" sz="5400" b="1" dirty="0">
                  <a:solidFill>
                    <a:schemeClr val="bg1"/>
                  </a:solidFill>
                  <a:latin typeface="Corbel" charset="0"/>
                  <a:ea typeface="Corbel" charset="0"/>
                  <a:cs typeface="Corbel" charset="0"/>
                </a:rPr>
                <a:t>Truth</a:t>
              </a:r>
            </a:p>
          </p:txBody>
        </p:sp>
      </p:grpSp>
      <p:sp>
        <p:nvSpPr>
          <p:cNvPr id="29" name="Date Placeholder 28"/>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74264918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23" presetClass="entr" presetSubtype="528"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ppt_x</p:attrName>
                                        </p:attrNameLst>
                                      </p:cBhvr>
                                      <p:tavLst>
                                        <p:tav tm="0">
                                          <p:val>
                                            <p:fltVal val="0.5"/>
                                          </p:val>
                                        </p:tav>
                                        <p:tav tm="100000">
                                          <p:val>
                                            <p:strVal val="#ppt_x"/>
                                          </p:val>
                                        </p:tav>
                                      </p:tavLst>
                                    </p:anim>
                                    <p:anim calcmode="lin" valueType="num">
                                      <p:cBhvr>
                                        <p:cTn id="28" dur="500" fill="hold"/>
                                        <p:tgtEl>
                                          <p:spTgt spid="4"/>
                                        </p:tgtEl>
                                        <p:attrNameLst>
                                          <p:attrName>ppt_y</p:attrName>
                                        </p:attrNameLst>
                                      </p:cBhvr>
                                      <p:tavLst>
                                        <p:tav tm="0">
                                          <p:val>
                                            <p:fltVal val="0.5"/>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528"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 calcmode="lin" valueType="num">
                                      <p:cBhvr>
                                        <p:cTn id="35" dur="500" fill="hold"/>
                                        <p:tgtEl>
                                          <p:spTgt spid="10"/>
                                        </p:tgtEl>
                                        <p:attrNameLst>
                                          <p:attrName>ppt_x</p:attrName>
                                        </p:attrNameLst>
                                      </p:cBhvr>
                                      <p:tavLst>
                                        <p:tav tm="0">
                                          <p:val>
                                            <p:fltVal val="0.5"/>
                                          </p:val>
                                        </p:tav>
                                        <p:tav tm="100000">
                                          <p:val>
                                            <p:strVal val="#ppt_x"/>
                                          </p:val>
                                        </p:tav>
                                      </p:tavLst>
                                    </p:anim>
                                    <p:anim calcmode="lin" valueType="num">
                                      <p:cBhvr>
                                        <p:cTn id="36" dur="500" fill="hold"/>
                                        <p:tgtEl>
                                          <p:spTgt spid="10"/>
                                        </p:tgtEl>
                                        <p:attrNameLst>
                                          <p:attrName>ppt_y</p:attrName>
                                        </p:attrNameLst>
                                      </p:cBhvr>
                                      <p:tavLst>
                                        <p:tav tm="0">
                                          <p:val>
                                            <p:fltVal val="0.5"/>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nodeType="clickEffect">
                                  <p:stCondLst>
                                    <p:cond delay="0"/>
                                  </p:stCondLst>
                                  <p:childTnLst>
                                    <p:animEffect transition="out" filter="fade">
                                      <p:cBhvr>
                                        <p:cTn id="40" dur="500"/>
                                        <p:tgtEl>
                                          <p:spTgt spid="4"/>
                                        </p:tgtEl>
                                      </p:cBhvr>
                                    </p:animEffect>
                                    <p:set>
                                      <p:cBhvr>
                                        <p:cTn id="41" dur="1" fill="hold">
                                          <p:stCondLst>
                                            <p:cond delay="499"/>
                                          </p:stCondLst>
                                        </p:cTn>
                                        <p:tgtEl>
                                          <p:spTgt spid="4"/>
                                        </p:tgtEl>
                                        <p:attrNameLst>
                                          <p:attrName>style.visibility</p:attrName>
                                        </p:attrNameLst>
                                      </p:cBhvr>
                                      <p:to>
                                        <p:strVal val="hidden"/>
                                      </p:to>
                                    </p:set>
                                  </p:childTnLst>
                                </p:cTn>
                              </p:par>
                              <p:par>
                                <p:cTn id="42" presetID="10" presetClass="exit" presetSubtype="0" fill="hold" nodeType="withEffect">
                                  <p:stCondLst>
                                    <p:cond delay="0"/>
                                  </p:stCondLst>
                                  <p:childTnLst>
                                    <p:animEffect transition="out" filter="fade">
                                      <p:cBhvr>
                                        <p:cTn id="43" dur="500"/>
                                        <p:tgtEl>
                                          <p:spTgt spid="10"/>
                                        </p:tgtEl>
                                      </p:cBhvr>
                                    </p:animEffect>
                                    <p:set>
                                      <p:cBhvr>
                                        <p:cTn id="44" dur="1" fill="hold">
                                          <p:stCondLst>
                                            <p:cond delay="499"/>
                                          </p:stCondLst>
                                        </p:cTn>
                                        <p:tgtEl>
                                          <p:spTgt spid="10"/>
                                        </p:tgtEl>
                                        <p:attrNameLst>
                                          <p:attrName>style.visibility</p:attrName>
                                        </p:attrNameLst>
                                      </p:cBhvr>
                                      <p:to>
                                        <p:strVal val="hidden"/>
                                      </p:to>
                                    </p:set>
                                  </p:childTnLst>
                                </p:cTn>
                              </p:par>
                              <p:par>
                                <p:cTn id="45" presetID="23" presetClass="entr" presetSubtype="528"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 calcmode="lin" valueType="num">
                                      <p:cBhvr>
                                        <p:cTn id="49" dur="500" fill="hold"/>
                                        <p:tgtEl>
                                          <p:spTgt spid="16"/>
                                        </p:tgtEl>
                                        <p:attrNameLst>
                                          <p:attrName>ppt_x</p:attrName>
                                        </p:attrNameLst>
                                      </p:cBhvr>
                                      <p:tavLst>
                                        <p:tav tm="0">
                                          <p:val>
                                            <p:fltVal val="0.5"/>
                                          </p:val>
                                        </p:tav>
                                        <p:tav tm="100000">
                                          <p:val>
                                            <p:strVal val="#ppt_x"/>
                                          </p:val>
                                        </p:tav>
                                      </p:tavLst>
                                    </p:anim>
                                    <p:anim calcmode="lin" valueType="num">
                                      <p:cBhvr>
                                        <p:cTn id="50" dur="500" fill="hold"/>
                                        <p:tgtEl>
                                          <p:spTgt spid="16"/>
                                        </p:tgtEl>
                                        <p:attrNameLst>
                                          <p:attrName>ppt_y</p:attrName>
                                        </p:attrNameLst>
                                      </p:cBhvr>
                                      <p:tavLst>
                                        <p:tav tm="0">
                                          <p:val>
                                            <p:fltVal val="0.5"/>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365126"/>
            <a:ext cx="7886700" cy="1325563"/>
          </a:xfrm>
        </p:spPr>
        <p:txBody>
          <a:bodyPr/>
          <a:lstStyle/>
          <a:p>
            <a:r>
              <a:rPr lang="en-US" dirty="0" smtClean="0">
                <a:latin typeface="Avenir Next" charset="0"/>
                <a:ea typeface="Avenir Next" charset="0"/>
                <a:cs typeface="Avenir Next" charset="0"/>
              </a:rPr>
              <a:t>Spirit and Truth</a:t>
            </a:r>
            <a:endParaRPr lang="en-US" dirty="0">
              <a:latin typeface="Avenir Next" charset="0"/>
              <a:ea typeface="Avenir Next" charset="0"/>
              <a:cs typeface="Avenir Next" charset="0"/>
            </a:endParaRPr>
          </a:p>
        </p:txBody>
      </p:sp>
      <p:sp>
        <p:nvSpPr>
          <p:cNvPr id="3" name="Content Placeholder 2"/>
          <p:cNvSpPr>
            <a:spLocks noGrp="1"/>
          </p:cNvSpPr>
          <p:nvPr>
            <p:ph idx="1"/>
          </p:nvPr>
        </p:nvSpPr>
        <p:spPr>
          <a:xfrm>
            <a:off x="400050" y="1825625"/>
            <a:ext cx="6038850" cy="4351338"/>
          </a:xfrm>
        </p:spPr>
        <p:txBody>
          <a:bodyPr>
            <a:normAutofit/>
          </a:bodyPr>
          <a:lstStyle/>
          <a:p>
            <a:r>
              <a:rPr lang="en-US" dirty="0">
                <a:latin typeface="Avenir Next" charset="0"/>
                <a:ea typeface="Avenir Next" charset="0"/>
                <a:cs typeface="Avenir Next" charset="0"/>
              </a:rPr>
              <a:t>Can we not rejoice when we worship? Psalm 122.1</a:t>
            </a:r>
          </a:p>
          <a:p>
            <a:endParaRPr lang="en-US" dirty="0" smtClean="0">
              <a:latin typeface="Avenir Next" charset="0"/>
              <a:ea typeface="Avenir Next" charset="0"/>
              <a:cs typeface="Avenir Next" charset="0"/>
            </a:endParaRPr>
          </a:p>
          <a:p>
            <a:r>
              <a:rPr lang="en-US" dirty="0" smtClean="0">
                <a:latin typeface="Avenir Next" charset="0"/>
                <a:ea typeface="Avenir Next" charset="0"/>
                <a:cs typeface="Avenir Next" charset="0"/>
              </a:rPr>
              <a:t>Is </a:t>
            </a:r>
            <a:r>
              <a:rPr lang="en-US" dirty="0">
                <a:latin typeface="Avenir Next" charset="0"/>
                <a:ea typeface="Avenir Next" charset="0"/>
                <a:cs typeface="Avenir Next" charset="0"/>
              </a:rPr>
              <a:t>worship a burden? 2 Cor. 9.7</a:t>
            </a:r>
          </a:p>
          <a:p>
            <a:endParaRPr lang="en-US" dirty="0">
              <a:latin typeface="Avenir Next" charset="0"/>
              <a:ea typeface="Avenir Next" charset="0"/>
              <a:cs typeface="Avenir Next" charset="0"/>
            </a:endParaRPr>
          </a:p>
          <a:p>
            <a:r>
              <a:rPr lang="en-US" dirty="0">
                <a:latin typeface="Avenir Next" charset="0"/>
                <a:ea typeface="Avenir Next" charset="0"/>
                <a:cs typeface="Avenir Next" charset="0"/>
              </a:rPr>
              <a:t>We can be a scriptural church [in externals], but an unthankful church [in heart]: Col. 3.15-17; Eph. 5.19</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41907106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50" y="365126"/>
            <a:ext cx="7886700" cy="1325563"/>
          </a:xfrm>
        </p:spPr>
        <p:txBody>
          <a:bodyPr/>
          <a:lstStyle/>
          <a:p>
            <a:r>
              <a:rPr lang="en-US" dirty="0" smtClean="0">
                <a:latin typeface="Avenir Next" charset="0"/>
                <a:ea typeface="Avenir Next" charset="0"/>
                <a:cs typeface="Avenir Next" charset="0"/>
              </a:rPr>
              <a:t>True Worship</a:t>
            </a:r>
            <a:endParaRPr lang="en-US" dirty="0">
              <a:latin typeface="Avenir Next" charset="0"/>
              <a:ea typeface="Avenir Next" charset="0"/>
              <a:cs typeface="Avenir Next" charset="0"/>
            </a:endParaRPr>
          </a:p>
        </p:txBody>
      </p:sp>
      <p:sp>
        <p:nvSpPr>
          <p:cNvPr id="3" name="Content Placeholder 2"/>
          <p:cNvSpPr>
            <a:spLocks noGrp="1"/>
          </p:cNvSpPr>
          <p:nvPr>
            <p:ph idx="1"/>
          </p:nvPr>
        </p:nvSpPr>
        <p:spPr>
          <a:xfrm>
            <a:off x="273050" y="1825625"/>
            <a:ext cx="7207250" cy="4351338"/>
          </a:xfrm>
        </p:spPr>
        <p:txBody>
          <a:bodyPr>
            <a:normAutofit lnSpcReduction="10000"/>
          </a:bodyPr>
          <a:lstStyle/>
          <a:p>
            <a:r>
              <a:rPr lang="en-US" dirty="0">
                <a:latin typeface="Avenir Next" charset="0"/>
                <a:ea typeface="Avenir Next" charset="0"/>
                <a:cs typeface="Avenir Next" charset="0"/>
              </a:rPr>
              <a:t>True </a:t>
            </a:r>
            <a:r>
              <a:rPr lang="en-US" dirty="0">
                <a:latin typeface="Avenir Next" charset="0"/>
                <a:ea typeface="Avenir Next" charset="0"/>
                <a:cs typeface="Avenir Next" charset="0"/>
              </a:rPr>
              <a:t>w</a:t>
            </a:r>
            <a:r>
              <a:rPr lang="en-US" dirty="0" smtClean="0">
                <a:latin typeface="Avenir Next" charset="0"/>
                <a:ea typeface="Avenir Next" charset="0"/>
                <a:cs typeface="Avenir Next" charset="0"/>
              </a:rPr>
              <a:t>orship </a:t>
            </a:r>
            <a:r>
              <a:rPr lang="en-US" dirty="0">
                <a:latin typeface="Avenir Next" charset="0"/>
                <a:ea typeface="Avenir Next" charset="0"/>
                <a:cs typeface="Avenir Next" charset="0"/>
              </a:rPr>
              <a:t>a</a:t>
            </a:r>
            <a:r>
              <a:rPr lang="en-US" dirty="0" smtClean="0">
                <a:latin typeface="Avenir Next" charset="0"/>
                <a:ea typeface="Avenir Next" charset="0"/>
                <a:cs typeface="Avenir Next" charset="0"/>
              </a:rPr>
              <a:t>ffects the </a:t>
            </a:r>
            <a:r>
              <a:rPr lang="en-US" dirty="0">
                <a:latin typeface="Avenir Next" charset="0"/>
                <a:ea typeface="Avenir Next" charset="0"/>
                <a:cs typeface="Avenir Next" charset="0"/>
              </a:rPr>
              <a:t>mind, heart, soul, strength: Mark 12.30</a:t>
            </a:r>
          </a:p>
          <a:p>
            <a:endParaRPr lang="en-US" dirty="0" smtClean="0">
              <a:latin typeface="Avenir Next" charset="0"/>
              <a:ea typeface="Avenir Next" charset="0"/>
              <a:cs typeface="Avenir Next" charset="0"/>
            </a:endParaRPr>
          </a:p>
          <a:p>
            <a:pPr marL="514350" indent="-514350">
              <a:buAutoNum type="arabicPeriod"/>
            </a:pPr>
            <a:r>
              <a:rPr lang="en-US" dirty="0" smtClean="0">
                <a:latin typeface="Avenir Next" charset="0"/>
                <a:ea typeface="Avenir Next" charset="0"/>
                <a:cs typeface="Avenir Next" charset="0"/>
              </a:rPr>
              <a:t>The </a:t>
            </a:r>
            <a:r>
              <a:rPr lang="en-US" dirty="0">
                <a:latin typeface="Avenir Next" charset="0"/>
                <a:ea typeface="Avenir Next" charset="0"/>
                <a:cs typeface="Avenir Next" charset="0"/>
              </a:rPr>
              <a:t>Mind: What we </a:t>
            </a:r>
            <a:r>
              <a:rPr lang="en-US" dirty="0" smtClean="0">
                <a:latin typeface="Avenir Next" charset="0"/>
                <a:ea typeface="Avenir Next" charset="0"/>
                <a:cs typeface="Avenir Next" charset="0"/>
              </a:rPr>
              <a:t>think</a:t>
            </a:r>
          </a:p>
          <a:p>
            <a:pPr marL="514350" indent="-514350">
              <a:buAutoNum type="arabicPeriod"/>
            </a:pPr>
            <a:endParaRPr lang="en-US" dirty="0">
              <a:latin typeface="Avenir Next" charset="0"/>
              <a:ea typeface="Avenir Next" charset="0"/>
              <a:cs typeface="Avenir Next" charset="0"/>
            </a:endParaRPr>
          </a:p>
          <a:p>
            <a:r>
              <a:rPr lang="en-US" dirty="0">
                <a:latin typeface="Avenir Next" charset="0"/>
                <a:ea typeface="Avenir Next" charset="0"/>
                <a:cs typeface="Avenir Next" charset="0"/>
              </a:rPr>
              <a:t>2. The Emotions: How we </a:t>
            </a:r>
            <a:r>
              <a:rPr lang="en-US" dirty="0" smtClean="0">
                <a:latin typeface="Avenir Next" charset="0"/>
                <a:ea typeface="Avenir Next" charset="0"/>
                <a:cs typeface="Avenir Next" charset="0"/>
              </a:rPr>
              <a:t>feel</a:t>
            </a:r>
          </a:p>
          <a:p>
            <a:endParaRPr lang="en-US" dirty="0">
              <a:latin typeface="Avenir Next" charset="0"/>
              <a:ea typeface="Avenir Next" charset="0"/>
              <a:cs typeface="Avenir Next" charset="0"/>
            </a:endParaRPr>
          </a:p>
          <a:p>
            <a:r>
              <a:rPr lang="en-US" dirty="0">
                <a:latin typeface="Avenir Next" charset="0"/>
                <a:ea typeface="Avenir Next" charset="0"/>
                <a:cs typeface="Avenir Next" charset="0"/>
              </a:rPr>
              <a:t>3. The Conscience: Judging </a:t>
            </a:r>
            <a:r>
              <a:rPr lang="en-US" dirty="0" smtClean="0">
                <a:latin typeface="Avenir Next" charset="0"/>
                <a:ea typeface="Avenir Next" charset="0"/>
                <a:cs typeface="Avenir Next" charset="0"/>
              </a:rPr>
              <a:t>our worship</a:t>
            </a:r>
          </a:p>
          <a:p>
            <a:endParaRPr lang="en-US" dirty="0" smtClean="0">
              <a:latin typeface="Avenir Next" charset="0"/>
              <a:ea typeface="Avenir Next" charset="0"/>
              <a:cs typeface="Avenir Next" charset="0"/>
            </a:endParaRPr>
          </a:p>
          <a:p>
            <a:r>
              <a:rPr lang="en-US" dirty="0" smtClean="0">
                <a:latin typeface="Avenir Next" charset="0"/>
                <a:ea typeface="Avenir Next" charset="0"/>
                <a:cs typeface="Avenir Next" charset="0"/>
              </a:rPr>
              <a:t>4</a:t>
            </a:r>
            <a:r>
              <a:rPr lang="en-US" dirty="0">
                <a:latin typeface="Avenir Next" charset="0"/>
                <a:ea typeface="Avenir Next" charset="0"/>
                <a:cs typeface="Avenir Next" charset="0"/>
              </a:rPr>
              <a:t>. The Will: What we </a:t>
            </a:r>
            <a:r>
              <a:rPr lang="en-US" dirty="0" smtClean="0">
                <a:latin typeface="Avenir Next" charset="0"/>
                <a:ea typeface="Avenir Next" charset="0"/>
                <a:cs typeface="Avenir Next" charset="0"/>
              </a:rPr>
              <a:t>do</a:t>
            </a:r>
            <a:endParaRPr lang="en-US" dirty="0">
              <a:latin typeface="Avenir Next" charset="0"/>
              <a:ea typeface="Avenir Next" charset="0"/>
              <a:cs typeface="Avenir Next" charset="0"/>
            </a:endParaRP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37337410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50" y="365126"/>
            <a:ext cx="7886700" cy="1325563"/>
          </a:xfrm>
        </p:spPr>
        <p:txBody>
          <a:bodyPr/>
          <a:lstStyle/>
          <a:p>
            <a:r>
              <a:rPr lang="en-US" dirty="0" smtClean="0">
                <a:latin typeface="Avenir Next" charset="0"/>
                <a:ea typeface="Avenir Next" charset="0"/>
                <a:cs typeface="Avenir Next" charset="0"/>
              </a:rPr>
              <a:t>True Worship</a:t>
            </a:r>
            <a:endParaRPr lang="en-US" dirty="0">
              <a:latin typeface="Avenir Next" charset="0"/>
              <a:ea typeface="Avenir Next" charset="0"/>
              <a:cs typeface="Avenir Next" charset="0"/>
            </a:endParaRPr>
          </a:p>
        </p:txBody>
      </p:sp>
      <p:sp>
        <p:nvSpPr>
          <p:cNvPr id="3" name="Content Placeholder 2"/>
          <p:cNvSpPr>
            <a:spLocks noGrp="1"/>
          </p:cNvSpPr>
          <p:nvPr>
            <p:ph idx="1"/>
          </p:nvPr>
        </p:nvSpPr>
        <p:spPr>
          <a:xfrm>
            <a:off x="273050" y="1825625"/>
            <a:ext cx="6115050" cy="4351338"/>
          </a:xfrm>
        </p:spPr>
        <p:txBody>
          <a:bodyPr>
            <a:normAutofit/>
          </a:bodyPr>
          <a:lstStyle/>
          <a:p>
            <a:r>
              <a:rPr lang="en-US" dirty="0">
                <a:latin typeface="Avenir Next" charset="0"/>
                <a:ea typeface="Avenir Next" charset="0"/>
                <a:cs typeface="Avenir Next" charset="0"/>
              </a:rPr>
              <a:t>1 Sam. </a:t>
            </a:r>
            <a:r>
              <a:rPr lang="en-US" dirty="0" smtClean="0">
                <a:latin typeface="Avenir Next" charset="0"/>
                <a:ea typeface="Avenir Next" charset="0"/>
                <a:cs typeface="Avenir Next" charset="0"/>
              </a:rPr>
              <a:t>12.24: Only </a:t>
            </a:r>
            <a:r>
              <a:rPr lang="en-US" dirty="0">
                <a:latin typeface="Avenir Next" charset="0"/>
                <a:ea typeface="Avenir Next" charset="0"/>
                <a:cs typeface="Avenir Next" charset="0"/>
              </a:rPr>
              <a:t>fear the Lord and serve him faithfully with all your heart. For consider what great things he has done for </a:t>
            </a:r>
            <a:r>
              <a:rPr lang="en-US" dirty="0" smtClean="0">
                <a:latin typeface="Avenir Next" charset="0"/>
                <a:ea typeface="Avenir Next" charset="0"/>
                <a:cs typeface="Avenir Next" charset="0"/>
              </a:rPr>
              <a:t>you</a:t>
            </a:r>
            <a:r>
              <a:rPr lang="en-US" dirty="0">
                <a:latin typeface="Avenir Next" charset="0"/>
                <a:ea typeface="Avenir Next" charset="0"/>
                <a:cs typeface="Avenir Next" charset="0"/>
              </a:rPr>
              <a:t>.</a:t>
            </a:r>
            <a:endParaRPr lang="en-US" dirty="0" smtClean="0">
              <a:latin typeface="Avenir Next" charset="0"/>
              <a:ea typeface="Avenir Next" charset="0"/>
              <a:cs typeface="Avenir Next" charset="0"/>
            </a:endParaRP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42400534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50" y="365126"/>
            <a:ext cx="7886700" cy="1325563"/>
          </a:xfrm>
        </p:spPr>
        <p:txBody>
          <a:bodyPr/>
          <a:lstStyle/>
          <a:p>
            <a:r>
              <a:rPr lang="en-US" dirty="0" smtClean="0">
                <a:latin typeface="Avenir Next" charset="0"/>
                <a:ea typeface="Avenir Next" charset="0"/>
                <a:cs typeface="Avenir Next" charset="0"/>
              </a:rPr>
              <a:t>True Worship</a:t>
            </a:r>
            <a:endParaRPr lang="en-US" dirty="0">
              <a:latin typeface="Avenir Next" charset="0"/>
              <a:ea typeface="Avenir Next" charset="0"/>
              <a:cs typeface="Avenir Next" charset="0"/>
            </a:endParaRPr>
          </a:p>
        </p:txBody>
      </p:sp>
      <p:sp>
        <p:nvSpPr>
          <p:cNvPr id="3" name="Content Placeholder 2"/>
          <p:cNvSpPr>
            <a:spLocks noGrp="1"/>
          </p:cNvSpPr>
          <p:nvPr>
            <p:ph idx="1"/>
          </p:nvPr>
        </p:nvSpPr>
        <p:spPr>
          <a:xfrm>
            <a:off x="273050" y="1825625"/>
            <a:ext cx="6115050" cy="4351338"/>
          </a:xfrm>
        </p:spPr>
        <p:txBody>
          <a:bodyPr>
            <a:normAutofit/>
          </a:bodyPr>
          <a:lstStyle/>
          <a:p>
            <a:r>
              <a:rPr lang="en-US" dirty="0">
                <a:latin typeface="Avenir Next" charset="0"/>
                <a:ea typeface="Avenir Next" charset="0"/>
                <a:cs typeface="Avenir Next" charset="0"/>
              </a:rPr>
              <a:t>1 Sam. </a:t>
            </a:r>
            <a:r>
              <a:rPr lang="en-US" dirty="0" smtClean="0">
                <a:latin typeface="Avenir Next" charset="0"/>
                <a:ea typeface="Avenir Next" charset="0"/>
                <a:cs typeface="Avenir Next" charset="0"/>
              </a:rPr>
              <a:t>12.24: Only </a:t>
            </a:r>
            <a:r>
              <a:rPr lang="en-US" dirty="0">
                <a:latin typeface="Avenir Next" charset="0"/>
                <a:ea typeface="Avenir Next" charset="0"/>
                <a:cs typeface="Avenir Next" charset="0"/>
              </a:rPr>
              <a:t>fear the Lord and serve him faithfully with all your heart. </a:t>
            </a:r>
            <a:r>
              <a:rPr lang="en-US" u="sng" dirty="0">
                <a:latin typeface="Avenir Next" charset="0"/>
                <a:ea typeface="Avenir Next" charset="0"/>
                <a:cs typeface="Avenir Next" charset="0"/>
              </a:rPr>
              <a:t>For consider what great things he has done for you</a:t>
            </a:r>
            <a:r>
              <a:rPr lang="en-US" u="sng" dirty="0" smtClean="0">
                <a:latin typeface="Avenir Next" charset="0"/>
                <a:ea typeface="Avenir Next" charset="0"/>
                <a:cs typeface="Avenir Next" charset="0"/>
              </a:rPr>
              <a:t>.</a:t>
            </a:r>
          </a:p>
          <a:p>
            <a:endParaRPr lang="en-US" dirty="0">
              <a:latin typeface="Avenir Next" charset="0"/>
              <a:ea typeface="Avenir Next" charset="0"/>
              <a:cs typeface="Avenir Next" charset="0"/>
            </a:endParaRPr>
          </a:p>
          <a:p>
            <a:r>
              <a:rPr lang="en-US" dirty="0" smtClean="0">
                <a:latin typeface="Avenir Next" charset="0"/>
                <a:ea typeface="Avenir Next" charset="0"/>
                <a:cs typeface="Avenir Next" charset="0"/>
              </a:rPr>
              <a:t>What they were to think.</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784384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50" y="365126"/>
            <a:ext cx="7886700" cy="1325563"/>
          </a:xfrm>
        </p:spPr>
        <p:txBody>
          <a:bodyPr/>
          <a:lstStyle/>
          <a:p>
            <a:r>
              <a:rPr lang="en-US" dirty="0" smtClean="0">
                <a:latin typeface="Avenir Next" charset="0"/>
                <a:ea typeface="Avenir Next" charset="0"/>
                <a:cs typeface="Avenir Next" charset="0"/>
              </a:rPr>
              <a:t>True Worship</a:t>
            </a:r>
            <a:endParaRPr lang="en-US" dirty="0">
              <a:latin typeface="Avenir Next" charset="0"/>
              <a:ea typeface="Avenir Next" charset="0"/>
              <a:cs typeface="Avenir Next" charset="0"/>
            </a:endParaRPr>
          </a:p>
        </p:txBody>
      </p:sp>
      <p:sp>
        <p:nvSpPr>
          <p:cNvPr id="3" name="Content Placeholder 2"/>
          <p:cNvSpPr>
            <a:spLocks noGrp="1"/>
          </p:cNvSpPr>
          <p:nvPr>
            <p:ph idx="1"/>
          </p:nvPr>
        </p:nvSpPr>
        <p:spPr>
          <a:xfrm>
            <a:off x="273050" y="1825625"/>
            <a:ext cx="6115050" cy="4351338"/>
          </a:xfrm>
        </p:spPr>
        <p:txBody>
          <a:bodyPr>
            <a:normAutofit/>
          </a:bodyPr>
          <a:lstStyle/>
          <a:p>
            <a:r>
              <a:rPr lang="en-US" dirty="0">
                <a:latin typeface="Avenir Next" charset="0"/>
                <a:ea typeface="Avenir Next" charset="0"/>
                <a:cs typeface="Avenir Next" charset="0"/>
              </a:rPr>
              <a:t>1 Sam. </a:t>
            </a:r>
            <a:r>
              <a:rPr lang="en-US" dirty="0" smtClean="0">
                <a:latin typeface="Avenir Next" charset="0"/>
                <a:ea typeface="Avenir Next" charset="0"/>
                <a:cs typeface="Avenir Next" charset="0"/>
              </a:rPr>
              <a:t>12.24: Only </a:t>
            </a:r>
            <a:r>
              <a:rPr lang="en-US" u="sng" dirty="0">
                <a:latin typeface="Avenir Next" charset="0"/>
                <a:ea typeface="Avenir Next" charset="0"/>
                <a:cs typeface="Avenir Next" charset="0"/>
              </a:rPr>
              <a:t>fear the Lord </a:t>
            </a:r>
            <a:r>
              <a:rPr lang="en-US" dirty="0">
                <a:latin typeface="Avenir Next" charset="0"/>
                <a:ea typeface="Avenir Next" charset="0"/>
                <a:cs typeface="Avenir Next" charset="0"/>
              </a:rPr>
              <a:t>and serve him faithfully with all your heart. For consider what great things he has done for you</a:t>
            </a:r>
            <a:r>
              <a:rPr lang="en-US" dirty="0" smtClean="0">
                <a:latin typeface="Avenir Next" charset="0"/>
                <a:ea typeface="Avenir Next" charset="0"/>
                <a:cs typeface="Avenir Next" charset="0"/>
              </a:rPr>
              <a:t>.</a:t>
            </a:r>
          </a:p>
          <a:p>
            <a:endParaRPr lang="en-US" dirty="0">
              <a:latin typeface="Avenir Next" charset="0"/>
              <a:ea typeface="Avenir Next" charset="0"/>
              <a:cs typeface="Avenir Next" charset="0"/>
            </a:endParaRPr>
          </a:p>
          <a:p>
            <a:r>
              <a:rPr lang="en-US" dirty="0" smtClean="0">
                <a:latin typeface="Avenir Next" charset="0"/>
                <a:ea typeface="Avenir Next" charset="0"/>
                <a:cs typeface="Avenir Next" charset="0"/>
              </a:rPr>
              <a:t>What they were to feel.</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3751036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50" y="365126"/>
            <a:ext cx="7886700" cy="1325563"/>
          </a:xfrm>
        </p:spPr>
        <p:txBody>
          <a:bodyPr/>
          <a:lstStyle/>
          <a:p>
            <a:r>
              <a:rPr lang="en-US" dirty="0" smtClean="0">
                <a:latin typeface="Avenir Next" charset="0"/>
                <a:ea typeface="Avenir Next" charset="0"/>
                <a:cs typeface="Avenir Next" charset="0"/>
              </a:rPr>
              <a:t>True Worship</a:t>
            </a:r>
            <a:endParaRPr lang="en-US" dirty="0">
              <a:latin typeface="Avenir Next" charset="0"/>
              <a:ea typeface="Avenir Next" charset="0"/>
              <a:cs typeface="Avenir Next" charset="0"/>
            </a:endParaRPr>
          </a:p>
        </p:txBody>
      </p:sp>
      <p:sp>
        <p:nvSpPr>
          <p:cNvPr id="3" name="Content Placeholder 2"/>
          <p:cNvSpPr>
            <a:spLocks noGrp="1"/>
          </p:cNvSpPr>
          <p:nvPr>
            <p:ph idx="1"/>
          </p:nvPr>
        </p:nvSpPr>
        <p:spPr>
          <a:xfrm>
            <a:off x="273050" y="1825625"/>
            <a:ext cx="6115050" cy="4351338"/>
          </a:xfrm>
        </p:spPr>
        <p:txBody>
          <a:bodyPr>
            <a:normAutofit/>
          </a:bodyPr>
          <a:lstStyle/>
          <a:p>
            <a:r>
              <a:rPr lang="en-US" dirty="0">
                <a:latin typeface="Avenir Next" charset="0"/>
                <a:ea typeface="Avenir Next" charset="0"/>
                <a:cs typeface="Avenir Next" charset="0"/>
              </a:rPr>
              <a:t>1 Sam. </a:t>
            </a:r>
            <a:r>
              <a:rPr lang="en-US" dirty="0" smtClean="0">
                <a:latin typeface="Avenir Next" charset="0"/>
                <a:ea typeface="Avenir Next" charset="0"/>
                <a:cs typeface="Avenir Next" charset="0"/>
              </a:rPr>
              <a:t>12.24: Only </a:t>
            </a:r>
            <a:r>
              <a:rPr lang="en-US" dirty="0">
                <a:latin typeface="Avenir Next" charset="0"/>
                <a:ea typeface="Avenir Next" charset="0"/>
                <a:cs typeface="Avenir Next" charset="0"/>
              </a:rPr>
              <a:t>fear the Lord and </a:t>
            </a:r>
            <a:r>
              <a:rPr lang="en-US" u="sng" dirty="0">
                <a:latin typeface="Avenir Next" charset="0"/>
                <a:ea typeface="Avenir Next" charset="0"/>
                <a:cs typeface="Avenir Next" charset="0"/>
              </a:rPr>
              <a:t>serve him faithfully with all your heart</a:t>
            </a:r>
            <a:r>
              <a:rPr lang="en-US" dirty="0">
                <a:latin typeface="Avenir Next" charset="0"/>
                <a:ea typeface="Avenir Next" charset="0"/>
                <a:cs typeface="Avenir Next" charset="0"/>
              </a:rPr>
              <a:t>. For consider what great things he has done for you</a:t>
            </a:r>
            <a:r>
              <a:rPr lang="en-US" dirty="0" smtClean="0">
                <a:latin typeface="Avenir Next" charset="0"/>
                <a:ea typeface="Avenir Next" charset="0"/>
                <a:cs typeface="Avenir Next" charset="0"/>
              </a:rPr>
              <a:t>.</a:t>
            </a:r>
          </a:p>
          <a:p>
            <a:endParaRPr lang="en-US" dirty="0">
              <a:latin typeface="Avenir Next" charset="0"/>
              <a:ea typeface="Avenir Next" charset="0"/>
              <a:cs typeface="Avenir Next" charset="0"/>
            </a:endParaRPr>
          </a:p>
          <a:p>
            <a:r>
              <a:rPr lang="en-US" dirty="0" smtClean="0">
                <a:latin typeface="Avenir Next" charset="0"/>
                <a:ea typeface="Avenir Next" charset="0"/>
                <a:cs typeface="Avenir Next" charset="0"/>
              </a:rPr>
              <a:t>What they were to do.</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50265925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50" y="365126"/>
            <a:ext cx="7886700" cy="1325563"/>
          </a:xfrm>
        </p:spPr>
        <p:txBody>
          <a:bodyPr/>
          <a:lstStyle/>
          <a:p>
            <a:r>
              <a:rPr lang="en-US" dirty="0" smtClean="0">
                <a:latin typeface="Avenir Next" charset="0"/>
                <a:ea typeface="Avenir Next" charset="0"/>
                <a:cs typeface="Avenir Next" charset="0"/>
              </a:rPr>
              <a:t>True Worship</a:t>
            </a:r>
            <a:endParaRPr lang="en-US" dirty="0">
              <a:latin typeface="Avenir Next" charset="0"/>
              <a:ea typeface="Avenir Next" charset="0"/>
              <a:cs typeface="Avenir Next" charset="0"/>
            </a:endParaRPr>
          </a:p>
        </p:txBody>
      </p:sp>
      <p:sp>
        <p:nvSpPr>
          <p:cNvPr id="3" name="Content Placeholder 2"/>
          <p:cNvSpPr>
            <a:spLocks noGrp="1"/>
          </p:cNvSpPr>
          <p:nvPr>
            <p:ph idx="1"/>
          </p:nvPr>
        </p:nvSpPr>
        <p:spPr>
          <a:xfrm>
            <a:off x="273050" y="1825625"/>
            <a:ext cx="6115050" cy="4351338"/>
          </a:xfrm>
        </p:spPr>
        <p:txBody>
          <a:bodyPr>
            <a:normAutofit/>
          </a:bodyPr>
          <a:lstStyle/>
          <a:p>
            <a:r>
              <a:rPr lang="en-US" dirty="0" smtClean="0">
                <a:latin typeface="Avenir Next" charset="0"/>
                <a:ea typeface="Avenir Next" charset="0"/>
                <a:cs typeface="Avenir Next" charset="0"/>
              </a:rPr>
              <a:t>Josh </a:t>
            </a:r>
            <a:r>
              <a:rPr lang="en-US" dirty="0">
                <a:latin typeface="Avenir Next" charset="0"/>
                <a:ea typeface="Avenir Next" charset="0"/>
                <a:cs typeface="Avenir Next" charset="0"/>
              </a:rPr>
              <a:t>24.14: Now therefore fear the Lord and serve him in sincerity and in faithfulness. Put away the gods that your fathers served beyond the River and in Egypt, and serve the Lord</a:t>
            </a:r>
            <a:r>
              <a:rPr lang="en-US" dirty="0" smtClean="0">
                <a:latin typeface="Avenir Next" charset="0"/>
                <a:ea typeface="Avenir Next" charset="0"/>
                <a:cs typeface="Avenir Next" charset="0"/>
              </a:rPr>
              <a:t>.</a:t>
            </a:r>
            <a:endParaRPr lang="en-US" dirty="0">
              <a:latin typeface="Avenir Next" charset="0"/>
              <a:ea typeface="Avenir Next" charset="0"/>
              <a:cs typeface="Avenir Next" charset="0"/>
            </a:endParaRP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33953181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50" y="365126"/>
            <a:ext cx="7886700" cy="1325563"/>
          </a:xfrm>
        </p:spPr>
        <p:txBody>
          <a:bodyPr/>
          <a:lstStyle/>
          <a:p>
            <a:r>
              <a:rPr lang="en-US" dirty="0" smtClean="0">
                <a:latin typeface="Avenir Next" charset="0"/>
                <a:ea typeface="Avenir Next" charset="0"/>
                <a:cs typeface="Avenir Next" charset="0"/>
              </a:rPr>
              <a:t>True Worship</a:t>
            </a:r>
            <a:endParaRPr lang="en-US" dirty="0">
              <a:latin typeface="Avenir Next" charset="0"/>
              <a:ea typeface="Avenir Next" charset="0"/>
              <a:cs typeface="Avenir Next" charset="0"/>
            </a:endParaRPr>
          </a:p>
        </p:txBody>
      </p:sp>
      <p:sp>
        <p:nvSpPr>
          <p:cNvPr id="3" name="Content Placeholder 2"/>
          <p:cNvSpPr>
            <a:spLocks noGrp="1"/>
          </p:cNvSpPr>
          <p:nvPr>
            <p:ph idx="1"/>
          </p:nvPr>
        </p:nvSpPr>
        <p:spPr>
          <a:xfrm>
            <a:off x="273050" y="1825625"/>
            <a:ext cx="6115050" cy="4351338"/>
          </a:xfrm>
        </p:spPr>
        <p:txBody>
          <a:bodyPr>
            <a:normAutofit/>
          </a:bodyPr>
          <a:lstStyle/>
          <a:p>
            <a:r>
              <a:rPr lang="en-US" dirty="0" smtClean="0">
                <a:latin typeface="Avenir Next" charset="0"/>
                <a:ea typeface="Avenir Next" charset="0"/>
                <a:cs typeface="Avenir Next" charset="0"/>
              </a:rPr>
              <a:t>Josh </a:t>
            </a:r>
            <a:r>
              <a:rPr lang="en-US" dirty="0">
                <a:latin typeface="Avenir Next" charset="0"/>
                <a:ea typeface="Avenir Next" charset="0"/>
                <a:cs typeface="Avenir Next" charset="0"/>
              </a:rPr>
              <a:t>24.14: Now </a:t>
            </a:r>
            <a:r>
              <a:rPr lang="en-US" u="sng" dirty="0">
                <a:latin typeface="Avenir Next" charset="0"/>
                <a:ea typeface="Avenir Next" charset="0"/>
                <a:cs typeface="Avenir Next" charset="0"/>
              </a:rPr>
              <a:t>therefore</a:t>
            </a:r>
            <a:r>
              <a:rPr lang="en-US" dirty="0">
                <a:latin typeface="Avenir Next" charset="0"/>
                <a:ea typeface="Avenir Next" charset="0"/>
                <a:cs typeface="Avenir Next" charset="0"/>
              </a:rPr>
              <a:t> fear the Lord and serve him in sincerity and in faithfulness. Put away the gods that your fathers served beyond the River and in Egypt, and serve the Lord</a:t>
            </a:r>
            <a:r>
              <a:rPr lang="en-US" dirty="0" smtClean="0">
                <a:latin typeface="Avenir Next" charset="0"/>
                <a:ea typeface="Avenir Next" charset="0"/>
                <a:cs typeface="Avenir Next" charset="0"/>
              </a:rPr>
              <a:t>.</a:t>
            </a:r>
          </a:p>
          <a:p>
            <a:endParaRPr lang="en-US" dirty="0">
              <a:latin typeface="Avenir Next" charset="0"/>
              <a:ea typeface="Avenir Next" charset="0"/>
              <a:cs typeface="Avenir Next" charset="0"/>
            </a:endParaRPr>
          </a:p>
          <a:p>
            <a:r>
              <a:rPr lang="en-US" dirty="0" smtClean="0">
                <a:latin typeface="Avenir Next" charset="0"/>
                <a:ea typeface="Avenir Next" charset="0"/>
                <a:cs typeface="Avenir Next" charset="0"/>
              </a:rPr>
              <a:t>What they were to think.</a:t>
            </a:r>
            <a:endParaRPr lang="en-US" dirty="0">
              <a:latin typeface="Avenir Next" charset="0"/>
              <a:ea typeface="Avenir Next" charset="0"/>
              <a:cs typeface="Avenir Next" charset="0"/>
            </a:endParaRP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3352893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50" y="365126"/>
            <a:ext cx="7886700" cy="1325563"/>
          </a:xfrm>
        </p:spPr>
        <p:txBody>
          <a:bodyPr/>
          <a:lstStyle/>
          <a:p>
            <a:r>
              <a:rPr lang="en-US" dirty="0" smtClean="0">
                <a:latin typeface="Avenir Next" charset="0"/>
                <a:ea typeface="Avenir Next" charset="0"/>
                <a:cs typeface="Avenir Next" charset="0"/>
              </a:rPr>
              <a:t>True Worship</a:t>
            </a:r>
            <a:endParaRPr lang="en-US" dirty="0">
              <a:latin typeface="Avenir Next" charset="0"/>
              <a:ea typeface="Avenir Next" charset="0"/>
              <a:cs typeface="Avenir Next" charset="0"/>
            </a:endParaRPr>
          </a:p>
        </p:txBody>
      </p:sp>
      <p:sp>
        <p:nvSpPr>
          <p:cNvPr id="3" name="Content Placeholder 2"/>
          <p:cNvSpPr>
            <a:spLocks noGrp="1"/>
          </p:cNvSpPr>
          <p:nvPr>
            <p:ph idx="1"/>
          </p:nvPr>
        </p:nvSpPr>
        <p:spPr>
          <a:xfrm>
            <a:off x="273050" y="1825625"/>
            <a:ext cx="6115050" cy="4351338"/>
          </a:xfrm>
        </p:spPr>
        <p:txBody>
          <a:bodyPr>
            <a:normAutofit/>
          </a:bodyPr>
          <a:lstStyle/>
          <a:p>
            <a:r>
              <a:rPr lang="en-US" dirty="0" smtClean="0">
                <a:latin typeface="Avenir Next" charset="0"/>
                <a:ea typeface="Avenir Next" charset="0"/>
                <a:cs typeface="Avenir Next" charset="0"/>
              </a:rPr>
              <a:t>Josh </a:t>
            </a:r>
            <a:r>
              <a:rPr lang="en-US" dirty="0">
                <a:latin typeface="Avenir Next" charset="0"/>
                <a:ea typeface="Avenir Next" charset="0"/>
                <a:cs typeface="Avenir Next" charset="0"/>
              </a:rPr>
              <a:t>24.14: Now therefore </a:t>
            </a:r>
            <a:r>
              <a:rPr lang="en-US" u="sng" dirty="0">
                <a:latin typeface="Avenir Next" charset="0"/>
                <a:ea typeface="Avenir Next" charset="0"/>
                <a:cs typeface="Avenir Next" charset="0"/>
              </a:rPr>
              <a:t>fear the Lord</a:t>
            </a:r>
            <a:r>
              <a:rPr lang="en-US" dirty="0">
                <a:latin typeface="Avenir Next" charset="0"/>
                <a:ea typeface="Avenir Next" charset="0"/>
                <a:cs typeface="Avenir Next" charset="0"/>
              </a:rPr>
              <a:t> and serve him in sincerity and in faithfulness. Put away the gods that your fathers served beyond the River and in Egypt, and serve the Lord</a:t>
            </a:r>
            <a:r>
              <a:rPr lang="en-US" dirty="0" smtClean="0">
                <a:latin typeface="Avenir Next" charset="0"/>
                <a:ea typeface="Avenir Next" charset="0"/>
                <a:cs typeface="Avenir Next" charset="0"/>
              </a:rPr>
              <a:t>.</a:t>
            </a:r>
          </a:p>
          <a:p>
            <a:endParaRPr lang="en-US" dirty="0">
              <a:latin typeface="Avenir Next" charset="0"/>
              <a:ea typeface="Avenir Next" charset="0"/>
              <a:cs typeface="Avenir Next" charset="0"/>
            </a:endParaRPr>
          </a:p>
          <a:p>
            <a:r>
              <a:rPr lang="en-US" dirty="0" smtClean="0">
                <a:latin typeface="Avenir Next" charset="0"/>
                <a:ea typeface="Avenir Next" charset="0"/>
                <a:cs typeface="Avenir Next" charset="0"/>
              </a:rPr>
              <a:t>What they were to feel.</a:t>
            </a:r>
            <a:endParaRPr lang="en-US" dirty="0">
              <a:latin typeface="Avenir Next" charset="0"/>
              <a:ea typeface="Avenir Next" charset="0"/>
              <a:cs typeface="Avenir Next" charset="0"/>
            </a:endParaRP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0928377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42913" y="411162"/>
            <a:ext cx="5172075" cy="5989637"/>
          </a:xfrm>
        </p:spPr>
        <p:txBody>
          <a:bodyPr>
            <a:noAutofit/>
          </a:bodyPr>
          <a:lstStyle/>
          <a:p>
            <a:r>
              <a:rPr lang="en-US" sz="3000" dirty="0">
                <a:latin typeface="Avenir Next" charset="0"/>
                <a:ea typeface="Avenir Next" charset="0"/>
                <a:cs typeface="Avenir Next" charset="0"/>
              </a:rPr>
              <a:t>“It is used of an act of homage or reverence [to God and to Christ]… it may be regarded as the direct acknowledgement to God, of His nature, attributes, ways and claims, whether by the outgoing of the heart in praise and thanksgiving or by deed done in such acknowledgment…” (Vines pg. 686</a:t>
            </a:r>
            <a:r>
              <a:rPr lang="en-US" sz="3000" dirty="0" smtClean="0">
                <a:latin typeface="Avenir Next" charset="0"/>
                <a:ea typeface="Avenir Next" charset="0"/>
                <a:cs typeface="Avenir Next" charset="0"/>
              </a:rPr>
              <a:t>)</a:t>
            </a:r>
            <a:endParaRPr lang="en-US" sz="3000" dirty="0">
              <a:latin typeface="Avenir Next" charset="0"/>
              <a:ea typeface="Avenir Next" charset="0"/>
              <a:cs typeface="Avenir Next" charset="0"/>
            </a:endParaRPr>
          </a:p>
        </p:txBody>
      </p:sp>
    </p:spTree>
    <p:extLst>
      <p:ext uri="{BB962C8B-B14F-4D97-AF65-F5344CB8AC3E}">
        <p14:creationId xmlns:p14="http://schemas.microsoft.com/office/powerpoint/2010/main" val="70370638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50" y="365126"/>
            <a:ext cx="7886700" cy="1325563"/>
          </a:xfrm>
        </p:spPr>
        <p:txBody>
          <a:bodyPr/>
          <a:lstStyle/>
          <a:p>
            <a:r>
              <a:rPr lang="en-US" dirty="0" smtClean="0">
                <a:latin typeface="Avenir Next" charset="0"/>
                <a:ea typeface="Avenir Next" charset="0"/>
                <a:cs typeface="Avenir Next" charset="0"/>
              </a:rPr>
              <a:t>True Worship</a:t>
            </a:r>
            <a:endParaRPr lang="en-US" dirty="0">
              <a:latin typeface="Avenir Next" charset="0"/>
              <a:ea typeface="Avenir Next" charset="0"/>
              <a:cs typeface="Avenir Next" charset="0"/>
            </a:endParaRPr>
          </a:p>
        </p:txBody>
      </p:sp>
      <p:sp>
        <p:nvSpPr>
          <p:cNvPr id="3" name="Content Placeholder 2"/>
          <p:cNvSpPr>
            <a:spLocks noGrp="1"/>
          </p:cNvSpPr>
          <p:nvPr>
            <p:ph idx="1"/>
          </p:nvPr>
        </p:nvSpPr>
        <p:spPr>
          <a:xfrm>
            <a:off x="273050" y="1825625"/>
            <a:ext cx="6115050" cy="4351338"/>
          </a:xfrm>
        </p:spPr>
        <p:txBody>
          <a:bodyPr>
            <a:normAutofit/>
          </a:bodyPr>
          <a:lstStyle/>
          <a:p>
            <a:r>
              <a:rPr lang="en-US" dirty="0" smtClean="0">
                <a:latin typeface="Avenir Next" charset="0"/>
                <a:ea typeface="Avenir Next" charset="0"/>
                <a:cs typeface="Avenir Next" charset="0"/>
              </a:rPr>
              <a:t>Josh </a:t>
            </a:r>
            <a:r>
              <a:rPr lang="en-US" dirty="0">
                <a:latin typeface="Avenir Next" charset="0"/>
                <a:ea typeface="Avenir Next" charset="0"/>
                <a:cs typeface="Avenir Next" charset="0"/>
              </a:rPr>
              <a:t>24.14: Now therefore fear the Lord and </a:t>
            </a:r>
            <a:r>
              <a:rPr lang="en-US" u="sng" dirty="0">
                <a:latin typeface="Avenir Next" charset="0"/>
                <a:ea typeface="Avenir Next" charset="0"/>
                <a:cs typeface="Avenir Next" charset="0"/>
              </a:rPr>
              <a:t>serve him in sincerity and in faithfulness. Put away the gods that your fathers served beyond the River and in Egypt, and serve the Lord</a:t>
            </a:r>
            <a:r>
              <a:rPr lang="en-US" u="sng" dirty="0" smtClean="0">
                <a:latin typeface="Avenir Next" charset="0"/>
                <a:ea typeface="Avenir Next" charset="0"/>
                <a:cs typeface="Avenir Next" charset="0"/>
              </a:rPr>
              <a:t>.</a:t>
            </a:r>
          </a:p>
          <a:p>
            <a:endParaRPr lang="en-US" dirty="0">
              <a:latin typeface="Avenir Next" charset="0"/>
              <a:ea typeface="Avenir Next" charset="0"/>
              <a:cs typeface="Avenir Next" charset="0"/>
            </a:endParaRPr>
          </a:p>
          <a:p>
            <a:r>
              <a:rPr lang="en-US" dirty="0" smtClean="0">
                <a:latin typeface="Avenir Next" charset="0"/>
                <a:ea typeface="Avenir Next" charset="0"/>
                <a:cs typeface="Avenir Next" charset="0"/>
              </a:rPr>
              <a:t>What they were to do.</a:t>
            </a:r>
            <a:endParaRPr lang="en-US" dirty="0">
              <a:latin typeface="Avenir Next" charset="0"/>
              <a:ea typeface="Avenir Next" charset="0"/>
              <a:cs typeface="Avenir Next" charset="0"/>
            </a:endParaRP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8965229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825625"/>
            <a:ext cx="6419850" cy="4351338"/>
          </a:xfrm>
        </p:spPr>
        <p:txBody>
          <a:bodyPr>
            <a:normAutofit/>
          </a:bodyPr>
          <a:lstStyle/>
          <a:p>
            <a:r>
              <a:rPr lang="en-US" dirty="0" smtClean="0">
                <a:latin typeface="Avenir Next" charset="0"/>
                <a:ea typeface="Avenir Next" charset="0"/>
                <a:cs typeface="Avenir Next" charset="0"/>
              </a:rPr>
              <a:t>Something </a:t>
            </a:r>
            <a:r>
              <a:rPr lang="en-US" dirty="0">
                <a:latin typeface="Avenir Next" charset="0"/>
                <a:ea typeface="Avenir Next" charset="0"/>
                <a:cs typeface="Avenir Next" charset="0"/>
              </a:rPr>
              <a:t>that makes us think can change the way we feel which motivates us to act.</a:t>
            </a:r>
          </a:p>
          <a:p>
            <a:endParaRPr lang="en-US" dirty="0" smtClean="0">
              <a:latin typeface="Avenir Next" charset="0"/>
              <a:ea typeface="Avenir Next" charset="0"/>
              <a:cs typeface="Avenir Next" charset="0"/>
            </a:endParaRPr>
          </a:p>
          <a:p>
            <a:r>
              <a:rPr lang="en-US" dirty="0" smtClean="0">
                <a:latin typeface="Avenir Next" charset="0"/>
                <a:ea typeface="Avenir Next" charset="0"/>
                <a:cs typeface="Avenir Next" charset="0"/>
              </a:rPr>
              <a:t>This </a:t>
            </a:r>
            <a:r>
              <a:rPr lang="en-US" dirty="0">
                <a:latin typeface="Avenir Next" charset="0"/>
                <a:ea typeface="Avenir Next" charset="0"/>
                <a:cs typeface="Avenir Next" charset="0"/>
              </a:rPr>
              <a:t>works in preaching: Acts 2.14-42; Neh. </a:t>
            </a:r>
            <a:r>
              <a:rPr lang="en-US" dirty="0" smtClean="0">
                <a:latin typeface="Avenir Next" charset="0"/>
                <a:ea typeface="Avenir Next" charset="0"/>
                <a:cs typeface="Avenir Next" charset="0"/>
              </a:rPr>
              <a:t>8.1-17</a:t>
            </a:r>
          </a:p>
          <a:p>
            <a:endParaRPr lang="en-US" dirty="0">
              <a:latin typeface="Avenir Next" charset="0"/>
              <a:ea typeface="Avenir Next" charset="0"/>
              <a:cs typeface="Avenir Next" charset="0"/>
            </a:endParaRPr>
          </a:p>
          <a:p>
            <a:r>
              <a:rPr lang="en-US" dirty="0" smtClean="0">
                <a:latin typeface="Avenir Next" charset="0"/>
                <a:ea typeface="Avenir Next" charset="0"/>
                <a:cs typeface="Avenir Next" charset="0"/>
              </a:rPr>
              <a:t>This works in our worship too.</a:t>
            </a:r>
            <a:endParaRPr lang="en-US" dirty="0">
              <a:latin typeface="Avenir Next" charset="0"/>
              <a:ea typeface="Avenir Next" charset="0"/>
              <a:cs typeface="Avenir Next" charset="0"/>
            </a:endParaRPr>
          </a:p>
        </p:txBody>
      </p:sp>
      <p:sp>
        <p:nvSpPr>
          <p:cNvPr id="5" name="Title 1"/>
          <p:cNvSpPr>
            <a:spLocks noGrp="1"/>
          </p:cNvSpPr>
          <p:nvPr>
            <p:ph type="title"/>
          </p:nvPr>
        </p:nvSpPr>
        <p:spPr>
          <a:xfrm>
            <a:off x="273050" y="365126"/>
            <a:ext cx="7886700" cy="1325563"/>
          </a:xfrm>
        </p:spPr>
        <p:txBody>
          <a:bodyPr/>
          <a:lstStyle/>
          <a:p>
            <a:r>
              <a:rPr lang="en-US" dirty="0" smtClean="0">
                <a:latin typeface="Avenir Next" charset="0"/>
                <a:ea typeface="Avenir Next" charset="0"/>
                <a:cs typeface="Avenir Next" charset="0"/>
              </a:rPr>
              <a:t>True Worship</a:t>
            </a:r>
            <a:endParaRPr lang="en-US" dirty="0">
              <a:latin typeface="Avenir Next" charset="0"/>
              <a:ea typeface="Avenir Next" charset="0"/>
              <a:cs typeface="Avenir Next" charset="0"/>
            </a:endParaRPr>
          </a:p>
        </p:txBody>
      </p:sp>
      <p:sp>
        <p:nvSpPr>
          <p:cNvPr id="6" name="Date Placeholder 5"/>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11899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476250"/>
            <a:ext cx="6534150" cy="5905500"/>
          </a:xfrm>
        </p:spPr>
        <p:txBody>
          <a:bodyPr>
            <a:normAutofit/>
          </a:bodyPr>
          <a:lstStyle/>
          <a:p>
            <a:r>
              <a:rPr lang="en-US" sz="5400" dirty="0">
                <a:latin typeface="Avenir Next" charset="0"/>
                <a:ea typeface="Avenir Next" charset="0"/>
                <a:cs typeface="Avenir Next" charset="0"/>
              </a:rPr>
              <a:t>When true worshippers practice true </a:t>
            </a:r>
            <a:r>
              <a:rPr lang="en-US" sz="5400" dirty="0" smtClean="0">
                <a:latin typeface="Avenir Next" charset="0"/>
                <a:ea typeface="Avenir Next" charset="0"/>
                <a:cs typeface="Avenir Next" charset="0"/>
              </a:rPr>
              <a:t>worship, obedience </a:t>
            </a:r>
            <a:r>
              <a:rPr lang="en-US" sz="5400" dirty="0">
                <a:latin typeface="Avenir Next" charset="0"/>
                <a:ea typeface="Avenir Next" charset="0"/>
                <a:cs typeface="Avenir Next" charset="0"/>
              </a:rPr>
              <a:t>and spiritual growth follows</a:t>
            </a:r>
            <a:r>
              <a:rPr lang="en-US" sz="5400" dirty="0" smtClean="0">
                <a:latin typeface="Avenir Next" charset="0"/>
                <a:ea typeface="Avenir Next" charset="0"/>
                <a:cs typeface="Avenir Next" charset="0"/>
              </a:rPr>
              <a:t>.</a:t>
            </a:r>
            <a:endParaRPr lang="en-US" sz="5400" dirty="0">
              <a:latin typeface="Avenir Next" charset="0"/>
              <a:ea typeface="Avenir Next" charset="0"/>
              <a:cs typeface="Avenir Next" charset="0"/>
            </a:endParaRP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79566876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8" y="365126"/>
            <a:ext cx="7886700" cy="1325563"/>
          </a:xfrm>
        </p:spPr>
        <p:txBody>
          <a:bodyPr/>
          <a:lstStyle/>
          <a:p>
            <a:r>
              <a:rPr lang="en-US" dirty="0" smtClean="0">
                <a:latin typeface="Avenir Next" charset="0"/>
                <a:ea typeface="Avenir Next" charset="0"/>
                <a:cs typeface="Avenir Next" charset="0"/>
              </a:rPr>
              <a:t>Worship Involves</a:t>
            </a:r>
            <a:r>
              <a:rPr lang="is-IS" dirty="0" smtClean="0">
                <a:latin typeface="Avenir Next" charset="0"/>
                <a:ea typeface="Avenir Next" charset="0"/>
                <a:cs typeface="Avenir Next" charset="0"/>
              </a:rPr>
              <a:t>…</a:t>
            </a:r>
            <a:endParaRPr lang="en-US" dirty="0">
              <a:latin typeface="Avenir Next" charset="0"/>
              <a:ea typeface="Avenir Next" charset="0"/>
              <a:cs typeface="Avenir Next" charset="0"/>
            </a:endParaRPr>
          </a:p>
        </p:txBody>
      </p:sp>
      <p:sp>
        <p:nvSpPr>
          <p:cNvPr id="3" name="Content Placeholder 2"/>
          <p:cNvSpPr>
            <a:spLocks noGrp="1"/>
          </p:cNvSpPr>
          <p:nvPr>
            <p:ph idx="1"/>
          </p:nvPr>
        </p:nvSpPr>
        <p:spPr>
          <a:xfrm>
            <a:off x="342898" y="1825624"/>
            <a:ext cx="7886700" cy="4760913"/>
          </a:xfrm>
        </p:spPr>
        <p:txBody>
          <a:bodyPr/>
          <a:lstStyle/>
          <a:p>
            <a:pPr>
              <a:lnSpc>
                <a:spcPts val="4360"/>
              </a:lnSpc>
            </a:pPr>
            <a:r>
              <a:rPr lang="en-US" dirty="0">
                <a:latin typeface="Avenir Next" charset="0"/>
                <a:ea typeface="Avenir Next" charset="0"/>
                <a:cs typeface="Avenir Next" charset="0"/>
              </a:rPr>
              <a:t>Glorifying [honoring] </a:t>
            </a:r>
            <a:r>
              <a:rPr lang="en-US" dirty="0" smtClean="0">
                <a:latin typeface="Avenir Next" charset="0"/>
                <a:ea typeface="Avenir Next" charset="0"/>
                <a:cs typeface="Avenir Next" charset="0"/>
              </a:rPr>
              <a:t>God: Rom</a:t>
            </a:r>
            <a:r>
              <a:rPr lang="en-US" dirty="0">
                <a:latin typeface="Avenir Next" charset="0"/>
                <a:ea typeface="Avenir Next" charset="0"/>
                <a:cs typeface="Avenir Next" charset="0"/>
              </a:rPr>
              <a:t>. 1.21</a:t>
            </a:r>
            <a:endParaRPr lang="en-US" dirty="0" smtClean="0">
              <a:latin typeface="Avenir Next" charset="0"/>
              <a:ea typeface="Avenir Next" charset="0"/>
              <a:cs typeface="Avenir Next" charset="0"/>
            </a:endParaRPr>
          </a:p>
          <a:p>
            <a:pPr>
              <a:lnSpc>
                <a:spcPts val="4360"/>
              </a:lnSpc>
            </a:pPr>
            <a:r>
              <a:rPr lang="en-US" dirty="0" smtClean="0">
                <a:latin typeface="Avenir Next" charset="0"/>
                <a:ea typeface="Avenir Next" charset="0"/>
                <a:cs typeface="Avenir Next" charset="0"/>
              </a:rPr>
              <a:t>Expressing </a:t>
            </a:r>
            <a:r>
              <a:rPr lang="en-US" dirty="0">
                <a:latin typeface="Avenir Next" charset="0"/>
                <a:ea typeface="Avenir Next" charset="0"/>
                <a:cs typeface="Avenir Next" charset="0"/>
              </a:rPr>
              <a:t>reverence and awe: Heb. </a:t>
            </a:r>
            <a:r>
              <a:rPr lang="en-US" dirty="0" smtClean="0">
                <a:latin typeface="Avenir Next" charset="0"/>
                <a:ea typeface="Avenir Next" charset="0"/>
                <a:cs typeface="Avenir Next" charset="0"/>
              </a:rPr>
              <a:t>12.28</a:t>
            </a:r>
          </a:p>
          <a:p>
            <a:pPr>
              <a:lnSpc>
                <a:spcPts val="4360"/>
              </a:lnSpc>
            </a:pPr>
            <a:r>
              <a:rPr lang="en-US" dirty="0" smtClean="0">
                <a:latin typeface="Avenir Next" charset="0"/>
                <a:ea typeface="Avenir Next" charset="0"/>
                <a:cs typeface="Avenir Next" charset="0"/>
              </a:rPr>
              <a:t>Magnifying </a:t>
            </a:r>
            <a:r>
              <a:rPr lang="en-US" dirty="0">
                <a:latin typeface="Avenir Next" charset="0"/>
                <a:ea typeface="Avenir Next" charset="0"/>
                <a:cs typeface="Avenir Next" charset="0"/>
              </a:rPr>
              <a:t>[extolling] Him: Acts </a:t>
            </a:r>
            <a:r>
              <a:rPr lang="en-US" dirty="0" smtClean="0">
                <a:latin typeface="Avenir Next" charset="0"/>
                <a:ea typeface="Avenir Next" charset="0"/>
                <a:cs typeface="Avenir Next" charset="0"/>
              </a:rPr>
              <a:t>19.17</a:t>
            </a:r>
          </a:p>
          <a:p>
            <a:pPr>
              <a:lnSpc>
                <a:spcPts val="4360"/>
              </a:lnSpc>
            </a:pPr>
            <a:r>
              <a:rPr lang="en-US" dirty="0" smtClean="0">
                <a:latin typeface="Avenir Next" charset="0"/>
                <a:ea typeface="Avenir Next" charset="0"/>
                <a:cs typeface="Avenir Next" charset="0"/>
              </a:rPr>
              <a:t>Blessing </a:t>
            </a:r>
            <a:r>
              <a:rPr lang="en-US" dirty="0">
                <a:latin typeface="Avenir Next" charset="0"/>
                <a:ea typeface="Avenir Next" charset="0"/>
                <a:cs typeface="Avenir Next" charset="0"/>
              </a:rPr>
              <a:t>Him: Psalm 16.7, </a:t>
            </a:r>
            <a:r>
              <a:rPr lang="en-US" dirty="0" smtClean="0">
                <a:latin typeface="Avenir Next" charset="0"/>
                <a:ea typeface="Avenir Next" charset="0"/>
                <a:cs typeface="Avenir Next" charset="0"/>
              </a:rPr>
              <a:t>26.12</a:t>
            </a:r>
          </a:p>
          <a:p>
            <a:pPr>
              <a:lnSpc>
                <a:spcPts val="4360"/>
              </a:lnSpc>
            </a:pPr>
            <a:r>
              <a:rPr lang="en-US" dirty="0" smtClean="0">
                <a:latin typeface="Avenir Next" charset="0"/>
                <a:ea typeface="Avenir Next" charset="0"/>
                <a:cs typeface="Avenir Next" charset="0"/>
              </a:rPr>
              <a:t>Praising </a:t>
            </a:r>
            <a:r>
              <a:rPr lang="en-US" dirty="0">
                <a:latin typeface="Avenir Next" charset="0"/>
                <a:ea typeface="Avenir Next" charset="0"/>
                <a:cs typeface="Avenir Next" charset="0"/>
              </a:rPr>
              <a:t>Him: Luke 19.37; Acts </a:t>
            </a:r>
            <a:r>
              <a:rPr lang="en-US" dirty="0" smtClean="0">
                <a:latin typeface="Avenir Next" charset="0"/>
                <a:ea typeface="Avenir Next" charset="0"/>
                <a:cs typeface="Avenir Next" charset="0"/>
              </a:rPr>
              <a:t>2.47</a:t>
            </a:r>
          </a:p>
          <a:p>
            <a:pPr>
              <a:lnSpc>
                <a:spcPts val="4360"/>
              </a:lnSpc>
            </a:pPr>
            <a:r>
              <a:rPr lang="en-US" dirty="0" smtClean="0">
                <a:latin typeface="Avenir Next" charset="0"/>
                <a:ea typeface="Avenir Next" charset="0"/>
                <a:cs typeface="Avenir Next" charset="0"/>
              </a:rPr>
              <a:t>Exalting </a:t>
            </a:r>
            <a:r>
              <a:rPr lang="en-US" dirty="0">
                <a:latin typeface="Avenir Next" charset="0"/>
                <a:ea typeface="Avenir Next" charset="0"/>
                <a:cs typeface="Avenir Next" charset="0"/>
              </a:rPr>
              <a:t>Him: Psalm </a:t>
            </a:r>
            <a:r>
              <a:rPr lang="en-US" dirty="0" smtClean="0">
                <a:latin typeface="Avenir Next" charset="0"/>
                <a:ea typeface="Avenir Next" charset="0"/>
                <a:cs typeface="Avenir Next" charset="0"/>
              </a:rPr>
              <a:t>21.13</a:t>
            </a:r>
          </a:p>
          <a:p>
            <a:pPr>
              <a:lnSpc>
                <a:spcPts val="4360"/>
              </a:lnSpc>
            </a:pPr>
            <a:r>
              <a:rPr lang="en-US" dirty="0" smtClean="0">
                <a:latin typeface="Avenir Next" charset="0"/>
                <a:ea typeface="Avenir Next" charset="0"/>
                <a:cs typeface="Avenir Next" charset="0"/>
              </a:rPr>
              <a:t>Rejoicing </a:t>
            </a:r>
            <a:r>
              <a:rPr lang="en-US" dirty="0">
                <a:latin typeface="Avenir Next" charset="0"/>
                <a:ea typeface="Avenir Next" charset="0"/>
                <a:cs typeface="Avenir Next" charset="0"/>
              </a:rPr>
              <a:t>in Him: Phil. </a:t>
            </a:r>
            <a:r>
              <a:rPr lang="en-US" dirty="0" smtClean="0">
                <a:latin typeface="Avenir Next" charset="0"/>
                <a:ea typeface="Avenir Next" charset="0"/>
                <a:cs typeface="Avenir Next" charset="0"/>
              </a:rPr>
              <a:t>4.4</a:t>
            </a:r>
          </a:p>
          <a:p>
            <a:pPr>
              <a:lnSpc>
                <a:spcPts val="4360"/>
              </a:lnSpc>
            </a:pPr>
            <a:r>
              <a:rPr lang="en-US" dirty="0" smtClean="0">
                <a:latin typeface="Avenir Next" charset="0"/>
                <a:ea typeface="Avenir Next" charset="0"/>
                <a:cs typeface="Avenir Next" charset="0"/>
              </a:rPr>
              <a:t>Thanking </a:t>
            </a:r>
            <a:r>
              <a:rPr lang="en-US" dirty="0">
                <a:latin typeface="Avenir Next" charset="0"/>
                <a:ea typeface="Avenir Next" charset="0"/>
                <a:cs typeface="Avenir Next" charset="0"/>
              </a:rPr>
              <a:t>Him: </a:t>
            </a:r>
            <a:r>
              <a:rPr lang="en-US" dirty="0" smtClean="0">
                <a:latin typeface="Avenir Next" charset="0"/>
                <a:ea typeface="Avenir Next" charset="0"/>
                <a:cs typeface="Avenir Next" charset="0"/>
              </a:rPr>
              <a:t>Col</a:t>
            </a:r>
            <a:r>
              <a:rPr lang="en-US" dirty="0">
                <a:latin typeface="Avenir Next" charset="0"/>
                <a:ea typeface="Avenir Next" charset="0"/>
                <a:cs typeface="Avenir Next" charset="0"/>
              </a:rPr>
              <a:t>. </a:t>
            </a:r>
            <a:r>
              <a:rPr lang="en-US" dirty="0" smtClean="0">
                <a:latin typeface="Avenir Next" charset="0"/>
                <a:ea typeface="Avenir Next" charset="0"/>
                <a:cs typeface="Avenir Next" charset="0"/>
              </a:rPr>
              <a:t>3.15-17</a:t>
            </a:r>
            <a:endParaRPr lang="en-US" dirty="0">
              <a:latin typeface="Avenir Next" charset="0"/>
              <a:ea typeface="Avenir Next" charset="0"/>
              <a:cs typeface="Avenir Next" charset="0"/>
            </a:endParaRPr>
          </a:p>
        </p:txBody>
      </p:sp>
      <p:sp>
        <p:nvSpPr>
          <p:cNvPr id="4" name="Date Placeholder 3"/>
          <p:cNvSpPr>
            <a:spLocks noGrp="1"/>
          </p:cNvSpPr>
          <p:nvPr>
            <p:ph type="dt" sz="half" idx="10"/>
          </p:nvPr>
        </p:nvSpPr>
        <p:spPr/>
        <p:txBody>
          <a:bodyPr/>
          <a:lstStyle/>
          <a:p>
            <a:r>
              <a:rPr lang="en-US" dirty="0" err="1" smtClean="0"/>
              <a:t>txkchurch.com</a:t>
            </a:r>
            <a:endParaRPr lang="en-US" dirty="0"/>
          </a:p>
        </p:txBody>
      </p:sp>
    </p:spTree>
    <p:extLst>
      <p:ext uri="{BB962C8B-B14F-4D97-AF65-F5344CB8AC3E}">
        <p14:creationId xmlns:p14="http://schemas.microsoft.com/office/powerpoint/2010/main" val="57102146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610" y="365126"/>
            <a:ext cx="7886700" cy="1325563"/>
          </a:xfrm>
        </p:spPr>
        <p:txBody>
          <a:bodyPr>
            <a:normAutofit/>
          </a:bodyPr>
          <a:lstStyle/>
          <a:p>
            <a:r>
              <a:rPr lang="en-US" sz="4000" dirty="0">
                <a:latin typeface="Avenir Next" charset="0"/>
                <a:ea typeface="Avenir Next" charset="0"/>
                <a:cs typeface="Avenir Next" charset="0"/>
              </a:rPr>
              <a:t>What Constitutes Worship</a:t>
            </a:r>
            <a:r>
              <a:rPr lang="en-US" sz="4000" dirty="0" smtClean="0">
                <a:latin typeface="Avenir Next" charset="0"/>
                <a:ea typeface="Avenir Next" charset="0"/>
                <a:cs typeface="Avenir Next" charset="0"/>
              </a:rPr>
              <a:t>?</a:t>
            </a:r>
            <a:endParaRPr lang="en-US" sz="4000" dirty="0">
              <a:latin typeface="Avenir Next" charset="0"/>
              <a:ea typeface="Avenir Next" charset="0"/>
              <a:cs typeface="Avenir Next" charset="0"/>
            </a:endParaRPr>
          </a:p>
        </p:txBody>
      </p:sp>
      <p:sp>
        <p:nvSpPr>
          <p:cNvPr id="3" name="Content Placeholder 2"/>
          <p:cNvSpPr>
            <a:spLocks noGrp="1"/>
          </p:cNvSpPr>
          <p:nvPr>
            <p:ph idx="1"/>
          </p:nvPr>
        </p:nvSpPr>
        <p:spPr>
          <a:xfrm>
            <a:off x="328611" y="1825625"/>
            <a:ext cx="6943728" cy="4351338"/>
          </a:xfrm>
        </p:spPr>
        <p:txBody>
          <a:bodyPr>
            <a:normAutofit/>
          </a:bodyPr>
          <a:lstStyle/>
          <a:p>
            <a:r>
              <a:rPr lang="en-US" dirty="0" smtClean="0">
                <a:latin typeface="Avenir Next" charset="0"/>
                <a:ea typeface="Avenir Next" charset="0"/>
                <a:cs typeface="Avenir Next" charset="0"/>
              </a:rPr>
              <a:t>God </a:t>
            </a:r>
            <a:r>
              <a:rPr lang="en-US" dirty="0">
                <a:latin typeface="Avenir Next" charset="0"/>
                <a:ea typeface="Avenir Next" charset="0"/>
                <a:cs typeface="Avenir Next" charset="0"/>
              </a:rPr>
              <a:t>is the object of our </a:t>
            </a:r>
            <a:r>
              <a:rPr lang="en-US" dirty="0" smtClean="0">
                <a:latin typeface="Avenir Next" charset="0"/>
                <a:ea typeface="Avenir Next" charset="0"/>
                <a:cs typeface="Avenir Next" charset="0"/>
              </a:rPr>
              <a:t>worship:</a:t>
            </a:r>
          </a:p>
          <a:p>
            <a:r>
              <a:rPr lang="en-US" dirty="0" smtClean="0">
                <a:latin typeface="Avenir Next" charset="0"/>
                <a:ea typeface="Avenir Next" charset="0"/>
                <a:cs typeface="Avenir Next" charset="0"/>
              </a:rPr>
              <a:t>Exo</a:t>
            </a:r>
            <a:r>
              <a:rPr lang="en-US" dirty="0">
                <a:latin typeface="Avenir Next" charset="0"/>
                <a:ea typeface="Avenir Next" charset="0"/>
                <a:cs typeface="Avenir Next" charset="0"/>
              </a:rPr>
              <a:t>. 20.3-4; Deut. </a:t>
            </a:r>
            <a:r>
              <a:rPr lang="en-US" dirty="0" smtClean="0">
                <a:latin typeface="Avenir Next" charset="0"/>
                <a:ea typeface="Avenir Next" charset="0"/>
                <a:cs typeface="Avenir Next" charset="0"/>
              </a:rPr>
              <a:t>12.1-14, </a:t>
            </a:r>
            <a:r>
              <a:rPr lang="en-US" dirty="0">
                <a:latin typeface="Avenir Next" charset="0"/>
                <a:ea typeface="Avenir Next" charset="0"/>
                <a:cs typeface="Avenir Next" charset="0"/>
              </a:rPr>
              <a:t>etc</a:t>
            </a:r>
            <a:r>
              <a:rPr lang="en-US" dirty="0" smtClean="0">
                <a:latin typeface="Avenir Next" charset="0"/>
                <a:ea typeface="Avenir Next" charset="0"/>
                <a:cs typeface="Avenir Next" charset="0"/>
              </a:rPr>
              <a:t>.</a:t>
            </a:r>
          </a:p>
          <a:p>
            <a:endParaRPr lang="en-US" dirty="0">
              <a:latin typeface="Avenir Next" charset="0"/>
              <a:ea typeface="Avenir Next" charset="0"/>
              <a:cs typeface="Avenir Next" charset="0"/>
            </a:endParaRPr>
          </a:p>
          <a:p>
            <a:r>
              <a:rPr lang="en-US" dirty="0" smtClean="0">
                <a:latin typeface="Avenir Next" charset="0"/>
                <a:ea typeface="Avenir Next" charset="0"/>
                <a:cs typeface="Avenir Next" charset="0"/>
              </a:rPr>
              <a:t>He has revealed a pattern of worship: 2 </a:t>
            </a:r>
            <a:r>
              <a:rPr lang="en-US" dirty="0">
                <a:latin typeface="Avenir Next" charset="0"/>
                <a:ea typeface="Avenir Next" charset="0"/>
                <a:cs typeface="Avenir Next" charset="0"/>
              </a:rPr>
              <a:t>Peter 1.3; Rom. 10.17; John </a:t>
            </a:r>
            <a:r>
              <a:rPr lang="en-US" dirty="0" smtClean="0">
                <a:latin typeface="Avenir Next" charset="0"/>
                <a:ea typeface="Avenir Next" charset="0"/>
                <a:cs typeface="Avenir Next" charset="0"/>
              </a:rPr>
              <a:t>12.48; Gen. 4.4-5; Exo. 12; 23.14ff; </a:t>
            </a:r>
            <a:r>
              <a:rPr lang="en-US" dirty="0">
                <a:latin typeface="Avenir Next" charset="0"/>
                <a:ea typeface="Avenir Next" charset="0"/>
                <a:cs typeface="Avenir Next" charset="0"/>
              </a:rPr>
              <a:t>Lev. </a:t>
            </a:r>
            <a:r>
              <a:rPr lang="en-US" dirty="0" smtClean="0">
                <a:latin typeface="Avenir Next" charset="0"/>
                <a:ea typeface="Avenir Next" charset="0"/>
                <a:cs typeface="Avenir Next" charset="0"/>
              </a:rPr>
              <a:t>10.1-3; John 4.24; Matt</a:t>
            </a:r>
            <a:r>
              <a:rPr lang="en-US" dirty="0">
                <a:latin typeface="Avenir Next" charset="0"/>
                <a:ea typeface="Avenir Next" charset="0"/>
                <a:cs typeface="Avenir Next" charset="0"/>
              </a:rPr>
              <a:t>. 15.8-9</a:t>
            </a:r>
            <a:endParaRPr lang="en-US" dirty="0">
              <a:latin typeface="Avenir Next" charset="0"/>
              <a:ea typeface="Avenir Next" charset="0"/>
              <a:cs typeface="Avenir Next" charset="0"/>
            </a:endParaRP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90774006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610" y="365126"/>
            <a:ext cx="7886700" cy="1325563"/>
          </a:xfrm>
        </p:spPr>
        <p:txBody>
          <a:bodyPr>
            <a:normAutofit/>
          </a:bodyPr>
          <a:lstStyle/>
          <a:p>
            <a:r>
              <a:rPr lang="en-US" sz="4000" dirty="0">
                <a:latin typeface="Avenir Next" charset="0"/>
                <a:ea typeface="Avenir Next" charset="0"/>
                <a:cs typeface="Avenir Next" charset="0"/>
              </a:rPr>
              <a:t>What Constitutes Worship</a:t>
            </a:r>
            <a:r>
              <a:rPr lang="en-US" sz="4000" dirty="0" smtClean="0">
                <a:latin typeface="Avenir Next" charset="0"/>
                <a:ea typeface="Avenir Next" charset="0"/>
                <a:cs typeface="Avenir Next" charset="0"/>
              </a:rPr>
              <a:t>?</a:t>
            </a:r>
            <a:endParaRPr lang="en-US" sz="4000" dirty="0">
              <a:latin typeface="Avenir Next" charset="0"/>
              <a:ea typeface="Avenir Next" charset="0"/>
              <a:cs typeface="Avenir Next" charset="0"/>
            </a:endParaRPr>
          </a:p>
        </p:txBody>
      </p:sp>
      <p:sp>
        <p:nvSpPr>
          <p:cNvPr id="3" name="Content Placeholder 2"/>
          <p:cNvSpPr>
            <a:spLocks noGrp="1"/>
          </p:cNvSpPr>
          <p:nvPr>
            <p:ph idx="1"/>
          </p:nvPr>
        </p:nvSpPr>
        <p:spPr>
          <a:xfrm>
            <a:off x="328611" y="1825625"/>
            <a:ext cx="6943728" cy="4351338"/>
          </a:xfrm>
        </p:spPr>
        <p:txBody>
          <a:bodyPr>
            <a:normAutofit lnSpcReduction="10000"/>
          </a:bodyPr>
          <a:lstStyle/>
          <a:p>
            <a:r>
              <a:rPr lang="en-US" dirty="0">
                <a:latin typeface="Avenir Next" charset="0"/>
                <a:ea typeface="Avenir Next" charset="0"/>
                <a:cs typeface="Avenir Next" charset="0"/>
              </a:rPr>
              <a:t>Worship can be done individually or collectively: Psalm 34.3; Acts 2.46, 12.12, </a:t>
            </a:r>
            <a:r>
              <a:rPr lang="en-US" dirty="0" smtClean="0">
                <a:latin typeface="Avenir Next" charset="0"/>
                <a:ea typeface="Avenir Next" charset="0"/>
                <a:cs typeface="Avenir Next" charset="0"/>
              </a:rPr>
              <a:t>16.25; 1 Cor. 16.1-2; Heb. 10.24-25</a:t>
            </a:r>
          </a:p>
          <a:p>
            <a:endParaRPr lang="en-US" dirty="0">
              <a:latin typeface="Avenir Next" charset="0"/>
              <a:ea typeface="Avenir Next" charset="0"/>
              <a:cs typeface="Avenir Next" charset="0"/>
            </a:endParaRPr>
          </a:p>
          <a:p>
            <a:r>
              <a:rPr lang="en-US" dirty="0" smtClean="0">
                <a:latin typeface="Avenir Next" charset="0"/>
                <a:ea typeface="Avenir Next" charset="0"/>
                <a:cs typeface="Avenir Next" charset="0"/>
              </a:rPr>
              <a:t>Individually teach, pray, sing: Acts 8.35; Matt. 6.6-7; James 5.13</a:t>
            </a:r>
          </a:p>
          <a:p>
            <a:endParaRPr lang="en-US" dirty="0" smtClean="0">
              <a:latin typeface="Avenir Next" charset="0"/>
              <a:ea typeface="Avenir Next" charset="0"/>
              <a:cs typeface="Avenir Next" charset="0"/>
            </a:endParaRPr>
          </a:p>
          <a:p>
            <a:r>
              <a:rPr lang="en-US" dirty="0" smtClean="0">
                <a:latin typeface="Avenir Next" charset="0"/>
                <a:ea typeface="Avenir Next" charset="0"/>
                <a:cs typeface="Avenir Next" charset="0"/>
              </a:rPr>
              <a:t>Collectively teach, pray, sing, give, Lord’s supper: Acts 20.7; 1 Cor. 11.20, 33; 1 Cor. 16.1-2; Eph. 5.19</a:t>
            </a:r>
            <a:endParaRPr lang="en-US" dirty="0">
              <a:latin typeface="Avenir Next" charset="0"/>
              <a:ea typeface="Avenir Next" charset="0"/>
              <a:cs typeface="Avenir Next" charset="0"/>
            </a:endParaRP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837796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4" y="2432844"/>
            <a:ext cx="6200779" cy="1992312"/>
          </a:xfrm>
        </p:spPr>
        <p:txBody>
          <a:bodyPr>
            <a:normAutofit/>
          </a:bodyPr>
          <a:lstStyle/>
          <a:p>
            <a:r>
              <a:rPr lang="en-US" sz="4800" b="0" dirty="0">
                <a:latin typeface="Avenir Next" charset="0"/>
                <a:ea typeface="Avenir Next" charset="0"/>
                <a:cs typeface="Avenir Next" charset="0"/>
              </a:rPr>
              <a:t>Worship Must Be </a:t>
            </a:r>
            <a:r>
              <a:rPr lang="en-US" sz="4800" b="0" dirty="0" smtClean="0">
                <a:latin typeface="Avenir Next" charset="0"/>
                <a:ea typeface="Avenir Next" charset="0"/>
                <a:cs typeface="Avenir Next" charset="0"/>
              </a:rPr>
              <a:t>In</a:t>
            </a:r>
            <a:r>
              <a:rPr lang="en-US" sz="4800" dirty="0" smtClean="0">
                <a:latin typeface="Avenir Next" charset="0"/>
                <a:ea typeface="Avenir Next" charset="0"/>
                <a:cs typeface="Avenir Next" charset="0"/>
              </a:rPr>
              <a:t/>
            </a:r>
            <a:br>
              <a:rPr lang="en-US" sz="4800" dirty="0" smtClean="0">
                <a:latin typeface="Avenir Next" charset="0"/>
                <a:ea typeface="Avenir Next" charset="0"/>
                <a:cs typeface="Avenir Next" charset="0"/>
              </a:rPr>
            </a:br>
            <a:r>
              <a:rPr lang="en-US" sz="6000" dirty="0" smtClean="0">
                <a:latin typeface="Avenir Next" charset="0"/>
                <a:ea typeface="Avenir Next" charset="0"/>
                <a:cs typeface="Avenir Next" charset="0"/>
              </a:rPr>
              <a:t>Spirit </a:t>
            </a:r>
            <a:r>
              <a:rPr lang="en-US" sz="6000" dirty="0">
                <a:latin typeface="Avenir Next" charset="0"/>
                <a:ea typeface="Avenir Next" charset="0"/>
                <a:cs typeface="Avenir Next" charset="0"/>
              </a:rPr>
              <a:t>and </a:t>
            </a:r>
            <a:r>
              <a:rPr lang="en-US" sz="6000" dirty="0" smtClean="0">
                <a:latin typeface="Avenir Next" charset="0"/>
                <a:ea typeface="Avenir Next" charset="0"/>
                <a:cs typeface="Avenir Next" charset="0"/>
              </a:rPr>
              <a:t>Truth</a:t>
            </a:r>
            <a:endParaRPr lang="en-US" sz="3100" dirty="0">
              <a:latin typeface="Avenir Next" charset="0"/>
              <a:ea typeface="Avenir Next" charset="0"/>
              <a:cs typeface="Avenir Next" charset="0"/>
            </a:endParaRPr>
          </a:p>
        </p:txBody>
      </p:sp>
      <p:sp>
        <p:nvSpPr>
          <p:cNvPr id="4" name="Rectangle 3"/>
          <p:cNvSpPr/>
          <p:nvPr/>
        </p:nvSpPr>
        <p:spPr>
          <a:xfrm>
            <a:off x="300034" y="4202375"/>
            <a:ext cx="2569934" cy="569387"/>
          </a:xfrm>
          <a:prstGeom prst="rect">
            <a:avLst/>
          </a:prstGeom>
        </p:spPr>
        <p:txBody>
          <a:bodyPr wrap="none">
            <a:spAutoFit/>
          </a:bodyPr>
          <a:lstStyle/>
          <a:p>
            <a:r>
              <a:rPr lang="en-US" sz="3100" dirty="0">
                <a:solidFill>
                  <a:prstClr val="white"/>
                </a:solidFill>
                <a:latin typeface="Avenir Next" charset="0"/>
                <a:ea typeface="Avenir Next" charset="0"/>
                <a:cs typeface="Avenir Next" charset="0"/>
              </a:rPr>
              <a:t>John 4.23-24</a:t>
            </a:r>
            <a:endParaRPr lang="en-US" dirty="0">
              <a:latin typeface="Avenir Next" charset="0"/>
              <a:ea typeface="Avenir Next" charset="0"/>
              <a:cs typeface="Avenir Next" charset="0"/>
            </a:endParaRPr>
          </a:p>
        </p:txBody>
      </p:sp>
      <p:sp>
        <p:nvSpPr>
          <p:cNvPr id="5" name="Date Placeholder 4"/>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43270211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365126"/>
            <a:ext cx="7886700" cy="1325563"/>
          </a:xfrm>
        </p:spPr>
        <p:txBody>
          <a:bodyPr/>
          <a:lstStyle/>
          <a:p>
            <a:r>
              <a:rPr lang="en-US" dirty="0" smtClean="0">
                <a:latin typeface="Avenir Next" charset="0"/>
                <a:ea typeface="Avenir Next" charset="0"/>
                <a:cs typeface="Avenir Next" charset="0"/>
              </a:rPr>
              <a:t>Worship In Spirit</a:t>
            </a:r>
            <a:endParaRPr lang="en-US" dirty="0">
              <a:latin typeface="Avenir Next" charset="0"/>
              <a:ea typeface="Avenir Next" charset="0"/>
              <a:cs typeface="Avenir Next" charset="0"/>
            </a:endParaRPr>
          </a:p>
        </p:txBody>
      </p:sp>
      <p:sp>
        <p:nvSpPr>
          <p:cNvPr id="3" name="Content Placeholder 2"/>
          <p:cNvSpPr>
            <a:spLocks noGrp="1"/>
          </p:cNvSpPr>
          <p:nvPr>
            <p:ph idx="1"/>
          </p:nvPr>
        </p:nvSpPr>
        <p:spPr>
          <a:xfrm>
            <a:off x="285750" y="1825625"/>
            <a:ext cx="6643688" cy="4351338"/>
          </a:xfrm>
        </p:spPr>
        <p:txBody>
          <a:bodyPr>
            <a:normAutofit/>
          </a:bodyPr>
          <a:lstStyle/>
          <a:p>
            <a:r>
              <a:rPr lang="en-US" dirty="0" smtClean="0"/>
              <a:t>Worship that comes </a:t>
            </a:r>
            <a:r>
              <a:rPr lang="en-US" dirty="0"/>
              <a:t>from the heart (inner man): </a:t>
            </a:r>
            <a:r>
              <a:rPr lang="en-US" dirty="0"/>
              <a:t>Matt. 5.3; </a:t>
            </a:r>
            <a:r>
              <a:rPr lang="en-US" dirty="0" smtClean="0"/>
              <a:t>Psalm 51.17; Jer</a:t>
            </a:r>
            <a:r>
              <a:rPr lang="en-US" dirty="0"/>
              <a:t>. 29.13; 1 Sam. 16.7; </a:t>
            </a:r>
            <a:r>
              <a:rPr lang="en-US" dirty="0"/>
              <a:t>Rom. </a:t>
            </a:r>
            <a:r>
              <a:rPr lang="en-US" dirty="0" smtClean="0"/>
              <a:t>12.11; Matt</a:t>
            </a:r>
            <a:r>
              <a:rPr lang="en-US" dirty="0"/>
              <a:t>. </a:t>
            </a:r>
            <a:r>
              <a:rPr lang="en-US" dirty="0" smtClean="0"/>
              <a:t>15.8-9</a:t>
            </a:r>
          </a:p>
          <a:p>
            <a:endParaRPr lang="en-US" dirty="0" smtClean="0"/>
          </a:p>
          <a:p>
            <a:r>
              <a:rPr lang="en-US" dirty="0" smtClean="0"/>
              <a:t>Worship that comes from understanding and consciousness: 1 </a:t>
            </a:r>
            <a:r>
              <a:rPr lang="en-US" dirty="0"/>
              <a:t>Cor. 14.13-17</a:t>
            </a:r>
          </a:p>
          <a:p>
            <a:endParaRPr lang="en-US" dirty="0"/>
          </a:p>
          <a:p>
            <a:r>
              <a:rPr lang="en-US" dirty="0" smtClean="0"/>
              <a:t>Worshipping </a:t>
            </a:r>
            <a:r>
              <a:rPr lang="en-US" dirty="0"/>
              <a:t>in spirit is focusing on the spiritual meaning behind it</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90132277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365126"/>
            <a:ext cx="7886700" cy="1325563"/>
          </a:xfrm>
        </p:spPr>
        <p:txBody>
          <a:bodyPr/>
          <a:lstStyle/>
          <a:p>
            <a:r>
              <a:rPr lang="en-US" dirty="0" smtClean="0">
                <a:latin typeface="Avenir Next" charset="0"/>
                <a:ea typeface="Avenir Next" charset="0"/>
                <a:cs typeface="Avenir Next" charset="0"/>
              </a:rPr>
              <a:t>Worship In Truth</a:t>
            </a:r>
            <a:endParaRPr lang="en-US" dirty="0">
              <a:latin typeface="Avenir Next" charset="0"/>
              <a:ea typeface="Avenir Next" charset="0"/>
              <a:cs typeface="Avenir Next" charset="0"/>
            </a:endParaRPr>
          </a:p>
        </p:txBody>
      </p:sp>
      <p:sp>
        <p:nvSpPr>
          <p:cNvPr id="3" name="Content Placeholder 2"/>
          <p:cNvSpPr>
            <a:spLocks noGrp="1"/>
          </p:cNvSpPr>
          <p:nvPr>
            <p:ph idx="1"/>
          </p:nvPr>
        </p:nvSpPr>
        <p:spPr>
          <a:xfrm>
            <a:off x="285750" y="1825625"/>
            <a:ext cx="6643688" cy="4351338"/>
          </a:xfrm>
        </p:spPr>
        <p:txBody>
          <a:bodyPr>
            <a:normAutofit/>
          </a:bodyPr>
          <a:lstStyle/>
          <a:p>
            <a:r>
              <a:rPr lang="en-US" dirty="0" smtClean="0"/>
              <a:t>Worship that is </a:t>
            </a:r>
            <a:r>
              <a:rPr lang="en-US" dirty="0"/>
              <a:t>in complete harmony with the will of </a:t>
            </a:r>
            <a:r>
              <a:rPr lang="en-US" dirty="0" smtClean="0"/>
              <a:t>God: </a:t>
            </a:r>
            <a:r>
              <a:rPr lang="en-US" dirty="0"/>
              <a:t>Psalm 86.11; </a:t>
            </a:r>
            <a:r>
              <a:rPr lang="en-US" dirty="0" smtClean="0"/>
              <a:t>John 17.17</a:t>
            </a:r>
            <a:endParaRPr lang="en-US" dirty="0"/>
          </a:p>
          <a:p>
            <a:endParaRPr lang="en-US" dirty="0" smtClean="0"/>
          </a:p>
          <a:p>
            <a:r>
              <a:rPr lang="en-US" dirty="0"/>
              <a:t>W</a:t>
            </a:r>
            <a:r>
              <a:rPr lang="en-US" dirty="0" smtClean="0"/>
              <a:t>e </a:t>
            </a:r>
            <a:r>
              <a:rPr lang="en-US" dirty="0"/>
              <a:t>must worship the right object, God: Matt. </a:t>
            </a:r>
            <a:r>
              <a:rPr lang="en-US" dirty="0" smtClean="0"/>
              <a:t>4.10</a:t>
            </a:r>
            <a:endParaRPr lang="en-US" dirty="0"/>
          </a:p>
          <a:p>
            <a:endParaRPr lang="en-US" dirty="0" smtClean="0"/>
          </a:p>
          <a:p>
            <a:r>
              <a:rPr lang="en-US" dirty="0" smtClean="0"/>
              <a:t>That </a:t>
            </a:r>
            <a:r>
              <a:rPr lang="en-US" dirty="0"/>
              <a:t>means that we must adhere to patterned worship: Matt. 15.7-9; Col. 2.8-10, </a:t>
            </a:r>
            <a:r>
              <a:rPr lang="en-US" dirty="0" smtClean="0"/>
              <a:t>16-23</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92761467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4" y="2432844"/>
            <a:ext cx="6200779" cy="1992312"/>
          </a:xfrm>
        </p:spPr>
        <p:txBody>
          <a:bodyPr>
            <a:normAutofit/>
          </a:bodyPr>
          <a:lstStyle/>
          <a:p>
            <a:r>
              <a:rPr lang="en-US" sz="4500" b="0" dirty="0">
                <a:latin typeface="Avenir Next" charset="0"/>
                <a:ea typeface="Avenir Next" charset="0"/>
                <a:cs typeface="Avenir Next" charset="0"/>
              </a:rPr>
              <a:t>Spirit and Truth Are </a:t>
            </a:r>
            <a:r>
              <a:rPr lang="en-US" sz="4800" dirty="0">
                <a:latin typeface="Avenir Next" charset="0"/>
                <a:ea typeface="Avenir Next" charset="0"/>
                <a:cs typeface="Avenir Next" charset="0"/>
              </a:rPr>
              <a:t>Equally </a:t>
            </a:r>
            <a:r>
              <a:rPr lang="en-US" sz="4800" dirty="0" smtClean="0">
                <a:latin typeface="Avenir Next" charset="0"/>
                <a:ea typeface="Avenir Next" charset="0"/>
                <a:cs typeface="Avenir Next" charset="0"/>
              </a:rPr>
              <a:t>Important </a:t>
            </a:r>
            <a:endParaRPr lang="en-US" sz="3100" dirty="0">
              <a:latin typeface="Avenir Next" charset="0"/>
              <a:ea typeface="Avenir Next" charset="0"/>
              <a:cs typeface="Avenir Next" charset="0"/>
            </a:endParaRPr>
          </a:p>
        </p:txBody>
      </p:sp>
      <p:sp>
        <p:nvSpPr>
          <p:cNvPr id="4" name="Rectangle 3"/>
          <p:cNvSpPr/>
          <p:nvPr/>
        </p:nvSpPr>
        <p:spPr>
          <a:xfrm>
            <a:off x="300034" y="4024575"/>
            <a:ext cx="2569934" cy="569387"/>
          </a:xfrm>
          <a:prstGeom prst="rect">
            <a:avLst/>
          </a:prstGeom>
        </p:spPr>
        <p:txBody>
          <a:bodyPr wrap="none">
            <a:spAutoFit/>
          </a:bodyPr>
          <a:lstStyle/>
          <a:p>
            <a:r>
              <a:rPr lang="en-US" sz="3100" dirty="0">
                <a:solidFill>
                  <a:prstClr val="white"/>
                </a:solidFill>
                <a:latin typeface="Avenir Next" charset="0"/>
                <a:ea typeface="Avenir Next" charset="0"/>
                <a:cs typeface="Avenir Next" charset="0"/>
              </a:rPr>
              <a:t>John 4.23-24</a:t>
            </a:r>
            <a:endParaRPr lang="en-US" dirty="0">
              <a:latin typeface="Avenir Next" charset="0"/>
              <a:ea typeface="Avenir Next" charset="0"/>
              <a:cs typeface="Avenir Next" charset="0"/>
            </a:endParaRPr>
          </a:p>
        </p:txBody>
      </p:sp>
      <p:sp>
        <p:nvSpPr>
          <p:cNvPr id="3" name="Date Placeholder 2"/>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57633053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907</TotalTime>
  <Words>911</Words>
  <Application>Microsoft Macintosh PowerPoint</Application>
  <PresentationFormat>On-screen Show (4:3)</PresentationFormat>
  <Paragraphs>127</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Avenir Next</vt:lpstr>
      <vt:lpstr>Calibri</vt:lpstr>
      <vt:lpstr>Calibri Light</vt:lpstr>
      <vt:lpstr>Corbel</vt:lpstr>
      <vt:lpstr>Times New Roman</vt:lpstr>
      <vt:lpstr>Arial</vt:lpstr>
      <vt:lpstr>Office Theme</vt:lpstr>
      <vt:lpstr>PowerPoint Presentation</vt:lpstr>
      <vt:lpstr>PowerPoint Presentation</vt:lpstr>
      <vt:lpstr>Worship Involves…</vt:lpstr>
      <vt:lpstr>What Constitutes Worship?</vt:lpstr>
      <vt:lpstr>What Constitutes Worship?</vt:lpstr>
      <vt:lpstr>Worship Must Be In Spirit and Truth</vt:lpstr>
      <vt:lpstr>Worship In Spirit</vt:lpstr>
      <vt:lpstr>Worship In Truth</vt:lpstr>
      <vt:lpstr>Spirit and Truth Are Equally Important </vt:lpstr>
      <vt:lpstr>Spirit and Truth</vt:lpstr>
      <vt:lpstr>Spirit and Truth</vt:lpstr>
      <vt:lpstr>True Worship</vt:lpstr>
      <vt:lpstr>True Worship</vt:lpstr>
      <vt:lpstr>True Worship</vt:lpstr>
      <vt:lpstr>True Worship</vt:lpstr>
      <vt:lpstr>True Worship</vt:lpstr>
      <vt:lpstr>True Worship</vt:lpstr>
      <vt:lpstr>True Worship</vt:lpstr>
      <vt:lpstr>True Worship</vt:lpstr>
      <vt:lpstr>True Worship</vt:lpstr>
      <vt:lpstr>True Worship</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38</cp:revision>
  <dcterms:created xsi:type="dcterms:W3CDTF">2017-01-07T23:46:37Z</dcterms:created>
  <dcterms:modified xsi:type="dcterms:W3CDTF">2017-01-08T14:54:01Z</dcterms:modified>
</cp:coreProperties>
</file>