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568" autoAdjust="0"/>
  </p:normalViewPr>
  <p:slideViewPr>
    <p:cSldViewPr snapToGrid="0" snapToObjects="1">
      <p:cViewPr varScale="1">
        <p:scale>
          <a:sx n="88" d="100"/>
          <a:sy n="88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2007-3145-1D4A-9EA6-946802C2BB01}" type="datetimeFigureOut">
              <a:rPr lang="en-US" smtClean="0"/>
              <a:t>12/24/16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98C9-BD7D-D144-9A1B-E7114C2A6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3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2007-3145-1D4A-9EA6-946802C2BB01}" type="datetimeFigureOut">
              <a:rPr lang="en-US" smtClean="0"/>
              <a:t>12/24/16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98C9-BD7D-D144-9A1B-E7114C2A6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3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2007-3145-1D4A-9EA6-946802C2BB01}" type="datetimeFigureOut">
              <a:rPr lang="en-US" smtClean="0"/>
              <a:t>12/24/16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98C9-BD7D-D144-9A1B-E7114C2A6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0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2007-3145-1D4A-9EA6-946802C2BB01}" type="datetimeFigureOut">
              <a:rPr lang="en-US" smtClean="0"/>
              <a:t>12/24/16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98C9-BD7D-D144-9A1B-E7114C2A6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8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2007-3145-1D4A-9EA6-946802C2BB01}" type="datetimeFigureOut">
              <a:rPr lang="en-US" smtClean="0"/>
              <a:t>12/24/16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98C9-BD7D-D144-9A1B-E7114C2A6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6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2007-3145-1D4A-9EA6-946802C2BB01}" type="datetimeFigureOut">
              <a:rPr lang="en-US" smtClean="0"/>
              <a:t>12/24/16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98C9-BD7D-D144-9A1B-E7114C2A6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5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2007-3145-1D4A-9EA6-946802C2BB01}" type="datetimeFigureOut">
              <a:rPr lang="en-US" smtClean="0"/>
              <a:t>12/24/16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98C9-BD7D-D144-9A1B-E7114C2A6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5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2007-3145-1D4A-9EA6-946802C2BB01}" type="datetimeFigureOut">
              <a:rPr lang="en-US" smtClean="0"/>
              <a:t>12/24/16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98C9-BD7D-D144-9A1B-E7114C2A6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49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2007-3145-1D4A-9EA6-946802C2BB01}" type="datetimeFigureOut">
              <a:rPr lang="en-US" smtClean="0"/>
              <a:t>12/24/16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98C9-BD7D-D144-9A1B-E7114C2A6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79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2007-3145-1D4A-9EA6-946802C2BB01}" type="datetimeFigureOut">
              <a:rPr lang="en-US" smtClean="0"/>
              <a:t>12/24/16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98C9-BD7D-D144-9A1B-E7114C2A6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2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2007-3145-1D4A-9EA6-946802C2BB01}" type="datetimeFigureOut">
              <a:rPr lang="en-US" smtClean="0"/>
              <a:t>12/24/16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98C9-BD7D-D144-9A1B-E7114C2A6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1557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2007-3145-1D4A-9EA6-946802C2BB01}" type="datetimeFigureOut">
              <a:rPr lang="en-US" smtClean="0"/>
              <a:t>12/24/16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298C9-BD7D-D144-9A1B-E7114C2A6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1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indent="0" algn="l" defTabSz="457200" rtl="0" eaLnBrk="1" latinLnBrk="0" hangingPunct="1">
        <a:spcBef>
          <a:spcPts val="0"/>
        </a:spcBef>
        <a:buFont typeface="Arial"/>
        <a:buNone/>
        <a:defRPr sz="3200" b="1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spcBef>
          <a:spcPts val="0"/>
        </a:spcBef>
        <a:buFont typeface="Arial"/>
        <a:buNone/>
        <a:defRPr sz="32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457200" indent="0" algn="l" defTabSz="457200" rtl="0" eaLnBrk="1" latinLnBrk="0" hangingPunct="1">
        <a:spcBef>
          <a:spcPts val="0"/>
        </a:spcBef>
        <a:buFont typeface="Arial"/>
        <a:buNone/>
        <a:defRPr sz="2800" b="1" kern="1200">
          <a:solidFill>
            <a:schemeClr val="tx1"/>
          </a:solidFill>
          <a:latin typeface="Corbel"/>
          <a:ea typeface="+mn-ea"/>
          <a:cs typeface="Corbel"/>
        </a:defRPr>
      </a:lvl2pPr>
      <a:lvl3pPr marL="914400" indent="0" algn="l" defTabSz="457200" rtl="0" eaLnBrk="1" latinLnBrk="0" hangingPunct="1">
        <a:spcBef>
          <a:spcPts val="0"/>
        </a:spcBef>
        <a:buFont typeface="Arial"/>
        <a:buNone/>
        <a:defRPr sz="2400" b="1" kern="1200">
          <a:solidFill>
            <a:schemeClr val="tx1"/>
          </a:solidFill>
          <a:latin typeface="Corbel"/>
          <a:ea typeface="+mn-ea"/>
          <a:cs typeface="Corbel"/>
        </a:defRPr>
      </a:lvl3pPr>
      <a:lvl4pPr marL="1371600" indent="0" algn="l" defTabSz="457200" rtl="0" eaLnBrk="1" latinLnBrk="0" hangingPunct="1">
        <a:spcBef>
          <a:spcPts val="0"/>
        </a:spcBef>
        <a:buFont typeface="Arial"/>
        <a:buNone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4pPr>
      <a:lvl5pPr marL="1828800" indent="0" algn="l" defTabSz="457200" rtl="0" eaLnBrk="1" latinLnBrk="0" hangingPunct="1">
        <a:spcBef>
          <a:spcPts val="0"/>
        </a:spcBef>
        <a:buFont typeface="Arial"/>
        <a:buNone/>
        <a:defRPr sz="2000" b="1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1442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Genuineness </a:t>
            </a:r>
            <a:r>
              <a:rPr lang="en-US" dirty="0"/>
              <a:t>(proof): when one is tested his true character, his trust in God, his conviction is revealed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"</a:t>
            </a:r>
            <a:r>
              <a:rPr lang="en-US" dirty="0"/>
              <a:t>Praise, honor and glory": God wants these things for us: Matt. 25.21; Rom. 2.7; 8.17; Phil. 3.21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Not </a:t>
            </a:r>
            <a:r>
              <a:rPr lang="en-US" dirty="0"/>
              <a:t>seen, but love: John 20.29; </a:t>
            </a:r>
            <a:r>
              <a:rPr lang="en-US" dirty="0" smtClean="0"/>
              <a:t>14.15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94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prophets didn't know exactly what their teachings meant (proves inspiration).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they talking about? When are they talking about? Acts 8.34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Inspired </a:t>
            </a:r>
            <a:r>
              <a:rPr lang="en-US" dirty="0"/>
              <a:t>men simply spoke/wrote things revealed to them by God: Eph. 3.3-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45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"Spirit of Christ" Holy Spirit (within them cf. 2 Peter 1.21) testified of the sufferings of Christ: Acts 3.18, 24; 26.23; Psalm 22; Isaiah 53, etc.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"Glories that follow": His resurrection, the church, His kingdom, salvation, etc.</a:t>
            </a:r>
          </a:p>
        </p:txBody>
      </p:sp>
    </p:spTree>
    <p:extLst>
      <p:ext uri="{BB962C8B-B14F-4D97-AF65-F5344CB8AC3E}">
        <p14:creationId xmlns:p14="http://schemas.microsoft.com/office/powerpoint/2010/main" val="1495396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“To them it was revealed that, not to themselves, but to us...”</a:t>
            </a:r>
          </a:p>
          <a:p>
            <a:pPr lvl="1"/>
            <a:r>
              <a:rPr lang="en-US" dirty="0" smtClean="0"/>
              <a:t>We have access to truth that was not revealed to those in other generations.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have greater insight than David, Jeremiah, Isaiah, etc.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benefit from their prophecies, not them!</a:t>
            </a:r>
          </a:p>
        </p:txBody>
      </p:sp>
    </p:spTree>
    <p:extLst>
      <p:ext uri="{BB962C8B-B14F-4D97-AF65-F5344CB8AC3E}">
        <p14:creationId xmlns:p14="http://schemas.microsoft.com/office/powerpoint/2010/main" val="2215735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Gird: metaph. </a:t>
            </a:r>
            <a:r>
              <a:rPr lang="en-US" dirty="0" smtClean="0"/>
              <a:t>means </a:t>
            </a:r>
            <a:r>
              <a:rPr lang="en-US" dirty="0"/>
              <a:t>to be prepared</a:t>
            </a:r>
          </a:p>
          <a:p>
            <a:pPr lvl="1"/>
            <a:r>
              <a:rPr lang="en-US" dirty="0"/>
              <a:t>So as not to be hindered in their movements they would "...bind their long flowing garments closely around their bodies and fastened them with a leather </a:t>
            </a:r>
            <a:r>
              <a:rPr lang="en-US" dirty="0" smtClean="0"/>
              <a:t>belt” (Thayer)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If </a:t>
            </a:r>
            <a:r>
              <a:rPr lang="en-US" dirty="0"/>
              <a:t>you're going to obey God, prepare your mind </a:t>
            </a:r>
            <a:r>
              <a:rPr lang="en-US" dirty="0" smtClean="0"/>
              <a:t>first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9677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make up your mind:</a:t>
            </a:r>
          </a:p>
          <a:p>
            <a:pPr lvl="1"/>
            <a:r>
              <a:rPr lang="en-US" dirty="0" smtClean="0"/>
              <a:t>Be sober</a:t>
            </a:r>
          </a:p>
          <a:p>
            <a:pPr lvl="1"/>
            <a:r>
              <a:rPr lang="en-US" dirty="0" smtClean="0"/>
              <a:t>Set your hope fully upon grace</a:t>
            </a:r>
          </a:p>
          <a:p>
            <a:pPr lvl="1"/>
            <a:r>
              <a:rPr lang="en-US" dirty="0" smtClean="0"/>
              <a:t>Be obedient</a:t>
            </a:r>
          </a:p>
          <a:p>
            <a:pPr lvl="1"/>
            <a:r>
              <a:rPr lang="en-US" dirty="0" smtClean="0"/>
              <a:t>Be conformed to Christ</a:t>
            </a:r>
          </a:p>
          <a:p>
            <a:pPr lvl="1"/>
            <a:r>
              <a:rPr lang="en-US" dirty="0" smtClean="0"/>
              <a:t>Be holy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We have something to look forward to: Jesus!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077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be conformed to our previous state of ignorance: Acts 17.30; Eph. 4.17-18</a:t>
            </a:r>
          </a:p>
          <a:p>
            <a:endParaRPr lang="en-US" dirty="0"/>
          </a:p>
          <a:p>
            <a:r>
              <a:rPr lang="en-US" dirty="0" smtClean="0"/>
              <a:t>Be holy:</a:t>
            </a:r>
            <a:r>
              <a:rPr lang="en-US" dirty="0"/>
              <a:t> </a:t>
            </a:r>
            <a:r>
              <a:rPr lang="en-US" dirty="0" smtClean="0"/>
              <a:t>Exo. 19.5-6; Lev. 11.44-45; 19.2; 20.7, 26; 2 Cor. 7.1</a:t>
            </a:r>
          </a:p>
          <a:p>
            <a:endParaRPr lang="en-US" dirty="0"/>
          </a:p>
          <a:p>
            <a:r>
              <a:rPr lang="en-US" dirty="0" smtClean="0"/>
              <a:t>Holiness is obtainable: Col. 3.3-25; Matt. 5.44-48; Eph. 4.31-5.2; Phil. 2.3-5</a:t>
            </a:r>
          </a:p>
        </p:txBody>
      </p:sp>
    </p:spTree>
    <p:extLst>
      <p:ext uri="{BB962C8B-B14F-4D97-AF65-F5344CB8AC3E}">
        <p14:creationId xmlns:p14="http://schemas.microsoft.com/office/powerpoint/2010/main" val="1409131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Father shows no favoritism: Acts 10.34; Rom. 2.11, etc.</a:t>
            </a:r>
          </a:p>
          <a:p>
            <a:endParaRPr lang="en-US" dirty="0"/>
          </a:p>
          <a:p>
            <a:r>
              <a:rPr lang="en-US" dirty="0" smtClean="0"/>
              <a:t>He judges according to each man’s deeds: 2 Cor. 5.10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56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this is the case: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Be holy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Conduct yourselves with fear: Deut. 6.2; Psalm 111.10; Prov. 1.7, etc.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Remember the high price of salvation: 1 Cor. 6.20; 2 Peter 2.1; Lev. 22.18-24; 4.32; Num. 28.3, 11</a:t>
            </a:r>
          </a:p>
        </p:txBody>
      </p:sp>
    </p:spTree>
    <p:extLst>
      <p:ext uri="{BB962C8B-B14F-4D97-AF65-F5344CB8AC3E}">
        <p14:creationId xmlns:p14="http://schemas.microsoft.com/office/powerpoint/2010/main" val="3606841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17-19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Vain, futile, aimless, useless behavior. Cf. Acts 14.15</a:t>
            </a:r>
          </a:p>
          <a:p>
            <a:endParaRPr lang="en-US" dirty="0"/>
          </a:p>
          <a:p>
            <a:r>
              <a:rPr lang="en-US" dirty="0" smtClean="0"/>
              <a:t>Received by tradition (learned), not </a:t>
            </a:r>
            <a:r>
              <a:rPr lang="en-US" dirty="0" smtClean="0"/>
              <a:t>inherited (in the sense of “born that way”).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201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Peter means "a rock or stone" (Thayer)</a:t>
            </a:r>
          </a:p>
          <a:p>
            <a:pPr lvl="1"/>
            <a:r>
              <a:rPr lang="en-US" dirty="0"/>
              <a:t>Apostle: one sent; ambassadors: 2 Cor. 5.20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"</a:t>
            </a:r>
            <a:r>
              <a:rPr lang="en-US" dirty="0"/>
              <a:t>He is one the twelve, not the one above the other eleven."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reject an apostle is to reject Christ: 1 Cor. 14.37; 1 John 4.6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must accept his teachings in this letter as authoritative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73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Foundation of the world: 2 Tim. 1.8-9; Titus 1.1-2</a:t>
            </a:r>
          </a:p>
          <a:p>
            <a:endParaRPr lang="en-US" dirty="0"/>
          </a:p>
          <a:p>
            <a:r>
              <a:rPr lang="en-US" dirty="0" smtClean="0"/>
              <a:t>When the time was right God sent His 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752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“Who through [Christ] became believers in </a:t>
            </a:r>
            <a:r>
              <a:rPr lang="en-US" dirty="0" smtClean="0"/>
              <a:t>God”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1"/>
            <a:r>
              <a:rPr lang="en-US" dirty="0" smtClean="0"/>
              <a:t>Jesus revealed God: Matt. 11.27; John 1.18; </a:t>
            </a:r>
            <a:r>
              <a:rPr lang="en-US" dirty="0" smtClean="0"/>
              <a:t>14.7</a:t>
            </a:r>
            <a:r>
              <a:rPr lang="en-US" dirty="0" smtClean="0"/>
              <a:t>, 9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Access to the Father is only through Jesus: John 14.6; 2 Cor. 5.19; Eph. 2.17-18</a:t>
            </a:r>
          </a:p>
        </p:txBody>
      </p:sp>
    </p:spTree>
    <p:extLst>
      <p:ext uri="{BB962C8B-B14F-4D97-AF65-F5344CB8AC3E}">
        <p14:creationId xmlns:p14="http://schemas.microsoft.com/office/powerpoint/2010/main" val="24759457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Gave Him glory: Acts 2.33-36; 5.31; Eph. </a:t>
            </a:r>
            <a:r>
              <a:rPr lang="en-US" dirty="0" smtClean="0"/>
              <a:t>1.20-</a:t>
            </a:r>
            <a:r>
              <a:rPr lang="en-US" dirty="0" smtClean="0"/>
              <a:t>23; Phil. 2.9-11</a:t>
            </a:r>
          </a:p>
          <a:p>
            <a:endParaRPr lang="en-US" dirty="0"/>
          </a:p>
          <a:p>
            <a:r>
              <a:rPr lang="en-US" dirty="0" smtClean="0"/>
              <a:t>Now our faith and hope are in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6698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has God done for us?</a:t>
            </a:r>
          </a:p>
          <a:p>
            <a:endParaRPr lang="en-US" dirty="0"/>
          </a:p>
          <a:p>
            <a:pPr lvl="1"/>
            <a:r>
              <a:rPr lang="en-US" dirty="0" smtClean="0"/>
              <a:t>He is our Father.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 preplanned our salvation.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 gave us His Son for our sake.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 has given us a living hope.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929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22-25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Only the truth purifies. No other source. </a:t>
            </a:r>
          </a:p>
          <a:p>
            <a:endParaRPr lang="en-US" dirty="0" smtClean="0"/>
          </a:p>
          <a:p>
            <a:r>
              <a:rPr lang="en-US" dirty="0" smtClean="0"/>
              <a:t>Purifying </a:t>
            </a:r>
            <a:r>
              <a:rPr lang="en-US" dirty="0"/>
              <a:t>isn't a one time act: James 4.8; 1 John 3.3 </a:t>
            </a:r>
          </a:p>
          <a:p>
            <a:endParaRPr lang="en-US" dirty="0" smtClean="0"/>
          </a:p>
          <a:p>
            <a:r>
              <a:rPr lang="en-US" dirty="0" smtClean="0"/>
              <a:t>Obeying </a:t>
            </a:r>
            <a:r>
              <a:rPr lang="en-US" dirty="0"/>
              <a:t>the gospel involves loving </a:t>
            </a:r>
            <a:r>
              <a:rPr lang="en-US" dirty="0" smtClean="0"/>
              <a:t>the brotherhood </a:t>
            </a:r>
            <a:r>
              <a:rPr lang="en-US" dirty="0"/>
              <a:t>from the </a:t>
            </a:r>
            <a:r>
              <a:rPr lang="en-US" dirty="0" smtClean="0"/>
              <a:t>very beginning.</a:t>
            </a:r>
          </a:p>
        </p:txBody>
      </p:sp>
    </p:spTree>
    <p:extLst>
      <p:ext uri="{BB962C8B-B14F-4D97-AF65-F5344CB8AC3E}">
        <p14:creationId xmlns:p14="http://schemas.microsoft.com/office/powerpoint/2010/main" val="3416199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22-25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One identifying mark of holiness is our </a:t>
            </a:r>
            <a:r>
              <a:rPr lang="en-US" dirty="0" smtClean="0"/>
              <a:t>love:</a:t>
            </a:r>
            <a:endParaRPr lang="en-US" dirty="0"/>
          </a:p>
          <a:p>
            <a:pPr lvl="1"/>
            <a:r>
              <a:rPr lang="en-US" dirty="0"/>
              <a:t>Our love is to be sincere: Rom. 12.9; 1 John 3.18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Our </a:t>
            </a:r>
            <a:r>
              <a:rPr lang="en-US" dirty="0"/>
              <a:t>love is to be fervent: 1 Peter 4.8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Our </a:t>
            </a:r>
            <a:r>
              <a:rPr lang="en-US" dirty="0"/>
              <a:t>love is to be </a:t>
            </a:r>
            <a:r>
              <a:rPr lang="en-US" dirty="0" smtClean="0"/>
              <a:t>brotherly: Rom. 12.10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Our </a:t>
            </a:r>
            <a:r>
              <a:rPr lang="en-US" dirty="0"/>
              <a:t>love is to be for one another: 1 John 5.1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Our </a:t>
            </a:r>
            <a:r>
              <a:rPr lang="en-US" dirty="0"/>
              <a:t>love involves putting away sin and growing: cf. 1 Peter </a:t>
            </a:r>
            <a:r>
              <a:rPr lang="hr-HR" dirty="0" smtClean="0"/>
              <a:t>2.1ff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9187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22-25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sinner obeys the incorruptible seed (God's word): Luke </a:t>
            </a:r>
            <a:r>
              <a:rPr lang="hr-HR" dirty="0" smtClean="0"/>
              <a:t>8.11</a:t>
            </a:r>
            <a:r>
              <a:rPr lang="hr-HR" dirty="0"/>
              <a:t>; Heb. 4.12 </a:t>
            </a:r>
          </a:p>
          <a:p>
            <a:endParaRPr lang="hr-HR" dirty="0"/>
          </a:p>
          <a:p>
            <a:r>
              <a:rPr lang="en-US" dirty="0" smtClean="0"/>
              <a:t>The </a:t>
            </a:r>
            <a:r>
              <a:rPr lang="en-US" dirty="0"/>
              <a:t>seed is living and when obeyed produces the same thing </a:t>
            </a:r>
            <a:r>
              <a:rPr lang="en-US" dirty="0" smtClean="0"/>
              <a:t>each </a:t>
            </a:r>
            <a:r>
              <a:rPr lang="en-US" dirty="0"/>
              <a:t>time: a </a:t>
            </a:r>
            <a:r>
              <a:rPr lang="en-US" dirty="0" smtClean="0"/>
              <a:t>Christian.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Grass </a:t>
            </a:r>
            <a:r>
              <a:rPr lang="en-US" dirty="0"/>
              <a:t>fades</a:t>
            </a:r>
            <a:r>
              <a:rPr lang="en-US" dirty="0" smtClean="0"/>
              <a:t>: Isaiah </a:t>
            </a:r>
            <a:r>
              <a:rPr lang="en-US" dirty="0"/>
              <a:t>40.6-</a:t>
            </a:r>
            <a:r>
              <a:rPr lang="en-US" dirty="0" smtClean="0"/>
              <a:t>8, God’s word does not.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must stop desiring the temporary and desire the </a:t>
            </a:r>
            <a:r>
              <a:rPr lang="en-US" dirty="0" smtClean="0"/>
              <a:t>permanent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72194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To Pilgrims (exiles, aliens, sojourner): His audience is not at home in this world; their citizenship is elsewhere. cf. 1 Peter 2.11; Phil. 3.20; Heb. 11.13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Dispersion (scattered): cf. John 7.35; Acts 8.4</a:t>
            </a:r>
          </a:p>
          <a:p>
            <a:pPr lvl="1"/>
            <a:r>
              <a:rPr lang="en-US" dirty="0" smtClean="0"/>
              <a:t>We are scattered in a world of unbelievers/idolaters.</a:t>
            </a:r>
          </a:p>
        </p:txBody>
      </p:sp>
    </p:spTree>
    <p:extLst>
      <p:ext uri="{BB962C8B-B14F-4D97-AF65-F5344CB8AC3E}">
        <p14:creationId xmlns:p14="http://schemas.microsoft.com/office/powerpoint/2010/main" val="3238920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Elect (chose/select) According to the foreknowledge of God:</a:t>
            </a:r>
          </a:p>
          <a:p>
            <a:pPr lvl="1"/>
            <a:r>
              <a:rPr lang="en-US" dirty="0" smtClean="0"/>
              <a:t>God does not pick who's saved and lost.</a:t>
            </a:r>
          </a:p>
          <a:p>
            <a:pPr lvl="1"/>
            <a:r>
              <a:rPr lang="en-US" dirty="0" smtClean="0"/>
              <a:t>God is not a respecter of persons: Acts 10.34-35</a:t>
            </a:r>
          </a:p>
          <a:p>
            <a:pPr lvl="1"/>
            <a:r>
              <a:rPr lang="en-US" dirty="0" smtClean="0"/>
              <a:t>God wants all saved: 2 Peter 3.9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Salvation is conditional. </a:t>
            </a:r>
          </a:p>
          <a:p>
            <a:pPr lvl="1"/>
            <a:r>
              <a:rPr lang="en-US" dirty="0" smtClean="0"/>
              <a:t>When God calls through the gospel, some accept and others reject. Those who accept are chosen: 2 Thess. 2.13-14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must obey the will of Jesus for the blood to be applied: 1 Peter 1.2, 22</a:t>
            </a:r>
          </a:p>
        </p:txBody>
      </p:sp>
    </p:spTree>
    <p:extLst>
      <p:ext uri="{BB962C8B-B14F-4D97-AF65-F5344CB8AC3E}">
        <p14:creationId xmlns:p14="http://schemas.microsoft.com/office/powerpoint/2010/main" val="3349608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Sanctification of the Spirit: cf. 1 Peter 1.22-23; John 17.17; 2 Thess. 2.13; Eph. 5.26</a:t>
            </a:r>
          </a:p>
          <a:p>
            <a:pPr lvl="1"/>
            <a:r>
              <a:rPr lang="en-US" dirty="0" smtClean="0"/>
              <a:t>Set apart for God and from the world of sin.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Sprinkling with His blood: Exo. 24.8; Heb. 9.19</a:t>
            </a:r>
          </a:p>
        </p:txBody>
      </p:sp>
    </p:spTree>
    <p:extLst>
      <p:ext uri="{BB962C8B-B14F-4D97-AF65-F5344CB8AC3E}">
        <p14:creationId xmlns:p14="http://schemas.microsoft.com/office/powerpoint/2010/main" val="8121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Notice how the entire Godhead is involved in our salvation!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Father chooses, the Spirit sanctifies, the Son redeems.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VV3ff Show the works of the Father, Son and Holy Spirit.</a:t>
            </a:r>
          </a:p>
        </p:txBody>
      </p:sp>
    </p:spTree>
    <p:extLst>
      <p:ext uri="{BB962C8B-B14F-4D97-AF65-F5344CB8AC3E}">
        <p14:creationId xmlns:p14="http://schemas.microsoft.com/office/powerpoint/2010/main" val="3701110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Our God and Father is worthy of praise.</a:t>
            </a:r>
          </a:p>
          <a:p>
            <a:pPr lvl="1"/>
            <a:r>
              <a:rPr lang="en-US" dirty="0"/>
              <a:t>His mercy is great.</a:t>
            </a:r>
          </a:p>
          <a:p>
            <a:pPr lvl="1"/>
            <a:r>
              <a:rPr lang="en-US" dirty="0"/>
              <a:t>He has caused us to be born again to a living hope.</a:t>
            </a:r>
          </a:p>
          <a:p>
            <a:pPr lvl="1"/>
            <a:r>
              <a:rPr lang="en-US" dirty="0"/>
              <a:t>He resurrected our Savior.</a:t>
            </a:r>
          </a:p>
          <a:p>
            <a:pPr lvl="1"/>
            <a:r>
              <a:rPr lang="en-US" dirty="0"/>
              <a:t>He has given us a home.</a:t>
            </a:r>
          </a:p>
          <a:p>
            <a:pPr lvl="1"/>
            <a:r>
              <a:rPr lang="en-US" dirty="0"/>
              <a:t>He is guarding it for us.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"</a:t>
            </a:r>
            <a:r>
              <a:rPr lang="en-US" dirty="0"/>
              <a:t>Caused" without God's mercy no man could be born again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03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Our </a:t>
            </a:r>
            <a:r>
              <a:rPr lang="en-US" dirty="0"/>
              <a:t>hope is living because our Savior is living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As </a:t>
            </a:r>
            <a:r>
              <a:rPr lang="en-US" dirty="0"/>
              <a:t>children of God we have an </a:t>
            </a:r>
            <a:r>
              <a:rPr lang="en-US" dirty="0" smtClean="0"/>
              <a:t>inheritance: Rom</a:t>
            </a:r>
            <a:r>
              <a:rPr lang="en-US" dirty="0"/>
              <a:t>. 8.17; 1 John </a:t>
            </a:r>
            <a:r>
              <a:rPr lang="en-US" dirty="0" smtClean="0"/>
              <a:t>2.25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Not </a:t>
            </a:r>
            <a:r>
              <a:rPr lang="en-US" dirty="0"/>
              <a:t>only born again, but protected spiritually for salvation cf. 1.4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</a:t>
            </a:r>
            <a:r>
              <a:rPr lang="en-US" dirty="0"/>
              <a:t>are protected as long as we keep the faith! John 10.27-29; Jude 24-25; 2 Peter 1.5-11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 </a:t>
            </a:r>
            <a:r>
              <a:rPr lang="en-US" dirty="0"/>
              <a:t>we value our faith? Is it precious to us? We must strengthen our faith through the gospel [power of God]: Rom. 1.16-</a:t>
            </a:r>
            <a:r>
              <a:rPr lang="en-US" dirty="0" smtClean="0"/>
              <a:t>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061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Rejoice: cf. Matt</a:t>
            </a:r>
            <a:r>
              <a:rPr lang="en-US" dirty="0"/>
              <a:t>. 5.11-12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Compared </a:t>
            </a:r>
            <a:r>
              <a:rPr lang="en-US" dirty="0"/>
              <a:t>to eternity, suffering is only a little while: Rom. 8.18; 2 Cor. 4.17; 1 Peter 5.10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"</a:t>
            </a:r>
            <a:r>
              <a:rPr lang="en-US" dirty="0"/>
              <a:t>If necessary; if need be" Trials are necessary: Psalm 119.71; Rom. 5.3-4; James 1.2-4</a:t>
            </a:r>
          </a:p>
          <a:p>
            <a:pPr lvl="1"/>
            <a:r>
              <a:rPr lang="en-US" dirty="0"/>
              <a:t>Some trials teach us to make better decisions in the future.</a:t>
            </a:r>
          </a:p>
          <a:p>
            <a:pPr lvl="1"/>
            <a:r>
              <a:rPr lang="en-US" dirty="0"/>
              <a:t>Some trials are due to sin.</a:t>
            </a:r>
          </a:p>
          <a:p>
            <a:pPr lvl="1"/>
            <a:r>
              <a:rPr lang="en-US" dirty="0"/>
              <a:t>Some trials prepare us for larger trials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05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2820</TotalTime>
  <Words>1405</Words>
  <Application>Microsoft Macintosh PowerPoint</Application>
  <PresentationFormat>On-screen Show (4:3)</PresentationFormat>
  <Paragraphs>170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1-2</vt:lpstr>
      <vt:lpstr>1-2</vt:lpstr>
      <vt:lpstr>1-2</vt:lpstr>
      <vt:lpstr>1-2</vt:lpstr>
      <vt:lpstr>1-2</vt:lpstr>
      <vt:lpstr>3-5</vt:lpstr>
      <vt:lpstr>3-5</vt:lpstr>
      <vt:lpstr>6</vt:lpstr>
      <vt:lpstr>7-8</vt:lpstr>
      <vt:lpstr>10-12</vt:lpstr>
      <vt:lpstr>10-12</vt:lpstr>
      <vt:lpstr>10-12</vt:lpstr>
      <vt:lpstr>13-16</vt:lpstr>
      <vt:lpstr>13-16</vt:lpstr>
      <vt:lpstr>13-16</vt:lpstr>
      <vt:lpstr>17-19</vt:lpstr>
      <vt:lpstr>17-19</vt:lpstr>
      <vt:lpstr>17-19</vt:lpstr>
      <vt:lpstr>20-21</vt:lpstr>
      <vt:lpstr>20-21</vt:lpstr>
      <vt:lpstr>20-21</vt:lpstr>
      <vt:lpstr>20-21</vt:lpstr>
      <vt:lpstr>22-25</vt:lpstr>
      <vt:lpstr>22-25</vt:lpstr>
      <vt:lpstr>22-25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66</cp:revision>
  <dcterms:created xsi:type="dcterms:W3CDTF">2016-12-10T19:52:34Z</dcterms:created>
  <dcterms:modified xsi:type="dcterms:W3CDTF">2016-12-25T05:40:12Z</dcterms:modified>
</cp:coreProperties>
</file>