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15" autoAdjust="0"/>
    <p:restoredTop sz="94660"/>
  </p:normalViewPr>
  <p:slideViewPr>
    <p:cSldViewPr snapToGrid="0">
      <p:cViewPr varScale="1">
        <p:scale>
          <a:sx n="89" d="100"/>
          <a:sy n="89" d="100"/>
        </p:scale>
        <p:origin x="120"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7518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06682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41926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8606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77034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56343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99410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28128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18616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25610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1726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8938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72606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04140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133886-C1D0-BA40-85AD-5B1E476D591C}"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E379A87A-C203-0D42-8FBF-DCD1D9AEA8D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6423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4729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168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7872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8263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235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37104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DA73F0-2BAB-E64D-B7EA-1C99E3925EFD}" type="datetimeFigureOut">
              <a:rPr lang="en-US" smtClean="0">
                <a:solidFill>
                  <a:prstClr val="black">
                    <a:tint val="75000"/>
                  </a:prstClr>
                </a:solidFill>
                <a:latin typeface="Calibri"/>
              </a:rPr>
              <a:pPr/>
              <a:t>11/10/2016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0BA053F8-20CA-D144-AB9B-235E66192B9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2055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8"/>
            <a:ext cx="6288505"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0ADA73F0-2BAB-E64D-B7EA-1C99E3925EFD}" type="datetimeFigureOut">
              <a:rPr lang="en-US" smtClean="0">
                <a:solidFill>
                  <a:prstClr val="black">
                    <a:tint val="75000"/>
                  </a:prstClr>
                </a:solidFill>
              </a:rPr>
              <a:pPr defTabSz="457200"/>
              <a:t>11/10/2016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0BA053F8-20CA-D144-AB9B-235E66192B99}"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416262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indent="0" algn="l" defTabSz="457200" rtl="0" eaLnBrk="1" latinLnBrk="0" hangingPunct="1">
        <a:spcBef>
          <a:spcPct val="0"/>
        </a:spcBef>
        <a:buFont typeface="Arial"/>
        <a:buNone/>
        <a:defRPr sz="4400" b="1" kern="1200">
          <a:solidFill>
            <a:srgbClr val="FFFFFF"/>
          </a:solidFill>
          <a:latin typeface="Corbel"/>
          <a:ea typeface="+mj-ea"/>
          <a:cs typeface="Corbel"/>
        </a:defRPr>
      </a:lvl1pPr>
    </p:titleStyle>
    <p:bodyStyle>
      <a:lvl1pPr marL="0" indent="0" algn="l" defTabSz="457200" rtl="0" eaLnBrk="1" latinLnBrk="0" hangingPunct="1">
        <a:spcBef>
          <a:spcPts val="0"/>
        </a:spcBef>
        <a:buFont typeface="Arial"/>
        <a:buNone/>
        <a:defRPr sz="3200" b="1" kern="1200">
          <a:solidFill>
            <a:srgbClr val="FFFFFF"/>
          </a:solidFill>
          <a:latin typeface="Corbel"/>
          <a:ea typeface="+mn-ea"/>
          <a:cs typeface="Corbel"/>
        </a:defRPr>
      </a:lvl1pPr>
      <a:lvl2pPr marL="457200" indent="0" algn="l" defTabSz="457200" rtl="0" eaLnBrk="1" latinLnBrk="0" hangingPunct="1">
        <a:spcBef>
          <a:spcPts val="0"/>
        </a:spcBef>
        <a:buFont typeface="Arial"/>
        <a:buNone/>
        <a:defRPr sz="2800" b="1" kern="1200">
          <a:solidFill>
            <a:srgbClr val="FFFFFF"/>
          </a:solidFill>
          <a:latin typeface="Corbel"/>
          <a:ea typeface="+mn-ea"/>
          <a:cs typeface="Corbel"/>
        </a:defRPr>
      </a:lvl2pPr>
      <a:lvl3pPr marL="914400" indent="0" algn="l" defTabSz="457200" rtl="0" eaLnBrk="1" latinLnBrk="0" hangingPunct="1">
        <a:spcBef>
          <a:spcPts val="0"/>
        </a:spcBef>
        <a:buFont typeface="Arial"/>
        <a:buNone/>
        <a:defRPr sz="2400" b="1" kern="1200">
          <a:solidFill>
            <a:srgbClr val="FFFFFF"/>
          </a:solidFill>
          <a:latin typeface="Corbel"/>
          <a:ea typeface="+mn-ea"/>
          <a:cs typeface="Corbel"/>
        </a:defRPr>
      </a:lvl3pPr>
      <a:lvl4pPr marL="1371600" indent="0" algn="l" defTabSz="457200" rtl="0" eaLnBrk="1" latinLnBrk="0" hangingPunct="1">
        <a:spcBef>
          <a:spcPts val="0"/>
        </a:spcBef>
        <a:buFont typeface="Arial"/>
        <a:buNone/>
        <a:defRPr sz="2000" b="1" kern="1200">
          <a:solidFill>
            <a:srgbClr val="FFFFFF"/>
          </a:solidFill>
          <a:latin typeface="Corbel"/>
          <a:ea typeface="+mn-ea"/>
          <a:cs typeface="Corbel"/>
        </a:defRPr>
      </a:lvl4pPr>
      <a:lvl5pPr marL="1828800" indent="0" algn="l" defTabSz="457200" rtl="0" eaLnBrk="1" latinLnBrk="0" hangingPunct="1">
        <a:spcBef>
          <a:spcPts val="0"/>
        </a:spcBef>
        <a:buFont typeface="Arial"/>
        <a:buNone/>
        <a:defRPr sz="2000" b="1"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6133886-C1D0-BA40-85AD-5B1E476D591C}" type="datetimeFigureOut">
              <a:rPr lang="en-US" smtClean="0">
                <a:solidFill>
                  <a:prstClr val="black">
                    <a:tint val="75000"/>
                  </a:prstClr>
                </a:solidFill>
              </a:rPr>
              <a:pPr defTabSz="457200"/>
              <a:t>11/10/2016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379A87A-C203-0D42-8FBF-DCD1D9AEA8DB}"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38705132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b="1" kern="1200">
          <a:solidFill>
            <a:schemeClr val="tx1"/>
          </a:solidFill>
          <a:effectLst/>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chemeClr val="tx1"/>
          </a:solidFill>
          <a:effectLst/>
          <a:latin typeface="Corbel"/>
          <a:ea typeface="+mn-ea"/>
          <a:cs typeface="Corbel"/>
        </a:defRPr>
      </a:lvl1pPr>
      <a:lvl2pPr marL="457200" indent="0" algn="l" defTabSz="457200" rtl="0" eaLnBrk="1" latinLnBrk="0" hangingPunct="1">
        <a:spcBef>
          <a:spcPct val="20000"/>
        </a:spcBef>
        <a:buFont typeface="Arial"/>
        <a:buNone/>
        <a:defRPr sz="2800" b="1" kern="1200">
          <a:solidFill>
            <a:schemeClr val="tx1"/>
          </a:solidFill>
          <a:effectLst/>
          <a:latin typeface="Corbel"/>
          <a:ea typeface="+mn-ea"/>
          <a:cs typeface="Corbel"/>
        </a:defRPr>
      </a:lvl2pPr>
      <a:lvl3pPr marL="914400" indent="0" algn="l" defTabSz="457200" rtl="0" eaLnBrk="1" latinLnBrk="0" hangingPunct="1">
        <a:spcBef>
          <a:spcPct val="20000"/>
        </a:spcBef>
        <a:buFont typeface="Arial"/>
        <a:buNone/>
        <a:defRPr sz="2400" b="1" kern="1200">
          <a:solidFill>
            <a:schemeClr val="tx1"/>
          </a:solidFill>
          <a:effectLst/>
          <a:latin typeface="Corbel"/>
          <a:ea typeface="+mn-ea"/>
          <a:cs typeface="Corbel"/>
        </a:defRPr>
      </a:lvl3pPr>
      <a:lvl4pPr marL="1371600" indent="0" algn="l" defTabSz="457200" rtl="0" eaLnBrk="1" latinLnBrk="0" hangingPunct="1">
        <a:spcBef>
          <a:spcPct val="20000"/>
        </a:spcBef>
        <a:buFont typeface="Arial"/>
        <a:buNone/>
        <a:defRPr sz="2000" b="1" kern="1200">
          <a:solidFill>
            <a:schemeClr val="tx1"/>
          </a:solidFill>
          <a:effectLst/>
          <a:latin typeface="Corbel"/>
          <a:ea typeface="+mn-ea"/>
          <a:cs typeface="Corbel"/>
        </a:defRPr>
      </a:lvl4pPr>
      <a:lvl5pPr marL="1828800" indent="0" algn="l" defTabSz="457200" rtl="0" eaLnBrk="1" latinLnBrk="0" hangingPunct="1">
        <a:spcBef>
          <a:spcPct val="20000"/>
        </a:spcBef>
        <a:buFont typeface="Arial"/>
        <a:buNone/>
        <a:defRPr sz="2000" b="1" kern="1200">
          <a:solidFill>
            <a:schemeClr val="tx1"/>
          </a:solidFill>
          <a:effectLst/>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8739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5400" dirty="0"/>
              <a:t>When We Are Unforgiving</a:t>
            </a:r>
          </a:p>
        </p:txBody>
      </p:sp>
      <p:sp>
        <p:nvSpPr>
          <p:cNvPr id="3" name="Content Placeholder 2"/>
          <p:cNvSpPr>
            <a:spLocks noGrp="1"/>
          </p:cNvSpPr>
          <p:nvPr>
            <p:ph idx="1"/>
          </p:nvPr>
        </p:nvSpPr>
        <p:spPr/>
        <p:txBody>
          <a:bodyPr>
            <a:normAutofit/>
          </a:bodyPr>
          <a:lstStyle/>
          <a:p>
            <a:pPr>
              <a:spcBef>
                <a:spcPts val="0"/>
              </a:spcBef>
            </a:pPr>
            <a:r>
              <a:rPr lang="en-US" sz="4000" dirty="0"/>
              <a:t>For if you forgive others their trespasses, your heavenly Father will also forgive you, but if you do not forgive others their trespasses, neither will your Father forgive</a:t>
            </a:r>
          </a:p>
          <a:p>
            <a:pPr>
              <a:spcBef>
                <a:spcPts val="0"/>
              </a:spcBef>
            </a:pPr>
            <a:r>
              <a:rPr lang="en-US" sz="4000" dirty="0"/>
              <a:t>your trespasses: Matt. 6.14-15</a:t>
            </a:r>
          </a:p>
        </p:txBody>
      </p:sp>
    </p:spTree>
    <p:extLst>
      <p:ext uri="{BB962C8B-B14F-4D97-AF65-F5344CB8AC3E}">
        <p14:creationId xmlns:p14="http://schemas.microsoft.com/office/powerpoint/2010/main" val="1763043757"/>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5400" dirty="0"/>
              <a:t>When We Are Unforgiving</a:t>
            </a:r>
          </a:p>
        </p:txBody>
      </p:sp>
      <p:sp>
        <p:nvSpPr>
          <p:cNvPr id="3" name="Content Placeholder 2"/>
          <p:cNvSpPr>
            <a:spLocks noGrp="1"/>
          </p:cNvSpPr>
          <p:nvPr>
            <p:ph idx="1"/>
          </p:nvPr>
        </p:nvSpPr>
        <p:spPr>
          <a:xfrm>
            <a:off x="1981200" y="1600200"/>
            <a:ext cx="8229600" cy="5257800"/>
          </a:xfrm>
        </p:spPr>
        <p:txBody>
          <a:bodyPr>
            <a:normAutofit/>
          </a:bodyPr>
          <a:lstStyle/>
          <a:p>
            <a:pPr>
              <a:spcBef>
                <a:spcPts val="0"/>
              </a:spcBef>
            </a:pPr>
            <a:r>
              <a:rPr lang="en-US" sz="4000" dirty="0"/>
              <a:t>So if you are offering your gift at the altar and there remember that your brother has something against you, leave your gift there before the altar and go. First be reconciled to</a:t>
            </a:r>
          </a:p>
          <a:p>
            <a:pPr>
              <a:spcBef>
                <a:spcPts val="0"/>
              </a:spcBef>
            </a:pPr>
            <a:r>
              <a:rPr lang="en-US" sz="4000" dirty="0"/>
              <a:t>your brother, and then come</a:t>
            </a:r>
          </a:p>
          <a:p>
            <a:pPr>
              <a:spcBef>
                <a:spcPts val="0"/>
              </a:spcBef>
            </a:pPr>
            <a:r>
              <a:rPr lang="en-US" sz="4000" dirty="0"/>
              <a:t>and offer your gift:</a:t>
            </a:r>
          </a:p>
          <a:p>
            <a:pPr>
              <a:spcBef>
                <a:spcPts val="0"/>
              </a:spcBef>
            </a:pPr>
            <a:r>
              <a:rPr lang="en-US" sz="4000" dirty="0"/>
              <a:t>Matt. 5.23-24</a:t>
            </a:r>
          </a:p>
        </p:txBody>
      </p:sp>
    </p:spTree>
    <p:extLst>
      <p:ext uri="{BB962C8B-B14F-4D97-AF65-F5344CB8AC3E}">
        <p14:creationId xmlns:p14="http://schemas.microsoft.com/office/powerpoint/2010/main" val="12890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4800" dirty="0"/>
              <a:t>When One Isn’t a Child of God</a:t>
            </a:r>
          </a:p>
        </p:txBody>
      </p:sp>
      <p:sp>
        <p:nvSpPr>
          <p:cNvPr id="3" name="Content Placeholder 2"/>
          <p:cNvSpPr>
            <a:spLocks noGrp="1"/>
          </p:cNvSpPr>
          <p:nvPr>
            <p:ph idx="1"/>
          </p:nvPr>
        </p:nvSpPr>
        <p:spPr/>
        <p:txBody>
          <a:bodyPr>
            <a:normAutofit/>
          </a:bodyPr>
          <a:lstStyle/>
          <a:p>
            <a:pPr>
              <a:spcBef>
                <a:spcPts val="0"/>
              </a:spcBef>
            </a:pPr>
            <a:r>
              <a:rPr lang="en-US" sz="4000" dirty="0"/>
              <a:t>The privilege of prayer does not apply to the sinner: cf. 1 Peter 5.7; Heb. 4.16; 1 John 1.9; Isaiah 59.1-2; 1 Peter 3.12</a:t>
            </a:r>
          </a:p>
          <a:p>
            <a:pPr>
              <a:spcBef>
                <a:spcPts val="0"/>
              </a:spcBef>
            </a:pPr>
            <a:endParaRPr lang="en-US" sz="4000" dirty="0"/>
          </a:p>
          <a:p>
            <a:pPr>
              <a:spcBef>
                <a:spcPts val="0"/>
              </a:spcBef>
            </a:pPr>
            <a:r>
              <a:rPr lang="en-US" sz="4000" dirty="0"/>
              <a:t>He’ll hear those seeking for</a:t>
            </a:r>
          </a:p>
          <a:p>
            <a:pPr>
              <a:spcBef>
                <a:spcPts val="0"/>
              </a:spcBef>
            </a:pPr>
            <a:r>
              <a:rPr lang="en-US" sz="4000" dirty="0"/>
              <a:t>truth: Matt. 5.6; Acts 10; 16</a:t>
            </a:r>
          </a:p>
        </p:txBody>
      </p:sp>
    </p:spTree>
    <p:extLst>
      <p:ext uri="{BB962C8B-B14F-4D97-AF65-F5344CB8AC3E}">
        <p14:creationId xmlns:p14="http://schemas.microsoft.com/office/powerpoint/2010/main" val="2904534371"/>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801119" y="162451"/>
            <a:ext cx="6146200" cy="6533098"/>
          </a:xfrm>
        </p:spPr>
        <p:txBody>
          <a:bodyPr>
            <a:noAutofit/>
          </a:bodyPr>
          <a:lstStyle/>
          <a:p>
            <a:pPr>
              <a:spcBef>
                <a:spcPts val="0"/>
              </a:spcBef>
            </a:pPr>
            <a:r>
              <a:rPr lang="en-US" sz="4800" dirty="0"/>
              <a:t>For the sinner:</a:t>
            </a:r>
          </a:p>
          <a:p>
            <a:pPr>
              <a:spcBef>
                <a:spcPts val="0"/>
              </a:spcBef>
            </a:pPr>
            <a:r>
              <a:rPr lang="en-US" b="0" dirty="0">
                <a:solidFill>
                  <a:schemeClr val="tx1"/>
                </a:solidFill>
              </a:rPr>
              <a:t>Hear Jesus: </a:t>
            </a:r>
            <a:r>
              <a:rPr lang="en-US" dirty="0">
                <a:solidFill>
                  <a:schemeClr val="tx1"/>
                </a:solidFill>
              </a:rPr>
              <a:t>Matt. 17.5</a:t>
            </a:r>
            <a:endParaRPr lang="en-US" b="0" dirty="0">
              <a:solidFill>
                <a:schemeClr val="tx1"/>
              </a:solidFill>
            </a:endParaRPr>
          </a:p>
          <a:p>
            <a:pPr>
              <a:spcBef>
                <a:spcPts val="0"/>
              </a:spcBef>
            </a:pPr>
            <a:r>
              <a:rPr lang="en-US" b="0" dirty="0">
                <a:solidFill>
                  <a:schemeClr val="tx1"/>
                </a:solidFill>
              </a:rPr>
              <a:t>Believe Jesus</a:t>
            </a:r>
            <a:r>
              <a:rPr lang="en-US" dirty="0">
                <a:solidFill>
                  <a:schemeClr val="tx1"/>
                </a:solidFill>
              </a:rPr>
              <a:t>: Acts 16.31</a:t>
            </a:r>
          </a:p>
          <a:p>
            <a:pPr>
              <a:spcBef>
                <a:spcPts val="0"/>
              </a:spcBef>
            </a:pPr>
            <a:r>
              <a:rPr lang="en-US" b="0" dirty="0">
                <a:solidFill>
                  <a:schemeClr val="tx1"/>
                </a:solidFill>
              </a:rPr>
              <a:t>Repent</a:t>
            </a:r>
            <a:r>
              <a:rPr lang="en-US" dirty="0">
                <a:solidFill>
                  <a:schemeClr val="tx1"/>
                </a:solidFill>
              </a:rPr>
              <a:t>: Acts 2.38</a:t>
            </a:r>
          </a:p>
          <a:p>
            <a:pPr>
              <a:spcBef>
                <a:spcPts val="0"/>
              </a:spcBef>
            </a:pPr>
            <a:r>
              <a:rPr lang="en-US" b="0" dirty="0">
                <a:solidFill>
                  <a:schemeClr val="tx1"/>
                </a:solidFill>
              </a:rPr>
              <a:t>Confess faith</a:t>
            </a:r>
            <a:r>
              <a:rPr lang="en-US" dirty="0">
                <a:solidFill>
                  <a:schemeClr val="tx1"/>
                </a:solidFill>
              </a:rPr>
              <a:t>: 1 Tim. 6.12</a:t>
            </a:r>
          </a:p>
          <a:p>
            <a:pPr>
              <a:spcBef>
                <a:spcPts val="0"/>
              </a:spcBef>
            </a:pPr>
            <a:r>
              <a:rPr lang="en-US" b="0" dirty="0">
                <a:solidFill>
                  <a:schemeClr val="tx1"/>
                </a:solidFill>
              </a:rPr>
              <a:t>Be immersed</a:t>
            </a:r>
            <a:r>
              <a:rPr lang="en-US" dirty="0">
                <a:solidFill>
                  <a:schemeClr val="tx1"/>
                </a:solidFill>
              </a:rPr>
              <a:t>: Acts 22.16</a:t>
            </a:r>
          </a:p>
          <a:p>
            <a:pPr>
              <a:spcBef>
                <a:spcPts val="0"/>
              </a:spcBef>
            </a:pPr>
            <a:endParaRPr lang="en-US" dirty="0">
              <a:solidFill>
                <a:schemeClr val="tx1"/>
              </a:solidFill>
            </a:endParaRPr>
          </a:p>
          <a:p>
            <a:pPr>
              <a:spcBef>
                <a:spcPts val="0"/>
              </a:spcBef>
            </a:pPr>
            <a:r>
              <a:rPr lang="en-US" sz="4800" dirty="0"/>
              <a:t>For the saint:</a:t>
            </a:r>
          </a:p>
          <a:p>
            <a:pPr>
              <a:spcBef>
                <a:spcPts val="0"/>
              </a:spcBef>
            </a:pPr>
            <a:r>
              <a:rPr lang="en-US" b="0" dirty="0">
                <a:solidFill>
                  <a:schemeClr val="tx1"/>
                </a:solidFill>
              </a:rPr>
              <a:t>Remain faithful</a:t>
            </a:r>
            <a:r>
              <a:rPr lang="en-US" dirty="0">
                <a:solidFill>
                  <a:schemeClr val="tx1"/>
                </a:solidFill>
              </a:rPr>
              <a:t>: Rev. 2.10</a:t>
            </a:r>
          </a:p>
          <a:p>
            <a:pPr>
              <a:spcBef>
                <a:spcPts val="0"/>
              </a:spcBef>
            </a:pPr>
            <a:r>
              <a:rPr lang="en-US" b="0" dirty="0"/>
              <a:t>Do not hinder your prayers!</a:t>
            </a:r>
            <a:endParaRPr lang="en-US" b="0" dirty="0">
              <a:solidFill>
                <a:schemeClr val="tx1"/>
              </a:solidFill>
            </a:endParaRPr>
          </a:p>
          <a:p>
            <a:pPr>
              <a:spcBef>
                <a:spcPts val="0"/>
              </a:spcBef>
            </a:pPr>
            <a:r>
              <a:rPr lang="en-US" b="0" dirty="0">
                <a:solidFill>
                  <a:schemeClr val="tx1"/>
                </a:solidFill>
              </a:rPr>
              <a:t>Repent</a:t>
            </a:r>
            <a:r>
              <a:rPr lang="en-US" dirty="0">
                <a:solidFill>
                  <a:schemeClr val="tx1"/>
                </a:solidFill>
              </a:rPr>
              <a:t>: Col. 3.5</a:t>
            </a:r>
          </a:p>
          <a:p>
            <a:pPr>
              <a:spcBef>
                <a:spcPts val="0"/>
              </a:spcBef>
            </a:pPr>
            <a:r>
              <a:rPr lang="en-US" b="0" dirty="0">
                <a:solidFill>
                  <a:schemeClr val="tx1"/>
                </a:solidFill>
              </a:rPr>
              <a:t>Confess faults</a:t>
            </a:r>
            <a:r>
              <a:rPr lang="en-US" dirty="0">
                <a:solidFill>
                  <a:schemeClr val="tx1"/>
                </a:solidFill>
              </a:rPr>
              <a:t>: 1 John 1.9</a:t>
            </a:r>
          </a:p>
        </p:txBody>
      </p:sp>
    </p:spTree>
    <p:extLst>
      <p:ext uri="{BB962C8B-B14F-4D97-AF65-F5344CB8AC3E}">
        <p14:creationId xmlns:p14="http://schemas.microsoft.com/office/powerpoint/2010/main" val="28732530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We Mistreat Our Spouse</a:t>
            </a:r>
          </a:p>
        </p:txBody>
      </p:sp>
      <p:sp>
        <p:nvSpPr>
          <p:cNvPr id="3" name="Content Placeholder 2"/>
          <p:cNvSpPr>
            <a:spLocks noGrp="1"/>
          </p:cNvSpPr>
          <p:nvPr>
            <p:ph idx="1"/>
          </p:nvPr>
        </p:nvSpPr>
        <p:spPr/>
        <p:txBody>
          <a:bodyPr>
            <a:normAutofit/>
          </a:bodyPr>
          <a:lstStyle/>
          <a:p>
            <a:pPr>
              <a:spcBef>
                <a:spcPts val="0"/>
              </a:spcBef>
            </a:pPr>
            <a:r>
              <a:rPr lang="en-US" sz="4000" dirty="0"/>
              <a:t>Likewise, husbands, live with your wives in an understanding way, showing honor to the woman as the weaker vessel, since they are heirs with you of the grace of life, so</a:t>
            </a:r>
          </a:p>
          <a:p>
            <a:pPr>
              <a:spcBef>
                <a:spcPts val="0"/>
              </a:spcBef>
            </a:pPr>
            <a:r>
              <a:rPr lang="en-US" sz="4000" dirty="0"/>
              <a:t>that your prayers may not be</a:t>
            </a:r>
          </a:p>
          <a:p>
            <a:pPr>
              <a:spcBef>
                <a:spcPts val="0"/>
              </a:spcBef>
            </a:pPr>
            <a:r>
              <a:rPr lang="en-US" sz="4000" dirty="0"/>
              <a:t>hindered. 1 Peter 3.7; Eph. 5</a:t>
            </a:r>
          </a:p>
          <a:p>
            <a:pPr>
              <a:spcBef>
                <a:spcPts val="0"/>
              </a:spcBef>
            </a:pPr>
            <a:endParaRPr lang="en-US" dirty="0"/>
          </a:p>
        </p:txBody>
      </p:sp>
    </p:spTree>
    <p:extLst>
      <p:ext uri="{BB962C8B-B14F-4D97-AF65-F5344CB8AC3E}">
        <p14:creationId xmlns:p14="http://schemas.microsoft.com/office/powerpoint/2010/main" val="3649436106"/>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When We Don’t Pray Without Ceasing</a:t>
            </a:r>
          </a:p>
        </p:txBody>
      </p:sp>
      <p:sp>
        <p:nvSpPr>
          <p:cNvPr id="3" name="Content Placeholder 2"/>
          <p:cNvSpPr>
            <a:spLocks noGrp="1"/>
          </p:cNvSpPr>
          <p:nvPr>
            <p:ph idx="1"/>
          </p:nvPr>
        </p:nvSpPr>
        <p:spPr/>
        <p:txBody>
          <a:bodyPr>
            <a:normAutofit/>
          </a:bodyPr>
          <a:lstStyle/>
          <a:p>
            <a:pPr>
              <a:spcBef>
                <a:spcPts val="0"/>
              </a:spcBef>
            </a:pPr>
            <a:r>
              <a:rPr lang="en-US" sz="4000" dirty="0"/>
              <a:t>We must be devoted to prayer: Acts 1.14; 2.42; 6.4; Rom. 12.12; Col. 4.2; 1 Thess. 5.17; 1 Tim. 5.5</a:t>
            </a:r>
          </a:p>
        </p:txBody>
      </p:sp>
    </p:spTree>
    <p:extLst>
      <p:ext uri="{BB962C8B-B14F-4D97-AF65-F5344CB8AC3E}">
        <p14:creationId xmlns:p14="http://schemas.microsoft.com/office/powerpoint/2010/main" val="1178607900"/>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4800" dirty="0"/>
              <a:t>When Our Motives Are Selfish</a:t>
            </a:r>
          </a:p>
        </p:txBody>
      </p:sp>
      <p:sp>
        <p:nvSpPr>
          <p:cNvPr id="3" name="Content Placeholder 2"/>
          <p:cNvSpPr>
            <a:spLocks noGrp="1"/>
          </p:cNvSpPr>
          <p:nvPr>
            <p:ph idx="1"/>
          </p:nvPr>
        </p:nvSpPr>
        <p:spPr>
          <a:xfrm>
            <a:off x="1981200" y="1600201"/>
            <a:ext cx="8229600" cy="4937673"/>
          </a:xfrm>
        </p:spPr>
        <p:txBody>
          <a:bodyPr>
            <a:normAutofit/>
          </a:bodyPr>
          <a:lstStyle/>
          <a:p>
            <a:pPr>
              <a:spcBef>
                <a:spcPts val="0"/>
              </a:spcBef>
            </a:pPr>
            <a:r>
              <a:rPr lang="en-US" sz="4000" dirty="0"/>
              <a:t>If we ask for things to feed our selfish pleasures God will not answer those prayers: James 4.3</a:t>
            </a:r>
          </a:p>
          <a:p>
            <a:pPr>
              <a:spcBef>
                <a:spcPts val="0"/>
              </a:spcBef>
            </a:pPr>
            <a:endParaRPr lang="en-US" sz="4000" dirty="0"/>
          </a:p>
          <a:p>
            <a:pPr>
              <a:spcBef>
                <a:spcPts val="0"/>
              </a:spcBef>
            </a:pPr>
            <a:r>
              <a:rPr lang="en-US" sz="4000" dirty="0"/>
              <a:t>We must pray in harmony with</a:t>
            </a:r>
          </a:p>
          <a:p>
            <a:pPr>
              <a:spcBef>
                <a:spcPts val="0"/>
              </a:spcBef>
            </a:pPr>
            <a:r>
              <a:rPr lang="en-US" sz="4000" dirty="0"/>
              <a:t>God's will: Matt. 6.9-10;</a:t>
            </a:r>
          </a:p>
          <a:p>
            <a:pPr>
              <a:spcBef>
                <a:spcPts val="0"/>
              </a:spcBef>
            </a:pPr>
            <a:r>
              <a:rPr lang="en-US" sz="4000" dirty="0"/>
              <a:t>Luke 22.42; 1 John 5.14-15</a:t>
            </a:r>
          </a:p>
        </p:txBody>
      </p:sp>
    </p:spTree>
    <p:extLst>
      <p:ext uri="{BB962C8B-B14F-4D97-AF65-F5344CB8AC3E}">
        <p14:creationId xmlns:p14="http://schemas.microsoft.com/office/powerpoint/2010/main" val="2633010069"/>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dirty="0"/>
              <a:t>When We Refuse to Listen to God</a:t>
            </a:r>
            <a:endParaRPr lang="en-US" dirty="0">
              <a:effectLst/>
            </a:endParaRPr>
          </a:p>
        </p:txBody>
      </p:sp>
      <p:sp>
        <p:nvSpPr>
          <p:cNvPr id="3" name="Content Placeholder 2"/>
          <p:cNvSpPr>
            <a:spLocks noGrp="1"/>
          </p:cNvSpPr>
          <p:nvPr>
            <p:ph idx="1"/>
          </p:nvPr>
        </p:nvSpPr>
        <p:spPr>
          <a:xfrm>
            <a:off x="1981200" y="1600200"/>
            <a:ext cx="8229600" cy="5257800"/>
          </a:xfrm>
        </p:spPr>
        <p:txBody>
          <a:bodyPr>
            <a:normAutofit/>
          </a:bodyPr>
          <a:lstStyle/>
          <a:p>
            <a:pPr>
              <a:spcBef>
                <a:spcPts val="0"/>
              </a:spcBef>
            </a:pPr>
            <a:r>
              <a:rPr lang="en-US" sz="4000" dirty="0"/>
              <a:t>If one turns away his ear from hearing the law, even his prayer is an abomination. Prov. 28.9; cf. 1.24-29 </a:t>
            </a:r>
          </a:p>
        </p:txBody>
      </p:sp>
    </p:spTree>
    <p:extLst>
      <p:ext uri="{BB962C8B-B14F-4D97-AF65-F5344CB8AC3E}">
        <p14:creationId xmlns:p14="http://schemas.microsoft.com/office/powerpoint/2010/main" val="3426167489"/>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4800" dirty="0"/>
              <a:t>When There Is Sin in Our Lives</a:t>
            </a:r>
          </a:p>
        </p:txBody>
      </p:sp>
      <p:sp>
        <p:nvSpPr>
          <p:cNvPr id="3" name="Content Placeholder 2"/>
          <p:cNvSpPr>
            <a:spLocks noGrp="1"/>
          </p:cNvSpPr>
          <p:nvPr>
            <p:ph idx="1"/>
          </p:nvPr>
        </p:nvSpPr>
        <p:spPr/>
        <p:txBody>
          <a:bodyPr>
            <a:normAutofit/>
          </a:bodyPr>
          <a:lstStyle/>
          <a:p>
            <a:r>
              <a:rPr lang="en-US" sz="4000" dirty="0"/>
              <a:t>Psalm 66.18: If I had cherished iniquity in my heart, the Lord would not have listened.</a:t>
            </a:r>
          </a:p>
          <a:p>
            <a:endParaRPr lang="en-US" sz="4000" dirty="0"/>
          </a:p>
          <a:p>
            <a:r>
              <a:rPr lang="en-US" sz="4000" dirty="0"/>
              <a:t>cf. Isaiah 1.13-15; 59.1-2;</a:t>
            </a:r>
          </a:p>
          <a:p>
            <a:r>
              <a:rPr lang="cs-CZ" sz="4000" dirty="0"/>
              <a:t>1 Peter 3.10-12</a:t>
            </a:r>
            <a:endParaRPr lang="en-US" sz="4000" dirty="0"/>
          </a:p>
        </p:txBody>
      </p:sp>
    </p:spTree>
    <p:extLst>
      <p:ext uri="{BB962C8B-B14F-4D97-AF65-F5344CB8AC3E}">
        <p14:creationId xmlns:p14="http://schemas.microsoft.com/office/powerpoint/2010/main" val="3890812146"/>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4800" dirty="0"/>
              <a:t>When There Is Sin in Our Lives</a:t>
            </a:r>
          </a:p>
        </p:txBody>
      </p:sp>
      <p:sp>
        <p:nvSpPr>
          <p:cNvPr id="3" name="Content Placeholder 2"/>
          <p:cNvSpPr>
            <a:spLocks noGrp="1"/>
          </p:cNvSpPr>
          <p:nvPr>
            <p:ph idx="1"/>
          </p:nvPr>
        </p:nvSpPr>
        <p:spPr>
          <a:xfrm>
            <a:off x="1981200" y="1600200"/>
            <a:ext cx="8229600" cy="5257800"/>
          </a:xfrm>
        </p:spPr>
        <p:txBody>
          <a:bodyPr>
            <a:normAutofit lnSpcReduction="10000"/>
          </a:bodyPr>
          <a:lstStyle/>
          <a:p>
            <a:pPr>
              <a:spcBef>
                <a:spcPts val="0"/>
              </a:spcBef>
            </a:pPr>
            <a:r>
              <a:rPr lang="is-IS" sz="4000" dirty="0"/>
              <a:t>…</a:t>
            </a:r>
            <a:r>
              <a:rPr lang="en-US" sz="4000" dirty="0"/>
              <a:t>and whatever we ask we receive from him, because we keep his commandments and do what pleases him. And this is his commandment, that we</a:t>
            </a:r>
          </a:p>
          <a:p>
            <a:pPr>
              <a:spcBef>
                <a:spcPts val="0"/>
              </a:spcBef>
            </a:pPr>
            <a:r>
              <a:rPr lang="en-US" sz="4000" dirty="0"/>
              <a:t>believe in the name of his Son</a:t>
            </a:r>
          </a:p>
          <a:p>
            <a:pPr>
              <a:spcBef>
                <a:spcPts val="0"/>
              </a:spcBef>
            </a:pPr>
            <a:r>
              <a:rPr lang="en-US" sz="4000" dirty="0"/>
              <a:t>Jesus Christ and love one</a:t>
            </a:r>
          </a:p>
          <a:p>
            <a:pPr>
              <a:spcBef>
                <a:spcPts val="0"/>
              </a:spcBef>
            </a:pPr>
            <a:r>
              <a:rPr lang="en-US" sz="4000" dirty="0"/>
              <a:t>another, just as he has</a:t>
            </a:r>
          </a:p>
          <a:p>
            <a:pPr>
              <a:spcBef>
                <a:spcPts val="0"/>
              </a:spcBef>
            </a:pPr>
            <a:r>
              <a:rPr lang="en-US" sz="4000" dirty="0"/>
              <a:t>commanded us. 1 John 3.22-23</a:t>
            </a:r>
          </a:p>
        </p:txBody>
      </p:sp>
    </p:spTree>
    <p:extLst>
      <p:ext uri="{BB962C8B-B14F-4D97-AF65-F5344CB8AC3E}">
        <p14:creationId xmlns:p14="http://schemas.microsoft.com/office/powerpoint/2010/main" val="399028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4800" dirty="0"/>
              <a:t>When We Act Self-righteous</a:t>
            </a:r>
          </a:p>
        </p:txBody>
      </p:sp>
      <p:sp>
        <p:nvSpPr>
          <p:cNvPr id="3" name="Content Placeholder 2"/>
          <p:cNvSpPr>
            <a:spLocks noGrp="1"/>
          </p:cNvSpPr>
          <p:nvPr>
            <p:ph idx="1"/>
          </p:nvPr>
        </p:nvSpPr>
        <p:spPr/>
        <p:txBody>
          <a:bodyPr>
            <a:normAutofit/>
          </a:bodyPr>
          <a:lstStyle/>
          <a:p>
            <a:pPr>
              <a:spcBef>
                <a:spcPts val="0"/>
              </a:spcBef>
            </a:pPr>
            <a:r>
              <a:rPr lang="en-US" sz="4000" dirty="0"/>
              <a:t>Matt. 6.5: </a:t>
            </a:r>
            <a:r>
              <a:rPr lang="en-US" sz="4000" dirty="0">
                <a:solidFill>
                  <a:prstClr val="black"/>
                </a:solidFill>
              </a:rPr>
              <a:t>For they love to stand and pray in the synagogues and at the street corners, that they may be seen by others.</a:t>
            </a:r>
            <a:endParaRPr lang="en-US" sz="4000" dirty="0"/>
          </a:p>
          <a:p>
            <a:pPr>
              <a:spcBef>
                <a:spcPts val="0"/>
              </a:spcBef>
            </a:pPr>
            <a:endParaRPr lang="en-US" sz="4000" dirty="0"/>
          </a:p>
          <a:p>
            <a:pPr>
              <a:spcBef>
                <a:spcPts val="0"/>
              </a:spcBef>
            </a:pPr>
            <a:r>
              <a:rPr lang="en-US" sz="4000" dirty="0"/>
              <a:t>Cf. Luke 18.9-14; 1 Peter 5.5-6</a:t>
            </a:r>
          </a:p>
        </p:txBody>
      </p:sp>
    </p:spTree>
    <p:extLst>
      <p:ext uri="{BB962C8B-B14F-4D97-AF65-F5344CB8AC3E}">
        <p14:creationId xmlns:p14="http://schemas.microsoft.com/office/powerpoint/2010/main" val="1008623327"/>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6000" dirty="0"/>
              <a:t>When We Lack Faith</a:t>
            </a:r>
          </a:p>
        </p:txBody>
      </p:sp>
      <p:sp>
        <p:nvSpPr>
          <p:cNvPr id="3" name="Content Placeholder 2"/>
          <p:cNvSpPr>
            <a:spLocks noGrp="1"/>
          </p:cNvSpPr>
          <p:nvPr>
            <p:ph idx="1"/>
          </p:nvPr>
        </p:nvSpPr>
        <p:spPr/>
        <p:txBody>
          <a:bodyPr>
            <a:normAutofit/>
          </a:bodyPr>
          <a:lstStyle/>
          <a:p>
            <a:pPr>
              <a:spcBef>
                <a:spcPts val="0"/>
              </a:spcBef>
            </a:pPr>
            <a:r>
              <a:rPr lang="en-US" dirty="0">
                <a:effectLst/>
              </a:rPr>
              <a:t>Doubt reflects a lack of faith in God's promises and in His ability to answer prayer: Mark 11.24; James 1.5-7</a:t>
            </a:r>
          </a:p>
          <a:p>
            <a:pPr>
              <a:spcBef>
                <a:spcPts val="0"/>
              </a:spcBef>
            </a:pPr>
            <a:endParaRPr lang="en-US" dirty="0"/>
          </a:p>
          <a:p>
            <a:pPr>
              <a:spcBef>
                <a:spcPts val="0"/>
              </a:spcBef>
            </a:pPr>
            <a:r>
              <a:rPr lang="en-US" dirty="0"/>
              <a:t>Now to him who is able to do far more abundantly than all that we ask or</a:t>
            </a:r>
          </a:p>
          <a:p>
            <a:pPr>
              <a:spcBef>
                <a:spcPts val="0"/>
              </a:spcBef>
            </a:pPr>
            <a:r>
              <a:rPr lang="en-US" dirty="0"/>
              <a:t>think, according to the power at work</a:t>
            </a:r>
          </a:p>
          <a:p>
            <a:pPr>
              <a:spcBef>
                <a:spcPts val="0"/>
              </a:spcBef>
            </a:pPr>
            <a:r>
              <a:rPr lang="en-US" dirty="0"/>
              <a:t>within us</a:t>
            </a:r>
            <a:r>
              <a:rPr lang="is-IS" dirty="0"/>
              <a:t>… Eph. 3.20</a:t>
            </a:r>
            <a:endParaRPr lang="en-US" dirty="0"/>
          </a:p>
        </p:txBody>
      </p:sp>
    </p:spTree>
    <p:extLst>
      <p:ext uri="{BB962C8B-B14F-4D97-AF65-F5344CB8AC3E}">
        <p14:creationId xmlns:p14="http://schemas.microsoft.com/office/powerpoint/2010/main" val="4008080303"/>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566</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Corbel</vt:lpstr>
      <vt:lpstr>11_Office Theme</vt:lpstr>
      <vt:lpstr>12_Office Theme</vt:lpstr>
      <vt:lpstr>PowerPoint Presentation</vt:lpstr>
      <vt:lpstr>When We Mistreat Our Spouse</vt:lpstr>
      <vt:lpstr>When We Don’t Pray Without Ceasing</vt:lpstr>
      <vt:lpstr>When Our Motives Are Selfish</vt:lpstr>
      <vt:lpstr>When We Refuse to Listen to God</vt:lpstr>
      <vt:lpstr>When There Is Sin in Our Lives</vt:lpstr>
      <vt:lpstr>When There Is Sin in Our Lives</vt:lpstr>
      <vt:lpstr>When We Act Self-righteous</vt:lpstr>
      <vt:lpstr>When We Lack Faith</vt:lpstr>
      <vt:lpstr>When We Are Unforgiving</vt:lpstr>
      <vt:lpstr>When We Are Unforgiving</vt:lpstr>
      <vt:lpstr>When One Isn’t a Child of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3</cp:revision>
  <dcterms:created xsi:type="dcterms:W3CDTF">2016-11-10T20:08:56Z</dcterms:created>
  <dcterms:modified xsi:type="dcterms:W3CDTF">2016-11-10T20:10:26Z</dcterms:modified>
</cp:coreProperties>
</file>